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38" r:id="rId2"/>
    <p:sldId id="543" r:id="rId3"/>
    <p:sldId id="264" r:id="rId4"/>
    <p:sldId id="540" r:id="rId5"/>
  </p:sldIdLst>
  <p:sldSz cx="18288000" cy="13716000"/>
  <p:notesSz cx="6858000" cy="9144000"/>
  <p:defaultTextStyle>
    <a:defPPr>
      <a:defRPr lang="en-US"/>
    </a:defPPr>
    <a:lvl1pPr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330"/>
    <a:srgbClr val="D32D46"/>
    <a:srgbClr val="BB3830"/>
    <a:srgbClr val="2F3A49"/>
    <a:srgbClr val="4A5B74"/>
    <a:srgbClr val="D7433A"/>
    <a:srgbClr val="E78784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476" y="72"/>
      </p:cViewPr>
      <p:guideLst>
        <p:guide orient="horz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94F03-0620-45BD-9F02-10DDB7250EB5}" type="datetime1">
              <a:rPr lang="en-US" altLang="es-ES"/>
              <a:pPr>
                <a:defRPr/>
              </a:pPr>
              <a:t>6/14/2018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82DD4A-DD19-44E1-B8A7-D31039CEE61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67108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0D8EC4-B9A4-48E3-A7F4-D344D4E9FBF2}" type="datetime1">
              <a:rPr lang="en-US" altLang="es-ES"/>
              <a:pPr>
                <a:defRPr/>
              </a:pPr>
              <a:t>6/14/2018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03DBEAF-B98E-42D3-A72C-6AA4FA84FC4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7048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smtClean="0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E5F21-DD60-4D1F-9878-727053705F65}" type="slidenum">
              <a:rPr lang="en-US" altLang="es-ES" sz="120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13852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59383D-5DE5-497B-BFE3-E7043CF6B5E4}" type="slidenum">
              <a:rPr lang="en-US" altLang="es-ES" sz="1200"/>
              <a:pPr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57281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59383D-5DE5-497B-BFE3-E7043CF6B5E4}" type="slidenum">
              <a:rPr lang="en-US" altLang="es-ES" sz="1200"/>
              <a:pPr>
                <a:spcBef>
                  <a:spcPct val="0"/>
                </a:spcBef>
              </a:pPr>
              <a:t>3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8773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49160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804966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0315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40713588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3C98-C961-4EE1-AFA1-DE541234C651}" type="slidenum">
              <a:rPr lang="en-US" altLang="es-ES" smtClean="0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1373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05492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94451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93576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2580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6653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336198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31105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474B3C98-C961-4EE1-AFA1-DE541234C651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53340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57912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62484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67056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E0170F6-7504-40CE-A4AE-17804D6A0376}" type="slidenum">
              <a:rPr lang="en-US" altLang="es-ES" sz="1800">
                <a:solidFill>
                  <a:schemeClr val="bg1"/>
                </a:solidFill>
                <a:latin typeface="Roboto Regular" charset="0"/>
              </a:rPr>
              <a:pPr algn="ctr" eaLnBrk="1" hangingPunct="1"/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7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4.png"/><Relationship Id="rId21" Type="http://schemas.microsoft.com/office/2007/relationships/hdphoto" Target="../media/hdphoto4.wdp"/><Relationship Id="rId7" Type="http://schemas.openxmlformats.org/officeDocument/2006/relationships/image" Target="../media/image8.jpeg"/><Relationship Id="rId12" Type="http://schemas.openxmlformats.org/officeDocument/2006/relationships/image" Target="../media/image13.tif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24" Type="http://schemas.openxmlformats.org/officeDocument/2006/relationships/image" Target="../media/image20.pn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23" Type="http://schemas.microsoft.com/office/2007/relationships/hdphoto" Target="../media/hdphoto5.wdp"/><Relationship Id="rId10" Type="http://schemas.openxmlformats.org/officeDocument/2006/relationships/image" Target="../media/image11.tiff"/><Relationship Id="rId19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microsoft.com/office/2007/relationships/hdphoto" Target="../media/hdphoto8.wdp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21" Type="http://schemas.openxmlformats.org/officeDocument/2006/relationships/image" Target="../media/image33.png"/><Relationship Id="rId7" Type="http://schemas.openxmlformats.org/officeDocument/2006/relationships/image" Target="../media/image10.jpeg"/><Relationship Id="rId12" Type="http://schemas.openxmlformats.org/officeDocument/2006/relationships/image" Target="../media/image26.png"/><Relationship Id="rId1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tif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microsoft.com/office/2007/relationships/hdphoto" Target="../media/hdphoto9.wdp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5.jpeg"/><Relationship Id="rId9" Type="http://schemas.openxmlformats.org/officeDocument/2006/relationships/image" Target="../media/image23.tiff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UGR-MARCA-01-negati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707" cy="45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7760873" y="335700"/>
            <a:ext cx="1191928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smtClean="0">
                <a:solidFill>
                  <a:schemeClr val="bg1"/>
                </a:solidFill>
                <a:latin typeface="Roboto Thin" charset="0"/>
              </a:rPr>
              <a:t>I </a:t>
            </a:r>
            <a:r>
              <a:rPr lang="en-US" altLang="es-ES" sz="3600" dirty="0" err="1" smtClean="0">
                <a:solidFill>
                  <a:schemeClr val="bg1"/>
                </a:solidFill>
                <a:latin typeface="Roboto Thin" charset="0"/>
              </a:rPr>
              <a:t>Jornada</a:t>
            </a:r>
            <a:r>
              <a:rPr lang="en-US" altLang="es-ES" sz="3600" dirty="0" smtClean="0">
                <a:solidFill>
                  <a:schemeClr val="bg1"/>
                </a:solidFill>
                <a:latin typeface="Roboto Thin" charset="0"/>
              </a:rPr>
              <a:t> de (d)</a:t>
            </a:r>
            <a:r>
              <a:rPr lang="en-US" altLang="es-ES" sz="3600" dirty="0" err="1" smtClean="0">
                <a:solidFill>
                  <a:schemeClr val="bg1"/>
                </a:solidFill>
                <a:latin typeface="Roboto Thin" charset="0"/>
              </a:rPr>
              <a:t>Efecto</a:t>
            </a:r>
            <a:r>
              <a:rPr lang="en-US" altLang="es-ES" sz="3600" dirty="0" smtClean="0">
                <a:solidFill>
                  <a:schemeClr val="bg1"/>
                </a:solidFill>
                <a:latin typeface="Roboto Thin" charset="0"/>
              </a:rPr>
              <a:t> </a:t>
            </a:r>
            <a:r>
              <a:rPr lang="en-US" altLang="es-ES" sz="3600" dirty="0" err="1" smtClean="0">
                <a:solidFill>
                  <a:schemeClr val="bg1"/>
                </a:solidFill>
                <a:latin typeface="Roboto Thin" charset="0"/>
              </a:rPr>
              <a:t>Pasillo</a:t>
            </a:r>
            <a:r>
              <a:rPr lang="en-US" altLang="es-ES" sz="3600" dirty="0" smtClean="0">
                <a:solidFill>
                  <a:schemeClr val="bg1"/>
                </a:solidFill>
                <a:latin typeface="Roboto Thin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2800" dirty="0" err="1" smtClean="0">
                <a:solidFill>
                  <a:schemeClr val="bg1"/>
                </a:solidFill>
                <a:latin typeface="Roboto Thin" charset="0"/>
              </a:rPr>
              <a:t>Facultad</a:t>
            </a:r>
            <a:r>
              <a:rPr lang="en-US" altLang="es-ES" sz="2800" dirty="0" smtClean="0">
                <a:solidFill>
                  <a:schemeClr val="bg1"/>
                </a:solidFill>
                <a:latin typeface="Roboto Thin" charset="0"/>
              </a:rPr>
              <a:t> de </a:t>
            </a:r>
            <a:r>
              <a:rPr lang="en-US" altLang="es-ES" sz="2800" dirty="0" err="1" smtClean="0">
                <a:solidFill>
                  <a:schemeClr val="bg1"/>
                </a:solidFill>
                <a:latin typeface="Roboto Thin" charset="0"/>
              </a:rPr>
              <a:t>Ciencias</a:t>
            </a:r>
            <a:r>
              <a:rPr lang="en-US" altLang="es-ES" sz="2800" dirty="0" smtClean="0">
                <a:solidFill>
                  <a:schemeClr val="bg1"/>
                </a:solidFill>
                <a:latin typeface="Roboto Thin" charset="0"/>
              </a:rPr>
              <a:t>, 15 </a:t>
            </a:r>
            <a:r>
              <a:rPr lang="en-US" altLang="es-ES" sz="2800" dirty="0" err="1" smtClean="0">
                <a:solidFill>
                  <a:schemeClr val="bg1"/>
                </a:solidFill>
                <a:latin typeface="Roboto Thin" charset="0"/>
              </a:rPr>
              <a:t>junio</a:t>
            </a:r>
            <a:r>
              <a:rPr lang="en-US" altLang="es-ES" sz="2800" dirty="0" smtClean="0">
                <a:solidFill>
                  <a:schemeClr val="bg1"/>
                </a:solidFill>
                <a:latin typeface="Roboto Thin" charset="0"/>
              </a:rPr>
              <a:t> 2018 #</a:t>
            </a:r>
            <a:r>
              <a:rPr lang="en-US" altLang="es-ES" sz="2800" dirty="0" err="1" smtClean="0">
                <a:solidFill>
                  <a:schemeClr val="bg1"/>
                </a:solidFill>
                <a:latin typeface="Roboto Thin" charset="0"/>
              </a:rPr>
              <a:t>DefectoPasillo</a:t>
            </a:r>
            <a:endParaRPr lang="en-US" altLang="es-ES" sz="2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192388" y="11190684"/>
            <a:ext cx="135555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II Plan de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Promoción</a:t>
            </a: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 de la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Investigación</a:t>
            </a:r>
            <a:endParaRPr lang="en-US" altLang="es-ES" sz="3200" dirty="0" smtClean="0">
              <a:solidFill>
                <a:schemeClr val="tx1">
                  <a:lumMod val="50000"/>
                </a:schemeClr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tx1">
                  <a:lumMod val="75000"/>
                </a:schemeClr>
              </a:solidFill>
              <a:latin typeface="Roboto Regular" charset="0"/>
            </a:endParaRP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>
          <a:xfrm>
            <a:off x="5451190" y="3559986"/>
            <a:ext cx="7417695" cy="17922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es-ES" sz="3200" i="1" kern="0" dirty="0" err="1" smtClean="0">
                <a:solidFill>
                  <a:schemeClr val="bg1"/>
                </a:solidFill>
                <a:latin typeface="Roboto Black"/>
                <a:ea typeface="+mj-ea"/>
                <a:cs typeface="+mj-cs"/>
              </a:rPr>
              <a:t>Biocalcificación</a:t>
            </a:r>
            <a:r>
              <a:rPr lang="es-ES" sz="3200" i="1" kern="0" dirty="0" smtClean="0">
                <a:solidFill>
                  <a:schemeClr val="bg1"/>
                </a:solidFill>
                <a:latin typeface="Roboto Black"/>
                <a:ea typeface="+mj-ea"/>
                <a:cs typeface="+mj-cs"/>
              </a:rPr>
              <a:t> </a:t>
            </a:r>
            <a:r>
              <a:rPr lang="es-ES" sz="3200" i="1" kern="0" dirty="0">
                <a:solidFill>
                  <a:schemeClr val="bg1"/>
                </a:solidFill>
                <a:latin typeface="Roboto Black"/>
                <a:ea typeface="+mj-ea"/>
                <a:cs typeface="+mj-cs"/>
              </a:rPr>
              <a:t>en invertebrados: Mecanismos de organización de microestructuras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en-GB" sz="1800" i="1" kern="0" dirty="0">
              <a:solidFill>
                <a:schemeClr val="bg1"/>
              </a:solidFill>
              <a:effectLst/>
              <a:latin typeface="Roboto Black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GB" sz="1800" i="1" kern="0" dirty="0">
                <a:solidFill>
                  <a:schemeClr val="bg1"/>
                </a:solidFill>
                <a:effectLst/>
                <a:latin typeface="Roboto Black"/>
                <a:ea typeface="+mj-ea"/>
                <a:cs typeface="+mj-cs"/>
              </a:rPr>
              <a:t>Antonio G. </a:t>
            </a:r>
            <a:r>
              <a:rPr lang="en-GB" sz="1800" i="1" kern="0" dirty="0" err="1">
                <a:solidFill>
                  <a:schemeClr val="bg1"/>
                </a:solidFill>
                <a:effectLst/>
                <a:latin typeface="Roboto Black"/>
                <a:ea typeface="+mj-ea"/>
                <a:cs typeface="+mj-cs"/>
              </a:rPr>
              <a:t>Checa</a:t>
            </a:r>
            <a:endParaRPr lang="es-ES" sz="1800" kern="0" dirty="0">
              <a:solidFill>
                <a:schemeClr val="bg1"/>
              </a:solidFill>
              <a:effectLst/>
              <a:latin typeface="Roboto Black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51351" y="10496047"/>
            <a:ext cx="3058812" cy="44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sz="1100" i="1" dirty="0" err="1">
                <a:solidFill>
                  <a:srgbClr val="FFECC5"/>
                </a:solidFill>
                <a:latin typeface="Roboto Black"/>
              </a:rPr>
              <a:t>Jan</a:t>
            </a:r>
            <a:r>
              <a:rPr lang="es-ES" sz="1100" i="1" dirty="0">
                <a:solidFill>
                  <a:srgbClr val="FFECC5"/>
                </a:solidFill>
                <a:latin typeface="Roboto Black"/>
              </a:rPr>
              <a:t> van </a:t>
            </a:r>
            <a:r>
              <a:rPr lang="es-ES" sz="1100" i="1" dirty="0" err="1">
                <a:solidFill>
                  <a:srgbClr val="FFECC5"/>
                </a:solidFill>
                <a:latin typeface="Roboto Black"/>
              </a:rPr>
              <a:t>Kessel</a:t>
            </a:r>
            <a:r>
              <a:rPr lang="es-ES" sz="1100" i="1" dirty="0">
                <a:solidFill>
                  <a:srgbClr val="FFECC5"/>
                </a:solidFill>
                <a:latin typeface="Roboto Black"/>
              </a:rPr>
              <a:t> </a:t>
            </a:r>
            <a:r>
              <a:rPr lang="es-ES" sz="1100" i="1" dirty="0" smtClean="0">
                <a:solidFill>
                  <a:srgbClr val="FFECC5"/>
                </a:solidFill>
                <a:latin typeface="Roboto Black"/>
              </a:rPr>
              <a:t> El Joven </a:t>
            </a:r>
            <a:r>
              <a:rPr lang="es-ES" sz="1100" i="1" dirty="0">
                <a:solidFill>
                  <a:srgbClr val="FFECC5"/>
                </a:solidFill>
                <a:latin typeface="Roboto Black"/>
              </a:rPr>
              <a:t>(1654-1702)</a:t>
            </a:r>
          </a:p>
        </p:txBody>
      </p:sp>
      <p:pic>
        <p:nvPicPr>
          <p:cNvPr id="10" name="Picture 6" descr="Ver imagen 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38" y="5809658"/>
            <a:ext cx="8006400" cy="476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1"/>
          <p:cNvSpPr txBox="1">
            <a:spLocks/>
          </p:cNvSpPr>
          <p:nvPr/>
        </p:nvSpPr>
        <p:spPr bwMode="auto">
          <a:xfrm>
            <a:off x="683913" y="8983838"/>
            <a:ext cx="5771601" cy="43233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9937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692850" y="2255467"/>
            <a:ext cx="8806717" cy="6534068"/>
          </a:xfrm>
          <a:solidFill>
            <a:schemeClr val="bg1">
              <a:lumMod val="95000"/>
            </a:schemeClr>
          </a:solidFill>
        </p:spPr>
      </p:sp>
      <p:sp>
        <p:nvSpPr>
          <p:cNvPr id="29" name="TextBox 28"/>
          <p:cNvSpPr txBox="1"/>
          <p:nvPr/>
        </p:nvSpPr>
        <p:spPr>
          <a:xfrm>
            <a:off x="9937011" y="2246011"/>
            <a:ext cx="7945437" cy="3129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spcCol="548640">
            <a:spAutoFit/>
          </a:bodyPr>
          <a:lstStyle/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 smtClean="0">
                <a:latin typeface="Roboto Light"/>
                <a:ea typeface="+mn-ea"/>
                <a:cs typeface="Roboto Light"/>
              </a:rPr>
              <a:t>Las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conchas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calcáreas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los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invertebrados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son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materiales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cristalinos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compuestos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por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cristalitos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con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morfologías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orientaciones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relaciones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mutuas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características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denominadas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microestructuras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. Los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moluscos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son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excepcionales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en el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sentido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que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segregan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hasta 15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variedades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calcíticas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aragoníticas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defTabSz="1219261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100" dirty="0" smtClean="0">
                <a:latin typeface="Roboto Light"/>
                <a:ea typeface="+mn-ea"/>
                <a:cs typeface="Roboto Light"/>
              </a:rPr>
              <a:t>Las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microestructuras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son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biocompuestos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decir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una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mezcla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una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fase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mineral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una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fase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orgánica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(1-5%), lo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que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les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confiere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propiedades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mecánicas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excepcionales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especialmente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adecuadas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para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su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función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protectora</a:t>
            </a: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33118" y="10281850"/>
            <a:ext cx="9200187" cy="1461652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z="4400" i="1" dirty="0" smtClean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32107" y="10376297"/>
            <a:ext cx="87277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i="1" dirty="0" err="1">
                <a:solidFill>
                  <a:schemeClr val="bg1"/>
                </a:solidFill>
              </a:rPr>
              <a:t>Palabras</a:t>
            </a:r>
            <a:r>
              <a:rPr lang="en-US" altLang="es-ES" sz="2400" i="1" dirty="0">
                <a:solidFill>
                  <a:schemeClr val="bg1"/>
                </a:solidFill>
              </a:rPr>
              <a:t> 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clave : biomineralización,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invertebrados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moluscos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cristalografía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histología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microscopía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electrónica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, </a:t>
            </a:r>
            <a:r>
              <a:rPr lang="en-US" altLang="es-ES" sz="2400" i="1" dirty="0" err="1" smtClean="0">
                <a:solidFill>
                  <a:schemeClr val="bg1"/>
                </a:solidFill>
              </a:rPr>
              <a:t>difracción</a:t>
            </a:r>
            <a:r>
              <a:rPr lang="en-US" altLang="es-ES" sz="2400" i="1" dirty="0" smtClean="0">
                <a:solidFill>
                  <a:schemeClr val="bg1"/>
                </a:solidFill>
              </a:rPr>
              <a:t> electronica</a:t>
            </a:r>
            <a:endParaRPr lang="en-US" altLang="es-E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6798" y="476501"/>
            <a:ext cx="16544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Biocalcificación</a:t>
            </a:r>
            <a:r>
              <a:rPr lang="en-US" altLang="es-ES" sz="3600" dirty="0" smtClean="0">
                <a:solidFill>
                  <a:srgbClr val="D53044"/>
                </a:solidFill>
                <a:latin typeface="Roboto Black" charset="0"/>
              </a:rPr>
              <a:t> en </a:t>
            </a: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invertebrados</a:t>
            </a:r>
            <a:r>
              <a:rPr lang="en-US" altLang="es-ES" sz="3600" dirty="0" smtClean="0">
                <a:solidFill>
                  <a:srgbClr val="D53044"/>
                </a:solidFill>
                <a:latin typeface="Roboto Black" charset="0"/>
              </a:rPr>
              <a:t>: </a:t>
            </a: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A. Checa, C. Salas (UMA), L. Sánchez </a:t>
            </a:r>
            <a:r>
              <a:rPr lang="en-US" altLang="es-ES" sz="2800" dirty="0" err="1" smtClean="0">
                <a:solidFill>
                  <a:srgbClr val="D53044"/>
                </a:solidFill>
                <a:latin typeface="Roboto Black" charset="0"/>
              </a:rPr>
              <a:t>Tocino</a:t>
            </a: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, y </a:t>
            </a:r>
            <a:r>
              <a:rPr lang="en-US" altLang="es-ES" sz="2800" dirty="0" err="1" smtClean="0">
                <a:solidFill>
                  <a:srgbClr val="D53044"/>
                </a:solidFill>
                <a:latin typeface="Roboto Black" charset="0"/>
              </a:rPr>
              <a:t>varios</a:t>
            </a: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 </a:t>
            </a:r>
            <a:r>
              <a:rPr lang="en-US" altLang="es-ES" sz="2800" dirty="0" err="1" smtClean="0">
                <a:solidFill>
                  <a:srgbClr val="D53044"/>
                </a:solidFill>
                <a:latin typeface="Roboto Black" charset="0"/>
              </a:rPr>
              <a:t>más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50887" y="578101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542111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90" y="11726778"/>
            <a:ext cx="893982" cy="893982"/>
          </a:xfrm>
          <a:prstGeom prst="rect">
            <a:avLst/>
          </a:prstGeom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058779" y="1110161"/>
            <a:ext cx="1529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DEPARTAMENTO DE ESTRATIGRAFÍA Y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066801" y="1567359"/>
            <a:ext cx="1529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ÁREA DE CONOCIMIENTO: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5123310" y="1373242"/>
            <a:ext cx="2558641" cy="400110"/>
            <a:chOff x="6175360" y="11078275"/>
            <a:chExt cx="2558641" cy="400110"/>
          </a:xfrm>
        </p:grpSpPr>
        <p:sp>
          <p:nvSpPr>
            <p:cNvPr id="20" name="AutoShape 81"/>
            <p:cNvSpPr>
              <a:spLocks/>
            </p:cNvSpPr>
            <p:nvPr/>
          </p:nvSpPr>
          <p:spPr bwMode="auto">
            <a:xfrm>
              <a:off x="6175360" y="11078275"/>
              <a:ext cx="512538" cy="3344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599"/>
                    <a:pt x="20265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D32D46"/>
            </a:solidFill>
            <a:ln>
              <a:noFill/>
            </a:ln>
            <a:effectLst/>
            <a:extLst/>
          </p:spPr>
          <p:txBody>
            <a:bodyPr lIns="28571" tIns="28571" rIns="28571" bIns="28571" anchor="ctr"/>
            <a:lstStyle>
              <a:lvl1pPr defTabSz="255588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255588"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s-ES" altLang="es-ES" sz="1500" smtClean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81363" y="11078275"/>
              <a:ext cx="20526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000" dirty="0" smtClean="0">
                  <a:latin typeface="Roboto Regular" charset="0"/>
                </a:rPr>
                <a:t>acheca@ugr.es</a:t>
              </a:r>
              <a:endParaRPr lang="en-US" altLang="es-ES" sz="2000" dirty="0">
                <a:latin typeface="Roboto Regular" charset="0"/>
              </a:endParaRPr>
            </a:p>
          </p:txBody>
        </p:sp>
      </p:grpSp>
      <p:pic>
        <p:nvPicPr>
          <p:cNvPr id="17" name="Picture 2" descr="http://www.jaxshells.org/f012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677758" y="3404211"/>
            <a:ext cx="3012979" cy="2463206"/>
          </a:xfrm>
          <a:prstGeom prst="rect">
            <a:avLst/>
          </a:prstGeom>
          <a:noFill/>
        </p:spPr>
      </p:pic>
      <p:pic>
        <p:nvPicPr>
          <p:cNvPr id="18" name="Picture 4" descr="MusselInternal0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32671" y="5863038"/>
            <a:ext cx="3163888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concha escafópodo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45109" y="3878642"/>
            <a:ext cx="25209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Solecurtus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753396" y="3748467"/>
            <a:ext cx="244951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Anod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513309" y="6493271"/>
            <a:ext cx="22320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nuevo-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065384" y="6315453"/>
            <a:ext cx="21605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 rot="2541447">
            <a:off x="2958860" y="4125781"/>
            <a:ext cx="142875" cy="73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4953171" y="4526342"/>
            <a:ext cx="431800" cy="3603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3024346" y="3878641"/>
            <a:ext cx="920762" cy="21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3024346" y="4237406"/>
            <a:ext cx="920764" cy="14636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 flipV="1">
            <a:off x="4953171" y="3748466"/>
            <a:ext cx="1800225" cy="777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4953171" y="4886705"/>
            <a:ext cx="18002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6393034" y="6898088"/>
            <a:ext cx="71437" cy="73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5745334" y="6466288"/>
            <a:ext cx="720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 flipH="1">
            <a:off x="5745334" y="6971113"/>
            <a:ext cx="7207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4665834" y="6925071"/>
            <a:ext cx="215900" cy="1444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 flipV="1">
            <a:off x="3224384" y="6315452"/>
            <a:ext cx="1657349" cy="6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42" name="Line 20"/>
          <p:cNvSpPr>
            <a:spLocks noChangeShapeType="1"/>
          </p:cNvSpPr>
          <p:nvPr/>
        </p:nvSpPr>
        <p:spPr bwMode="auto">
          <a:xfrm flipH="1">
            <a:off x="3224384" y="7058414"/>
            <a:ext cx="1657349" cy="10572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 dirty="0">
              <a:effectLst/>
              <a:latin typeface="Roboto Black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952644" y="5911472"/>
            <a:ext cx="851515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900" dirty="0" smtClean="0">
                <a:effectLst/>
                <a:latin typeface="Roboto Black"/>
              </a:rPr>
              <a:t>Gasterópodo</a:t>
            </a:r>
            <a:endParaRPr lang="es-ES" sz="900" dirty="0">
              <a:effectLst/>
              <a:latin typeface="Roboto Black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5443007" y="8373818"/>
            <a:ext cx="556563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900" dirty="0" smtClean="0">
                <a:solidFill>
                  <a:srgbClr val="FFFFFF"/>
                </a:solidFill>
                <a:effectLst/>
                <a:latin typeface="Roboto Black"/>
              </a:rPr>
              <a:t>Bivalvo</a:t>
            </a:r>
            <a:endParaRPr lang="es-ES" sz="900" dirty="0">
              <a:solidFill>
                <a:srgbClr val="FFFFFF"/>
              </a:solidFill>
              <a:effectLst/>
              <a:latin typeface="Roboto Black"/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6681363" y="5318505"/>
            <a:ext cx="113524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dirty="0" err="1" smtClean="0">
                <a:effectLst/>
                <a:latin typeface="Roboto Black"/>
              </a:rPr>
              <a:t>Lamelar</a:t>
            </a:r>
            <a:r>
              <a:rPr lang="es-ES" sz="1000" dirty="0" smtClean="0">
                <a:effectLst/>
                <a:latin typeface="Roboto Black"/>
              </a:rPr>
              <a:t> cruzada</a:t>
            </a:r>
            <a:endParaRPr lang="es-ES" sz="1000" dirty="0">
              <a:effectLst/>
              <a:latin typeface="Roboto Black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999529" y="8127597"/>
            <a:ext cx="52610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00" dirty="0" smtClean="0">
                <a:effectLst/>
                <a:latin typeface="Roboto Black"/>
              </a:rPr>
              <a:t>Nácar</a:t>
            </a:r>
            <a:endParaRPr lang="es-ES" sz="1000" dirty="0">
              <a:effectLst/>
              <a:latin typeface="Roboto Black"/>
            </a:endParaRPr>
          </a:p>
        </p:txBody>
      </p:sp>
      <p:pic>
        <p:nvPicPr>
          <p:cNvPr id="47" name="Picture 3" descr="I:\D150511\11090346.TIF"/>
          <p:cNvPicPr>
            <a:picLocks noChangeAspect="1" noChangeArrowheads="1"/>
          </p:cNvPicPr>
          <p:nvPr/>
        </p:nvPicPr>
        <p:blipFill>
          <a:blip r:embed="rId10" cstate="screen">
            <a:lum contrast="20000"/>
          </a:blip>
          <a:srcRect/>
          <a:stretch>
            <a:fillRect/>
          </a:stretch>
        </p:blipFill>
        <p:spPr bwMode="auto">
          <a:xfrm>
            <a:off x="3238659" y="2486382"/>
            <a:ext cx="1717087" cy="1287466"/>
          </a:xfrm>
          <a:prstGeom prst="rect">
            <a:avLst/>
          </a:prstGeom>
          <a:noFill/>
        </p:spPr>
      </p:pic>
      <p:sp>
        <p:nvSpPr>
          <p:cNvPr id="48" name="Picture Placeholder 1"/>
          <p:cNvSpPr txBox="1">
            <a:spLocks/>
          </p:cNvSpPr>
          <p:nvPr/>
        </p:nvSpPr>
        <p:spPr bwMode="auto">
          <a:xfrm>
            <a:off x="10012505" y="5965345"/>
            <a:ext cx="7639939" cy="4039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grpSp>
        <p:nvGrpSpPr>
          <p:cNvPr id="2" name="Grupo 1"/>
          <p:cNvGrpSpPr/>
          <p:nvPr/>
        </p:nvGrpSpPr>
        <p:grpSpPr>
          <a:xfrm>
            <a:off x="10249225" y="6206218"/>
            <a:ext cx="7163002" cy="3871465"/>
            <a:chOff x="11017436" y="6803670"/>
            <a:chExt cx="6005948" cy="3336479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7436" y="8405318"/>
              <a:ext cx="1758212" cy="1319333"/>
            </a:xfrm>
            <a:prstGeom prst="rect">
              <a:avLst/>
            </a:prstGeom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6901" y="6811889"/>
              <a:ext cx="1754624" cy="1318659"/>
            </a:xfrm>
            <a:prstGeom prst="rect">
              <a:avLst/>
            </a:prstGeom>
          </p:spPr>
        </p:pic>
        <p:sp>
          <p:nvSpPr>
            <p:cNvPr id="51" name="Rectángulo 50"/>
            <p:cNvSpPr/>
            <p:nvPr/>
          </p:nvSpPr>
          <p:spPr>
            <a:xfrm>
              <a:off x="15833828" y="8130548"/>
              <a:ext cx="65587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Fibrosa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13690473" y="9725627"/>
              <a:ext cx="65905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Nácar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11238088" y="9714371"/>
              <a:ext cx="116474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Lamelar</a:t>
              </a:r>
              <a:r>
                <a:rPr lang="en-US" sz="1050" dirty="0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cruzada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54" name="Picture 9" descr="E:\SEM\Gastropoda\Perotrochus MNHN 2007 07 18\PCALEDONI 18 07 2007  014.BMP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5000" contrast="1000"/>
                      </a14:imgEffect>
                    </a14:imgLayer>
                  </a14:imgProps>
                </a:ext>
              </a:extLst>
            </a:blip>
            <a:srcRect l="2778"/>
            <a:stretch>
              <a:fillRect/>
            </a:stretch>
          </p:blipFill>
          <p:spPr bwMode="auto">
            <a:xfrm>
              <a:off x="13141615" y="8405318"/>
              <a:ext cx="1756773" cy="131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7" b="6333"/>
            <a:stretch/>
          </p:blipFill>
          <p:spPr>
            <a:xfrm>
              <a:off x="13141615" y="6803670"/>
              <a:ext cx="1753112" cy="1318660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1" r="8063"/>
            <a:stretch/>
          </p:blipFill>
          <p:spPr>
            <a:xfrm>
              <a:off x="15265171" y="8409936"/>
              <a:ext cx="1758213" cy="1318659"/>
            </a:xfrm>
            <a:prstGeom prst="rect">
              <a:avLst/>
            </a:prstGeom>
          </p:spPr>
        </p:pic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8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1017436" y="6803670"/>
              <a:ext cx="1758213" cy="1318660"/>
            </a:xfrm>
            <a:prstGeom prst="rect">
              <a:avLst/>
            </a:prstGeom>
          </p:spPr>
        </p:pic>
        <p:sp>
          <p:nvSpPr>
            <p:cNvPr id="58" name="Rectángulo 57"/>
            <p:cNvSpPr/>
            <p:nvPr/>
          </p:nvSpPr>
          <p:spPr>
            <a:xfrm>
              <a:off x="15694500" y="9724651"/>
              <a:ext cx="927323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Fibrosa</a:t>
              </a:r>
              <a:r>
                <a:rPr lang="en-US" sz="1050" dirty="0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espiral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13315474" y="8122330"/>
              <a:ext cx="135064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Prismática</a:t>
              </a:r>
              <a:r>
                <a:rPr lang="en-US" sz="1050" dirty="0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columnar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11213706" y="8122330"/>
              <a:ext cx="135064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Foliada</a:t>
              </a:r>
              <a:endParaRPr lang="es-ES" sz="1050" dirty="0">
                <a:solidFill>
                  <a:schemeClr val="accent6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968287" y="9134306"/>
            <a:ext cx="5227465" cy="4121527"/>
            <a:chOff x="595065" y="9400315"/>
            <a:chExt cx="4697015" cy="3801198"/>
          </a:xfrm>
        </p:grpSpPr>
        <p:pic>
          <p:nvPicPr>
            <p:cNvPr id="61" name="Grafik 18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7352"/>
            <a:stretch/>
          </p:blipFill>
          <p:spPr>
            <a:xfrm>
              <a:off x="3129897" y="9400315"/>
              <a:ext cx="2162183" cy="1624162"/>
            </a:xfrm>
            <a:prstGeom prst="rect">
              <a:avLst/>
            </a:prstGeom>
          </p:spPr>
        </p:pic>
        <p:pic>
          <p:nvPicPr>
            <p:cNvPr id="62" name="Grafik 19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6000" contrast="-53000"/>
                      </a14:imgEffect>
                    </a14:imgLayer>
                  </a14:imgProps>
                </a:ext>
              </a:extLst>
            </a:blip>
            <a:srcRect l="6581"/>
            <a:stretch/>
          </p:blipFill>
          <p:spPr>
            <a:xfrm>
              <a:off x="628932" y="9419643"/>
              <a:ext cx="2157330" cy="1609142"/>
            </a:xfrm>
            <a:prstGeom prst="rect">
              <a:avLst/>
            </a:prstGeom>
          </p:spPr>
        </p:pic>
        <p:pic>
          <p:nvPicPr>
            <p:cNvPr id="63" name="Picture 14" descr="nuevo-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65" y="11344533"/>
              <a:ext cx="2172341" cy="160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 descr="D:\Biomineralization\Anodonta cygnea\Fase 2\M12c\M12c 13.03.11 Phenom\Anodonta M12c0096.tif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9" b="6128"/>
            <a:stretch/>
          </p:blipFill>
          <p:spPr bwMode="auto">
            <a:xfrm>
              <a:off x="3106630" y="11344532"/>
              <a:ext cx="2168955" cy="162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CuadroTexto 64"/>
            <p:cNvSpPr txBox="1"/>
            <p:nvPr/>
          </p:nvSpPr>
          <p:spPr>
            <a:xfrm>
              <a:off x="2611289" y="11024477"/>
              <a:ext cx="490004" cy="23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effectLst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  <a:r>
                <a:rPr lang="es-ES" sz="1050" dirty="0" smtClean="0">
                  <a:effectLst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ácar</a:t>
              </a:r>
              <a:endParaRPr lang="es-ES" sz="1050" dirty="0"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2071236" y="12967332"/>
              <a:ext cx="1264908" cy="23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 smtClean="0">
                  <a:effectLst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Prismas </a:t>
              </a:r>
              <a:r>
                <a:rPr lang="es-ES" sz="1050" dirty="0" err="1" smtClean="0">
                  <a:effectLst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columnares</a:t>
              </a:r>
              <a:endParaRPr lang="es-ES" sz="1050" dirty="0"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lecha derecha 66"/>
            <p:cNvSpPr/>
            <p:nvPr/>
          </p:nvSpPr>
          <p:spPr bwMode="auto">
            <a:xfrm>
              <a:off x="2850067" y="9975098"/>
              <a:ext cx="216024" cy="432902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8" name="Flecha derecha 67"/>
            <p:cNvSpPr/>
            <p:nvPr/>
          </p:nvSpPr>
          <p:spPr bwMode="auto">
            <a:xfrm>
              <a:off x="2829006" y="11915829"/>
              <a:ext cx="216024" cy="432902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9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447872" y="2381053"/>
            <a:ext cx="13193485" cy="8667231"/>
          </a:xfrm>
          <a:solidFill>
            <a:schemeClr val="bg1">
              <a:lumMod val="95000"/>
            </a:schemeClr>
          </a:solidFill>
        </p:spPr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6798" y="476501"/>
            <a:ext cx="7629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Biocalcificación</a:t>
            </a:r>
            <a:r>
              <a:rPr lang="en-US" altLang="es-ES" sz="3600" dirty="0" smtClean="0">
                <a:solidFill>
                  <a:srgbClr val="D53044"/>
                </a:solidFill>
                <a:latin typeface="Roboto Black" charset="0"/>
              </a:rPr>
              <a:t> en </a:t>
            </a: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invertebrados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50887" y="578101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058780" y="1122832"/>
            <a:ext cx="8738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DEPARTAMENTO DE ESTRATIGRAFÍA Y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066802" y="1584497"/>
            <a:ext cx="7386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ÁREA DE CONOCIMIENTO: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32" name="CuadroTexto 131"/>
          <p:cNvSpPr txBox="1"/>
          <p:nvPr/>
        </p:nvSpPr>
        <p:spPr>
          <a:xfrm>
            <a:off x="13920108" y="2381053"/>
            <a:ext cx="4158876" cy="6760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Objetivo:</a:t>
            </a: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 Determinar las influencias físicas (crecimiento cristalino, </a:t>
            </a:r>
            <a:r>
              <a:rPr lang="es-ES" sz="25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autoorganización</a:t>
            </a: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) y biológicas (actividad directa de las células del manto) que operan sobre las distintas microestructuras, es decir, las estrategias de fabricación. </a:t>
            </a:r>
          </a:p>
          <a:p>
            <a:pPr>
              <a:spcBef>
                <a:spcPts val="1000"/>
              </a:spcBef>
            </a:pP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Este conocimiento debe de ser integrado con sus </a:t>
            </a: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excepcionales </a:t>
            </a: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propiedades mecánicas, y con su evolución desde que aparecen las conchas hace unos 540 </a:t>
            </a:r>
            <a:r>
              <a:rPr lang="es-ES" sz="25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M.a</a:t>
            </a:r>
            <a:r>
              <a:rPr lang="es-ES" sz="2500" dirty="0" smtClean="0">
                <a:solidFill>
                  <a:schemeClr val="accent6">
                    <a:lumMod val="50000"/>
                  </a:schemeClr>
                </a:solidFill>
                <a:effectLst/>
                <a:latin typeface="Roboto Black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s-ES" sz="2500" dirty="0">
              <a:solidFill>
                <a:schemeClr val="accent6">
                  <a:lumMod val="50000"/>
                </a:schemeClr>
              </a:solidFill>
              <a:effectLst/>
              <a:latin typeface="Roboto Black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7" name="Grupo 86"/>
          <p:cNvGrpSpPr/>
          <p:nvPr/>
        </p:nvGrpSpPr>
        <p:grpSpPr>
          <a:xfrm>
            <a:off x="1058780" y="2567699"/>
            <a:ext cx="11979887" cy="5817257"/>
            <a:chOff x="551384" y="3629650"/>
            <a:chExt cx="11233893" cy="5026977"/>
          </a:xfrm>
        </p:grpSpPr>
        <p:pic>
          <p:nvPicPr>
            <p:cNvPr id="88" name="Picture 2" descr="http://www.jaxshells.org/f0126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691671" y="4695269"/>
              <a:ext cx="1351135" cy="1104596"/>
            </a:xfrm>
            <a:prstGeom prst="rect">
              <a:avLst/>
            </a:prstGeom>
            <a:noFill/>
          </p:spPr>
        </p:pic>
        <p:pic>
          <p:nvPicPr>
            <p:cNvPr id="89" name="Picture 4" descr="MusselInternal0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88759" y="6444208"/>
              <a:ext cx="1418809" cy="122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6" descr="Solecurtus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067524" y="4712857"/>
              <a:ext cx="1565683" cy="101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8" descr="nuevo-1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381741" y="7380312"/>
              <a:ext cx="1266018" cy="1054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1" descr="E:\SEM\Bivalvia\Palaeoheterodonta\Anodonta\An cygn 2002 06 24 EDTA\1.TIF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rot="5400000">
              <a:off x="2410048" y="6005441"/>
              <a:ext cx="1180300" cy="1266018"/>
            </a:xfrm>
            <a:prstGeom prst="rect">
              <a:avLst/>
            </a:prstGeom>
            <a:noFill/>
          </p:spPr>
        </p:pic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7874" y="5586941"/>
              <a:ext cx="1630860" cy="1171650"/>
            </a:xfrm>
            <a:prstGeom prst="rect">
              <a:avLst/>
            </a:prstGeom>
          </p:spPr>
        </p:pic>
        <p:pic>
          <p:nvPicPr>
            <p:cNvPr id="94" name="Imagen 9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384" y="7179880"/>
              <a:ext cx="1820817" cy="1476747"/>
            </a:xfrm>
            <a:prstGeom prst="rect">
              <a:avLst/>
            </a:prstGeom>
          </p:spPr>
        </p:pic>
        <p:pic>
          <p:nvPicPr>
            <p:cNvPr id="95" name="Imagen 9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25864" y="7073072"/>
              <a:ext cx="1354512" cy="1354512"/>
            </a:xfrm>
            <a:prstGeom prst="rect">
              <a:avLst/>
            </a:prstGeom>
          </p:spPr>
        </p:pic>
        <p:pic>
          <p:nvPicPr>
            <p:cNvPr id="96" name="Imagen 9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80" y="4442262"/>
              <a:ext cx="1676991" cy="1257743"/>
            </a:xfrm>
            <a:prstGeom prst="rect">
              <a:avLst/>
            </a:prstGeom>
          </p:spPr>
        </p:pic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949" y="5752847"/>
              <a:ext cx="1343472" cy="1007604"/>
            </a:xfrm>
            <a:prstGeom prst="rect">
              <a:avLst/>
            </a:prstGeom>
          </p:spPr>
        </p:pic>
        <p:pic>
          <p:nvPicPr>
            <p:cNvPr id="98" name="Imagen 9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79" y="5606692"/>
              <a:ext cx="1529610" cy="1147207"/>
            </a:xfrm>
            <a:prstGeom prst="rect">
              <a:avLst/>
            </a:prstGeom>
          </p:spPr>
        </p:pic>
        <p:pic>
          <p:nvPicPr>
            <p:cNvPr id="99" name="Imagen 9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09" y="7328515"/>
              <a:ext cx="1533585" cy="1150189"/>
            </a:xfrm>
            <a:prstGeom prst="rect">
              <a:avLst/>
            </a:prstGeom>
          </p:spPr>
        </p:pic>
        <p:pic>
          <p:nvPicPr>
            <p:cNvPr id="100" name="Imagen 9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54928" y="7403452"/>
              <a:ext cx="1426159" cy="1068243"/>
            </a:xfrm>
            <a:prstGeom prst="rect">
              <a:avLst/>
            </a:prstGeom>
          </p:spPr>
        </p:pic>
        <p:pic>
          <p:nvPicPr>
            <p:cNvPr id="101" name="Imagen 10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308204" y="4445616"/>
              <a:ext cx="1014368" cy="1433736"/>
            </a:xfrm>
            <a:prstGeom prst="rect">
              <a:avLst/>
            </a:prstGeom>
          </p:spPr>
        </p:pic>
        <p:pic>
          <p:nvPicPr>
            <p:cNvPr id="102" name="Imagen 10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21773" y="4294744"/>
              <a:ext cx="1636694" cy="1227521"/>
            </a:xfrm>
            <a:prstGeom prst="rect">
              <a:avLst/>
            </a:prstGeom>
          </p:spPr>
        </p:pic>
        <p:pic>
          <p:nvPicPr>
            <p:cNvPr id="103" name="Imagen 10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60868" y="4446000"/>
              <a:ext cx="1607866" cy="1074005"/>
            </a:xfrm>
            <a:prstGeom prst="rect">
              <a:avLst/>
            </a:prstGeom>
          </p:spPr>
        </p:pic>
        <p:sp>
          <p:nvSpPr>
            <p:cNvPr id="104" name="CuadroTexto 103"/>
            <p:cNvSpPr txBox="1"/>
            <p:nvPr/>
          </p:nvSpPr>
          <p:spPr>
            <a:xfrm>
              <a:off x="1013331" y="4066371"/>
              <a:ext cx="2520280" cy="452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Moluscos (nuestro grupo preferido de estudio)</a:t>
              </a:r>
            </a:p>
          </p:txBody>
        </p:sp>
        <p:sp>
          <p:nvSpPr>
            <p:cNvPr id="105" name="CuadroTexto 104"/>
            <p:cNvSpPr txBox="1"/>
            <p:nvPr/>
          </p:nvSpPr>
          <p:spPr>
            <a:xfrm>
              <a:off x="4583832" y="4095947"/>
              <a:ext cx="2520280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Braquiópodos</a:t>
              </a:r>
            </a:p>
          </p:txBody>
        </p:sp>
        <p:sp>
          <p:nvSpPr>
            <p:cNvPr id="106" name="CuadroTexto 105"/>
            <p:cNvSpPr txBox="1"/>
            <p:nvPr/>
          </p:nvSpPr>
          <p:spPr>
            <a:xfrm>
              <a:off x="4480887" y="7030752"/>
              <a:ext cx="2520280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Briozoos</a:t>
              </a:r>
            </a:p>
          </p:txBody>
        </p:sp>
        <p:sp>
          <p:nvSpPr>
            <p:cNvPr id="107" name="Rectángulo 106"/>
            <p:cNvSpPr/>
            <p:nvPr/>
          </p:nvSpPr>
          <p:spPr>
            <a:xfrm>
              <a:off x="551384" y="4005641"/>
              <a:ext cx="3312368" cy="4575007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08" name="CuadroTexto 107"/>
            <p:cNvSpPr txBox="1"/>
            <p:nvPr/>
          </p:nvSpPr>
          <p:spPr>
            <a:xfrm>
              <a:off x="7448454" y="4023341"/>
              <a:ext cx="2520280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Equinodermos</a:t>
              </a:r>
            </a:p>
          </p:txBody>
        </p:sp>
        <p:sp>
          <p:nvSpPr>
            <p:cNvPr id="109" name="CuadroTexto 108"/>
            <p:cNvSpPr txBox="1"/>
            <p:nvPr/>
          </p:nvSpPr>
          <p:spPr>
            <a:xfrm>
              <a:off x="9721330" y="4035896"/>
              <a:ext cx="2063947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Crustáceos cirrípedos</a:t>
              </a:r>
            </a:p>
          </p:txBody>
        </p:sp>
        <p:sp>
          <p:nvSpPr>
            <p:cNvPr id="110" name="CuadroTexto 109"/>
            <p:cNvSpPr txBox="1"/>
            <p:nvPr/>
          </p:nvSpPr>
          <p:spPr>
            <a:xfrm>
              <a:off x="9010268" y="6991258"/>
              <a:ext cx="2520280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Foraminíferos</a:t>
              </a:r>
            </a:p>
          </p:txBody>
        </p:sp>
        <p:sp>
          <p:nvSpPr>
            <p:cNvPr id="111" name="Rectángulo 110"/>
            <p:cNvSpPr/>
            <p:nvPr/>
          </p:nvSpPr>
          <p:spPr>
            <a:xfrm>
              <a:off x="4105401" y="4005066"/>
              <a:ext cx="3312368" cy="2855049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12" name="Rectángulo 111"/>
            <p:cNvSpPr/>
            <p:nvPr/>
          </p:nvSpPr>
          <p:spPr>
            <a:xfrm>
              <a:off x="4125145" y="6976788"/>
              <a:ext cx="3312368" cy="1639069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13" name="Rectángulo 112"/>
            <p:cNvSpPr/>
            <p:nvPr/>
          </p:nvSpPr>
          <p:spPr>
            <a:xfrm>
              <a:off x="7968207" y="6930794"/>
              <a:ext cx="3562341" cy="1639069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14" name="Rectángulo 113"/>
            <p:cNvSpPr/>
            <p:nvPr/>
          </p:nvSpPr>
          <p:spPr>
            <a:xfrm>
              <a:off x="9768408" y="3979670"/>
              <a:ext cx="1944216" cy="2884189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15" name="Rectángulo 114"/>
            <p:cNvSpPr/>
            <p:nvPr/>
          </p:nvSpPr>
          <p:spPr>
            <a:xfrm>
              <a:off x="7680176" y="3999239"/>
              <a:ext cx="1944216" cy="2864619"/>
            </a:xfrm>
            <a:prstGeom prst="rect">
              <a:avLst/>
            </a:prstGeom>
            <a:noFill/>
            <a:ln w="28575" cap="flat" cmpd="sng" algn="ctr">
              <a:solidFill>
                <a:srgbClr val="F0941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s-E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16" name="CuadroTexto 115"/>
            <p:cNvSpPr txBox="1"/>
            <p:nvPr/>
          </p:nvSpPr>
          <p:spPr>
            <a:xfrm>
              <a:off x="4943872" y="3629650"/>
              <a:ext cx="2520280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MATERIAL DE ESTUDIO</a:t>
              </a:r>
            </a:p>
          </p:txBody>
        </p:sp>
      </p:grpSp>
      <p:grpSp>
        <p:nvGrpSpPr>
          <p:cNvPr id="117" name="Grupo 116"/>
          <p:cNvGrpSpPr/>
          <p:nvPr/>
        </p:nvGrpSpPr>
        <p:grpSpPr>
          <a:xfrm>
            <a:off x="1058780" y="8624399"/>
            <a:ext cx="11991161" cy="2251705"/>
            <a:chOff x="479918" y="1174640"/>
            <a:chExt cx="11244465" cy="1945808"/>
          </a:xfrm>
        </p:grpSpPr>
        <p:sp>
          <p:nvSpPr>
            <p:cNvPr id="118" name="CuadroTexto 117"/>
            <p:cNvSpPr txBox="1"/>
            <p:nvPr/>
          </p:nvSpPr>
          <p:spPr>
            <a:xfrm>
              <a:off x="479918" y="1791586"/>
              <a:ext cx="2520280" cy="824491"/>
            </a:xfrm>
            <a:prstGeom prst="rect">
              <a:avLst/>
            </a:prstGeom>
            <a:noFill/>
            <a:ln>
              <a:solidFill>
                <a:srgbClr val="F09415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176213" marR="0" lvl="0" indent="-176213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1. Estudio del epitelio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calcificador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 (TEM biológico, FESEM, microscopía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optica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, tinciones específicas)</a:t>
              </a:r>
            </a:p>
          </p:txBody>
        </p:sp>
        <p:sp>
          <p:nvSpPr>
            <p:cNvPr id="119" name="CuadroTexto 118"/>
            <p:cNvSpPr txBox="1"/>
            <p:nvPr/>
          </p:nvSpPr>
          <p:spPr>
            <a:xfrm>
              <a:off x="3265401" y="1707590"/>
              <a:ext cx="2664296" cy="1010666"/>
            </a:xfrm>
            <a:prstGeom prst="rect">
              <a:avLst/>
            </a:prstGeom>
            <a:noFill/>
            <a:ln>
              <a:solidFill>
                <a:srgbClr val="F09415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176213" marR="0" lvl="0" indent="-176213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2. Distribución y caracterización de las matrices orgánicas asociadas </a:t>
              </a:r>
              <a:r>
                <a:rPr kumimoji="0" lang="pt-B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(TEM biológico, FESEM, microscopia óptica, TGA)</a:t>
              </a:r>
              <a:endPara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CuadroTexto 119"/>
            <p:cNvSpPr txBox="1"/>
            <p:nvPr/>
          </p:nvSpPr>
          <p:spPr>
            <a:xfrm>
              <a:off x="6151715" y="1692586"/>
              <a:ext cx="3068312" cy="638316"/>
            </a:xfrm>
            <a:prstGeom prst="rect">
              <a:avLst/>
            </a:prstGeom>
            <a:noFill/>
            <a:ln>
              <a:solidFill>
                <a:srgbClr val="F09415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176213" marR="0" lvl="0" indent="-176213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3. Morfología y cristalografía de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biocristales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kumimoji="0" lang="pt-B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(TEM, EFESEM, EBSD, XRD, TGA, Raman, </a:t>
              </a:r>
              <a:r>
                <a:rPr kumimoji="0" lang="el-G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μ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-CT</a:t>
              </a:r>
              <a:r>
                <a:rPr kumimoji="0" lang="pt-B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21" name="Conector recto de flecha 120"/>
            <p:cNvCxnSpPr/>
            <p:nvPr/>
          </p:nvCxnSpPr>
          <p:spPr>
            <a:xfrm>
              <a:off x="647868" y="1504260"/>
              <a:ext cx="828092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09415"/>
              </a:solidFill>
              <a:prstDash val="solid"/>
              <a:tailEnd type="stealth"/>
            </a:ln>
            <a:effectLst/>
          </p:spPr>
        </p:cxnSp>
        <p:sp>
          <p:nvSpPr>
            <p:cNvPr id="122" name="CuadroTexto 121"/>
            <p:cNvSpPr txBox="1"/>
            <p:nvPr/>
          </p:nvSpPr>
          <p:spPr>
            <a:xfrm>
              <a:off x="2251964" y="1174640"/>
              <a:ext cx="5550641" cy="26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ETAPAS DE INVESTIGACIÓN Y TÉCNICAS ASOCIADAS</a:t>
              </a:r>
            </a:p>
          </p:txBody>
        </p:sp>
        <p:sp>
          <p:nvSpPr>
            <p:cNvPr id="123" name="CuadroTexto 122"/>
            <p:cNvSpPr txBox="1"/>
            <p:nvPr/>
          </p:nvSpPr>
          <p:spPr>
            <a:xfrm>
              <a:off x="6151715" y="2482132"/>
              <a:ext cx="2664296" cy="638316"/>
            </a:xfrm>
            <a:prstGeom prst="rect">
              <a:avLst/>
            </a:prstGeom>
            <a:noFill/>
            <a:ln>
              <a:solidFill>
                <a:srgbClr val="F09415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176213" marR="0" lvl="0" indent="-176213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Nanoestructura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 de los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biocristales</a:t>
              </a: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pt-B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(TEM, EELS, EFESEM, AFM)</a:t>
              </a:r>
              <a:endPara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4" name="CuadroTexto 123"/>
            <p:cNvSpPr txBox="1"/>
            <p:nvPr/>
          </p:nvSpPr>
          <p:spPr>
            <a:xfrm>
              <a:off x="9782223" y="2211788"/>
              <a:ext cx="1942160" cy="452140"/>
            </a:xfrm>
            <a:prstGeom prst="rect">
              <a:avLst/>
            </a:prstGeom>
            <a:noFill/>
            <a:ln>
              <a:solidFill>
                <a:srgbClr val="F09415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Black"/>
                  <a:ea typeface="Verdana" panose="020B0604030504040204" pitchFamily="34" charset="0"/>
                  <a:cs typeface="Verdana" panose="020B0604030504040204" pitchFamily="34" charset="0"/>
                </a:rPr>
                <a:t>MODELOS FABRICACIONALES</a:t>
              </a:r>
            </a:p>
          </p:txBody>
        </p:sp>
        <p:sp>
          <p:nvSpPr>
            <p:cNvPr id="125" name="Flecha derecha 124"/>
            <p:cNvSpPr/>
            <p:nvPr/>
          </p:nvSpPr>
          <p:spPr>
            <a:xfrm>
              <a:off x="9318726" y="2108737"/>
              <a:ext cx="364797" cy="729322"/>
            </a:xfrm>
            <a:prstGeom prst="rightArrow">
              <a:avLst>
                <a:gd name="adj1" fmla="val 50000"/>
                <a:gd name="adj2" fmla="val 70888"/>
              </a:avLst>
            </a:prstGeom>
            <a:solidFill>
              <a:srgbClr val="F09415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AE3E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5249" y="2425608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 smtClean="0">
                <a:solidFill>
                  <a:srgbClr val="D53044"/>
                </a:solidFill>
              </a:rPr>
              <a:t>Tenemos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experiencia</a:t>
            </a:r>
            <a:r>
              <a:rPr lang="en-US" altLang="es-ES" sz="4400" dirty="0" smtClean="0">
                <a:solidFill>
                  <a:srgbClr val="D53044"/>
                </a:solidFill>
              </a:rPr>
              <a:t> en: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905249" y="3166032"/>
            <a:ext cx="95573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Microscopía</a:t>
            </a:r>
            <a:r>
              <a:rPr lang="en-US" altLang="es-ES" sz="2800" b="1" dirty="0" smtClean="0">
                <a:latin typeface="Roboto Regular" charset="0"/>
              </a:rPr>
              <a:t> electronica de </a:t>
            </a:r>
            <a:r>
              <a:rPr lang="en-US" altLang="es-ES" sz="2800" b="1" dirty="0" err="1" smtClean="0">
                <a:latin typeface="Roboto Regular" charset="0"/>
              </a:rPr>
              <a:t>transmisión</a:t>
            </a:r>
            <a:r>
              <a:rPr lang="en-US" altLang="es-ES" sz="2800" b="1" dirty="0" smtClean="0">
                <a:latin typeface="Roboto Regular" charset="0"/>
              </a:rPr>
              <a:t> y </a:t>
            </a:r>
            <a:r>
              <a:rPr lang="en-US" altLang="es-ES" sz="2800" b="1" dirty="0" err="1" smtClean="0">
                <a:latin typeface="Roboto Regular" charset="0"/>
              </a:rPr>
              <a:t>barrido</a:t>
            </a:r>
            <a:endParaRPr lang="en-US" altLang="es-ES" sz="2800" b="1" dirty="0" smtClean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Difracción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electrones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retrodispersados</a:t>
            </a:r>
            <a:endParaRPr lang="en-US" altLang="es-ES" sz="2800" b="1" dirty="0" smtClean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Microscopía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fuerza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atómica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836474" y="4620159"/>
            <a:ext cx="96948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 smtClean="0">
                <a:solidFill>
                  <a:srgbClr val="D53044"/>
                </a:solidFill>
              </a:rPr>
              <a:t>Qué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equipos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podemos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compartir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7354"/>
          <a:stretch>
            <a:fillRect/>
          </a:stretch>
        </p:blipFill>
        <p:spPr>
          <a:xfrm>
            <a:off x="11569519" y="2782141"/>
            <a:ext cx="6282181" cy="5229514"/>
          </a:xfrm>
          <a:solidFill>
            <a:schemeClr val="bg1">
              <a:lumMod val="95000"/>
            </a:schemeClr>
          </a:solidFill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6798" y="476501"/>
            <a:ext cx="7629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Biocalcificación</a:t>
            </a:r>
            <a:r>
              <a:rPr lang="en-US" altLang="es-ES" sz="3600" dirty="0" smtClean="0">
                <a:solidFill>
                  <a:srgbClr val="D53044"/>
                </a:solidFill>
                <a:latin typeface="Roboto Black" charset="0"/>
              </a:rPr>
              <a:t> en </a:t>
            </a:r>
            <a:r>
              <a:rPr lang="en-US" altLang="es-ES" sz="3600" dirty="0" err="1" smtClean="0">
                <a:solidFill>
                  <a:srgbClr val="D53044"/>
                </a:solidFill>
                <a:latin typeface="Roboto Black" charset="0"/>
              </a:rPr>
              <a:t>invertebrados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750887" y="578101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058780" y="1122832"/>
            <a:ext cx="8738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DEPARTAMENTO DE ESTRATIGRAFÍA Y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1066802" y="1584497"/>
            <a:ext cx="7386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solidFill>
                  <a:srgbClr val="D53044"/>
                </a:solidFill>
                <a:latin typeface="Roboto Black" charset="0"/>
              </a:rPr>
              <a:t>ÁREA DE CONOCIMIENTO: PALEONTOLOGÍA</a:t>
            </a:r>
            <a:endParaRPr lang="en-US" altLang="es-ES" sz="24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974025" y="5345291"/>
            <a:ext cx="9557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Phenom</a:t>
            </a:r>
            <a:r>
              <a:rPr lang="en-US" altLang="es-ES" sz="2800" b="1" dirty="0" smtClean="0">
                <a:latin typeface="Roboto Regular" charset="0"/>
              </a:rPr>
              <a:t> Pro Desktop SEM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836473" y="6075357"/>
            <a:ext cx="96948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 smtClean="0">
                <a:solidFill>
                  <a:srgbClr val="D53044"/>
                </a:solidFill>
              </a:rPr>
              <a:t>Qué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podemos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aportar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974025" y="6814213"/>
            <a:ext cx="86917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smtClean="0">
                <a:latin typeface="Roboto Regular" charset="0"/>
              </a:rPr>
              <a:t>Red de </a:t>
            </a:r>
            <a:r>
              <a:rPr lang="en-US" altLang="es-ES" sz="2800" b="1" dirty="0" err="1" smtClean="0">
                <a:latin typeface="Roboto Regular" charset="0"/>
              </a:rPr>
              <a:t>contactos</a:t>
            </a:r>
            <a:r>
              <a:rPr lang="en-US" altLang="es-ES" sz="2800" b="1" dirty="0" smtClean="0">
                <a:latin typeface="Roboto Regular" charset="0"/>
              </a:rPr>
              <a:t> (</a:t>
            </a:r>
            <a:r>
              <a:rPr lang="en-US" altLang="es-ES" sz="2800" b="1" dirty="0" err="1" smtClean="0">
                <a:latin typeface="Roboto Regular" charset="0"/>
              </a:rPr>
              <a:t>Sevilla</a:t>
            </a:r>
            <a:r>
              <a:rPr lang="en-US" altLang="es-ES" sz="2800" b="1" dirty="0" smtClean="0">
                <a:latin typeface="Roboto Regular" charset="0"/>
              </a:rPr>
              <a:t>, Granada, </a:t>
            </a:r>
            <a:r>
              <a:rPr lang="en-US" altLang="es-ES" sz="2800" b="1" dirty="0" err="1" smtClean="0">
                <a:latin typeface="Roboto Regular" charset="0"/>
              </a:rPr>
              <a:t>Málaga</a:t>
            </a:r>
            <a:r>
              <a:rPr lang="en-US" altLang="es-ES" sz="2800" b="1" dirty="0" smtClean="0">
                <a:latin typeface="Roboto Regular" charset="0"/>
              </a:rPr>
              <a:t>, </a:t>
            </a:r>
            <a:r>
              <a:rPr lang="en-US" altLang="es-ES" sz="2800" b="1" dirty="0" smtClean="0">
                <a:latin typeface="Roboto Regular" charset="0"/>
              </a:rPr>
              <a:t>Munich, Cambridge), </a:t>
            </a:r>
            <a:r>
              <a:rPr lang="en-US" altLang="es-ES" sz="2800" b="1" dirty="0" smtClean="0">
                <a:latin typeface="Roboto Regular" charset="0"/>
              </a:rPr>
              <a:t>con </a:t>
            </a:r>
            <a:r>
              <a:rPr lang="en-US" altLang="es-ES" sz="2800" b="1" dirty="0" err="1" smtClean="0">
                <a:latin typeface="Roboto Regular" charset="0"/>
              </a:rPr>
              <a:t>especialistas</a:t>
            </a:r>
            <a:r>
              <a:rPr lang="en-US" altLang="es-ES" sz="2800" b="1" dirty="0" smtClean="0">
                <a:latin typeface="Roboto Regular" charset="0"/>
              </a:rPr>
              <a:t> en </a:t>
            </a:r>
            <a:r>
              <a:rPr lang="en-US" altLang="es-ES" sz="2800" b="1" dirty="0" err="1" smtClean="0">
                <a:latin typeface="Roboto Regular" charset="0"/>
              </a:rPr>
              <a:t>las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distintas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técnicas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905249" y="8917170"/>
            <a:ext cx="10729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 smtClean="0">
                <a:solidFill>
                  <a:srgbClr val="D53044"/>
                </a:solidFill>
              </a:rPr>
              <a:t>Qué necesitamos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974024" y="9643515"/>
            <a:ext cx="12264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 err="1" smtClean="0">
                <a:latin typeface="Roboto Regular" charset="0"/>
              </a:rPr>
              <a:t>Conocimiento</a:t>
            </a:r>
            <a:r>
              <a:rPr lang="en-US" altLang="es-ES" sz="2800" b="1" dirty="0" smtClean="0">
                <a:latin typeface="Roboto Regular" charset="0"/>
              </a:rPr>
              <a:t> en </a:t>
            </a:r>
            <a:r>
              <a:rPr lang="en-US" altLang="es-ES" sz="2800" b="1" dirty="0" err="1" smtClean="0">
                <a:latin typeface="Roboto Regular" charset="0"/>
              </a:rPr>
              <a:t>técnicas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caracterización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i="1" dirty="0" smtClean="0">
                <a:latin typeface="Roboto Regular" charset="0"/>
              </a:rPr>
              <a:t>in situ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componentes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orgánicos</a:t>
            </a:r>
            <a:r>
              <a:rPr lang="en-US" altLang="es-ES" sz="2800" b="1" dirty="0" smtClean="0">
                <a:latin typeface="Roboto Regular" charset="0"/>
              </a:rPr>
              <a:t> (</a:t>
            </a:r>
            <a:r>
              <a:rPr lang="en-US" altLang="es-ES" sz="2800" b="1" dirty="0" err="1" smtClean="0">
                <a:latin typeface="Roboto Regular" charset="0"/>
              </a:rPr>
              <a:t>proteínas</a:t>
            </a:r>
            <a:r>
              <a:rPr lang="en-US" altLang="es-ES" sz="2800" b="1" dirty="0" smtClean="0">
                <a:latin typeface="Roboto Regular" charset="0"/>
              </a:rPr>
              <a:t>, </a:t>
            </a:r>
            <a:r>
              <a:rPr lang="en-US" altLang="es-ES" sz="2800" b="1" dirty="0" err="1" smtClean="0">
                <a:latin typeface="Roboto Regular" charset="0"/>
              </a:rPr>
              <a:t>polisacáridos</a:t>
            </a:r>
            <a:r>
              <a:rPr lang="en-US" altLang="es-ES" sz="2800" b="1" dirty="0" smtClean="0">
                <a:latin typeface="Roboto Regular" charset="0"/>
              </a:rPr>
              <a:t>) e </a:t>
            </a:r>
            <a:r>
              <a:rPr lang="en-US" altLang="es-ES" sz="2800" b="1" dirty="0" err="1" smtClean="0">
                <a:latin typeface="Roboto Regular" charset="0"/>
              </a:rPr>
              <a:t>inorgánicos</a:t>
            </a:r>
            <a:r>
              <a:rPr lang="en-US" altLang="es-ES" sz="2800" b="1" dirty="0" smtClean="0">
                <a:latin typeface="Roboto Regular" charset="0"/>
              </a:rPr>
              <a:t> (ACC)</a:t>
            </a:r>
            <a:endParaRPr lang="en-US" altLang="es-ES" sz="2800" b="1" dirty="0">
              <a:latin typeface="Roboto Regular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8879</TotalTime>
  <Words>485</Words>
  <Application>Microsoft Office PowerPoint</Application>
  <PresentationFormat>Personalizado</PresentationFormat>
  <Paragraphs>66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9" baseType="lpstr">
      <vt:lpstr>Arial Unicode MS</vt:lpstr>
      <vt:lpstr>ＭＳ Ｐゴシック</vt:lpstr>
      <vt:lpstr>Arial</vt:lpstr>
      <vt:lpstr>Calibri</vt:lpstr>
      <vt:lpstr>Gill Sans</vt:lpstr>
      <vt:lpstr>Roboto Black</vt:lpstr>
      <vt:lpstr>Roboto Light</vt:lpstr>
      <vt:lpstr>Roboto Regular</vt:lpstr>
      <vt:lpstr>Roboto Thin</vt:lpstr>
      <vt:lpstr>Tahoma</vt:lpstr>
      <vt:lpstr>Times New Roman</vt:lpstr>
      <vt:lpstr>Trebuchet MS</vt:lpstr>
      <vt:lpstr>Verdana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usuario</cp:lastModifiedBy>
  <cp:revision>737</cp:revision>
  <dcterms:created xsi:type="dcterms:W3CDTF">2017-04-03T06:52:49Z</dcterms:created>
  <dcterms:modified xsi:type="dcterms:W3CDTF">2018-06-14T07:31:17Z</dcterms:modified>
</cp:coreProperties>
</file>