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538" r:id="rId2"/>
    <p:sldId id="264" r:id="rId3"/>
    <p:sldId id="540" r:id="rId4"/>
    <p:sldId id="541" r:id="rId5"/>
  </p:sldIdLst>
  <p:sldSz cx="18288000" cy="13716000"/>
  <p:notesSz cx="6858000" cy="9144000"/>
  <p:defaultTextStyle>
    <a:defPPr>
      <a:defRPr lang="en-US"/>
    </a:defPPr>
    <a:lvl1pPr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1219200" indent="-7620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2438400" indent="-15240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3657600" indent="-22860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4876800" indent="-30480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4330"/>
    <a:srgbClr val="D32D46"/>
    <a:srgbClr val="BB3830"/>
    <a:srgbClr val="2F3A49"/>
    <a:srgbClr val="4A5B74"/>
    <a:srgbClr val="D7433A"/>
    <a:srgbClr val="E78784"/>
    <a:srgbClr val="EFB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2"/>
  </p:normalViewPr>
  <p:slideViewPr>
    <p:cSldViewPr snapToGrid="0" snapToObjects="1">
      <p:cViewPr varScale="1">
        <p:scale>
          <a:sx n="55" d="100"/>
          <a:sy n="55" d="100"/>
        </p:scale>
        <p:origin x="520" y="224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5" d="100"/>
        <a:sy n="3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6194F03-0620-45BD-9F02-10DDB7250EB5}" type="datetime1">
              <a:rPr lang="en-US" altLang="es-ES"/>
              <a:pPr>
                <a:defRPr/>
              </a:pPr>
              <a:t>6/13/18</a:t>
            </a:fld>
            <a:endParaRPr lang="en-US" alt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282DD4A-DD19-44E1-B8A7-D31039CEE61D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6671089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B0D8EC4-B9A4-48E3-A7F4-D344D4E9FBF2}" type="datetime1">
              <a:rPr lang="en-US" altLang="es-ES"/>
              <a:pPr>
                <a:defRPr/>
              </a:pPr>
              <a:t>6/13/18</a:t>
            </a:fld>
            <a:endParaRPr lang="en-US" alt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_tradnl" altLang="es-E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noProof="0"/>
              <a:t>Click to edit Master text styles</a:t>
            </a:r>
          </a:p>
          <a:p>
            <a:pPr lvl="1"/>
            <a:r>
              <a:rPr lang="en-US" altLang="es-ES" noProof="0"/>
              <a:t>Second level</a:t>
            </a:r>
          </a:p>
          <a:p>
            <a:pPr lvl="2"/>
            <a:r>
              <a:rPr lang="en-US" altLang="es-ES" noProof="0"/>
              <a:t>Third level</a:t>
            </a:r>
          </a:p>
          <a:p>
            <a:pPr lvl="3"/>
            <a:r>
              <a:rPr lang="en-US" altLang="es-ES" noProof="0"/>
              <a:t>Fourth level</a:t>
            </a:r>
          </a:p>
          <a:p>
            <a:pPr lvl="4"/>
            <a:r>
              <a:rPr lang="en-US" altLang="es-E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03DBEAF-B98E-42D3-A72C-6AA4FA84FC49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704843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12192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24384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36576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48768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6096305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s-ES">
                <a:ea typeface="ＭＳ Ｐゴシック" pitchFamily="34" charset="-128"/>
              </a:rPr>
              <a:t>Drag Picture and Send to Back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8AE5F21-DD60-4D1F-9878-727053705F65}" type="slidenum">
              <a:rPr lang="en-US" altLang="es-ES" sz="1200"/>
              <a:pPr>
                <a:spcBef>
                  <a:spcPct val="0"/>
                </a:spcBef>
              </a:pPr>
              <a:t>1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dirty="0"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C59383D-5DE5-497B-BFE3-E7043CF6B5E4}" type="slidenum">
              <a:rPr lang="en-US" altLang="es-ES" sz="1200"/>
              <a:pPr>
                <a:spcBef>
                  <a:spcPct val="0"/>
                </a:spcBef>
              </a:pPr>
              <a:t>2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BBA18D-766D-4171-B630-28BF05A8033F}" type="slidenum">
              <a:rPr lang="en-US" altLang="es-ES" sz="1200"/>
              <a:pPr>
                <a:spcBef>
                  <a:spcPct val="0"/>
                </a:spcBef>
              </a:pPr>
              <a:t>3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dirty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A9EFF2-FEEB-46E2-AF37-26CCF77C24A6}" type="slidenum">
              <a:rPr lang="en-US" altLang="es-ES" sz="1200"/>
              <a:pPr>
                <a:spcBef>
                  <a:spcPct val="0"/>
                </a:spcBef>
              </a:pPr>
              <a:t>4</a:t>
            </a:fld>
            <a:endParaRPr lang="en-US" altLang="es-E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Picture Placeholder 21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18288000" cy="13716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48049667"/>
      </p:ext>
    </p:extLst>
  </p:cSld>
  <p:clrMapOvr>
    <a:masterClrMapping/>
  </p:clrMapOvr>
  <p:transition spd="med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ad 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-1" y="-1"/>
            <a:ext cx="18288001" cy="6753381"/>
          </a:xfrm>
        </p:spPr>
        <p:txBody>
          <a:bodyPr rtlCol="0">
            <a:normAutofit/>
          </a:bodyPr>
          <a:lstStyle>
            <a:lvl1pPr marL="0" indent="0">
              <a:buNone/>
              <a:defRPr sz="21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0031547"/>
      </p:ext>
    </p:extLst>
  </p:cSld>
  <p:clrMapOvr>
    <a:masterClrMapping/>
  </p:clrMapOvr>
  <p:transition spd="med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6"/>
          <p:cNvSpPr txBox="1"/>
          <p:nvPr userDrawn="1"/>
        </p:nvSpPr>
        <p:spPr>
          <a:xfrm>
            <a:off x="16116300" y="11968163"/>
            <a:ext cx="1825625" cy="1455737"/>
          </a:xfrm>
          <a:prstGeom prst="rect">
            <a:avLst/>
          </a:prstGeom>
          <a:solidFill>
            <a:schemeClr val="bg1"/>
          </a:solidFill>
        </p:spPr>
        <p:txBody>
          <a:bodyPr wrap="none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4071358800"/>
      </p:ext>
    </p:extLst>
  </p:cSld>
  <p:clrMapOvr>
    <a:masterClrMapping/>
  </p:clrMapOvr>
  <p:transition spd="med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B3C98-C961-4EE1-AFA1-DE541234C651}" type="slidenum">
              <a:rPr lang="en-US" altLang="es-ES" smtClean="0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871373151"/>
      </p:ext>
    </p:extLst>
  </p:cSld>
  <p:clrMapOvr>
    <a:masterClrMapping/>
  </p:clrMapOvr>
  <p:transition spd="med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605492"/>
      </p:ext>
    </p:extLst>
  </p:cSld>
  <p:clrMapOvr>
    <a:masterClrMapping/>
  </p:clrMapOvr>
  <p:transition spd="med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794451"/>
      </p:ext>
    </p:extLst>
  </p:cSld>
  <p:clrMapOvr>
    <a:masterClrMapping/>
  </p:clrMapOvr>
  <p:transition spd="med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193576"/>
      </p:ext>
    </p:extLst>
  </p:cSld>
  <p:clrMapOvr>
    <a:masterClrMapping/>
  </p:clrMapOvr>
  <p:transition spd="med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1747500"/>
            <a:ext cx="36909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7"/>
          <p:cNvSpPr>
            <a:spLocks noGrp="1" noChangeAspect="1"/>
          </p:cNvSpPr>
          <p:nvPr>
            <p:ph type="pic" sz="quarter" idx="10"/>
          </p:nvPr>
        </p:nvSpPr>
        <p:spPr>
          <a:xfrm>
            <a:off x="0" y="4330700"/>
            <a:ext cx="7661225" cy="4332288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15258034"/>
      </p:ext>
    </p:extLst>
  </p:cSld>
  <p:clrMapOvr>
    <a:masterClrMapping/>
  </p:clrMapOvr>
  <p:transition spd="med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1747500"/>
            <a:ext cx="36909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0" y="4244975"/>
            <a:ext cx="9143260" cy="5235575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53665342"/>
      </p:ext>
    </p:extLst>
  </p:cSld>
  <p:clrMapOvr>
    <a:masterClrMapping/>
  </p:clrMapOvr>
  <p:transition spd="med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1747500"/>
            <a:ext cx="36909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9145191" y="3372803"/>
            <a:ext cx="9143260" cy="698659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42336198"/>
      </p:ext>
    </p:extLst>
  </p:cSld>
  <p:clrMapOvr>
    <a:masterClrMapping/>
  </p:clrMapOvr>
  <p:transition spd="med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518750" y="4555636"/>
            <a:ext cx="1371421" cy="13716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466821" y="4555636"/>
            <a:ext cx="1371421" cy="13716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1249795" y="4555636"/>
            <a:ext cx="1371421" cy="13716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13110588"/>
      </p:ext>
    </p:extLst>
  </p:cSld>
  <p:clrMapOvr>
    <a:masterClrMapping/>
  </p:clrMapOvr>
  <p:transition spd="med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549275"/>
            <a:ext cx="16459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43852" tIns="121926" rIns="243852" bIns="121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3200400"/>
            <a:ext cx="16459200" cy="905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43852" tIns="121926" rIns="243852" bIns="121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text styles</a:t>
            </a:r>
          </a:p>
          <a:p>
            <a:pPr lvl="1"/>
            <a:r>
              <a:rPr lang="en-US" altLang="es-ES"/>
              <a:t>Second level</a:t>
            </a:r>
          </a:p>
          <a:p>
            <a:pPr lvl="2"/>
            <a:r>
              <a:rPr lang="en-US" altLang="es-ES"/>
              <a:t>Third level</a:t>
            </a:r>
          </a:p>
          <a:p>
            <a:pPr lvl="3"/>
            <a:r>
              <a:rPr lang="en-US" altLang="es-ES"/>
              <a:t>Fourth level</a:t>
            </a:r>
          </a:p>
          <a:p>
            <a:pPr lvl="4"/>
            <a:r>
              <a:rPr lang="en-US" altLang="es-E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12712700"/>
            <a:ext cx="4267200" cy="730250"/>
          </a:xfrm>
          <a:prstGeom prst="rect">
            <a:avLst/>
          </a:prstGeom>
        </p:spPr>
        <p:txBody>
          <a:bodyPr vert="horz" wrap="square" lIns="243852" tIns="121926" rIns="243852" bIns="12192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rgbClr val="A5A6A5"/>
                </a:solidFill>
                <a:latin typeface="Roboto Light" charset="0"/>
              </a:defRPr>
            </a:lvl1pPr>
          </a:lstStyle>
          <a:p>
            <a:fld id="{474B3C98-C961-4EE1-AFA1-DE541234C651}" type="slidenum">
              <a:rPr lang="en-US" altLang="es-ES"/>
              <a:pPr/>
              <a:t>‹Nº›</a:t>
            </a:fld>
            <a:endParaRPr lang="en-US" altLang="es-ES"/>
          </a:p>
        </p:txBody>
      </p:sp>
      <p:sp>
        <p:nvSpPr>
          <p:cNvPr id="8" name="Oval 7"/>
          <p:cNvSpPr>
            <a:spLocks noChangeAspect="1"/>
          </p:cNvSpPr>
          <p:nvPr userDrawn="1"/>
        </p:nvSpPr>
        <p:spPr>
          <a:xfrm>
            <a:off x="16370300" y="12155488"/>
            <a:ext cx="914400" cy="911225"/>
          </a:xfrm>
          <a:prstGeom prst="ellipse">
            <a:avLst/>
          </a:prstGeom>
          <a:solidFill>
            <a:srgbClr val="D530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1" tIns="34286" rIns="68571" bIns="34286"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5976600" y="12212638"/>
            <a:ext cx="1716088" cy="730250"/>
          </a:xfrm>
          <a:prstGeom prst="rect">
            <a:avLst/>
          </a:prstGeom>
        </p:spPr>
        <p:txBody>
          <a:bodyPr lIns="243852" tIns="121926" rIns="243852" bIns="121926" anchor="ctr"/>
          <a:lstStyle>
            <a:lvl1pPr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5334000" indent="-30480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5791200" indent="-30480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6248400" indent="-30480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6705600" indent="-30480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CE0170F6-7504-40CE-A4AE-17804D6A0376}" type="slidenum">
              <a:rPr lang="en-US" altLang="es-ES" sz="1800">
                <a:solidFill>
                  <a:schemeClr val="bg1"/>
                </a:solidFill>
                <a:latin typeface="Roboto Regular" charset="0"/>
              </a:rPr>
              <a:pPr algn="ctr" eaLnBrk="1" hangingPunct="1"/>
              <a:t>‹Nº›</a:t>
            </a:fld>
            <a:endParaRPr lang="en-US" altLang="es-ES" sz="1800">
              <a:solidFill>
                <a:schemeClr val="bg1"/>
              </a:solidFill>
              <a:latin typeface="Roboto Regular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7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ransition spd="med">
    <p:push dir="d"/>
  </p:transition>
  <p:hf sldNum="0"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9pPr>
    </p:titleStyle>
    <p:bodyStyle>
      <a:lvl1pPr marL="342900" indent="-342900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0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1pPr>
      <a:lvl2pPr marL="912813" indent="-4556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2pPr>
      <a:lvl3pPr marL="1827213" indent="-9128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3pPr>
      <a:lvl4pPr marL="2741613" indent="-1370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4pPr>
      <a:lvl5pPr marL="3656013" indent="-18272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5pPr>
      <a:lvl6pPr marL="5028781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6pPr>
      <a:lvl7pPr marL="5943104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7pPr>
      <a:lvl8pPr marL="6857428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8pPr>
      <a:lvl9pPr marL="7771752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24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48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71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295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19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43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267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591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(null)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(null)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t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(null)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 bwMode="auto">
          <a:xfrm rot="-5400000">
            <a:off x="2302039" y="-2286000"/>
            <a:ext cx="13716000" cy="18288000"/>
          </a:xfrm>
          <a:prstGeom prst="rect">
            <a:avLst/>
          </a:prstGeom>
          <a:solidFill>
            <a:srgbClr val="2F3A49">
              <a:alpha val="67842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dirty="0">
              <a:solidFill>
                <a:srgbClr val="FFFFFF"/>
              </a:solidFill>
            </a:endParaRPr>
          </a:p>
        </p:txBody>
      </p:sp>
      <p:pic>
        <p:nvPicPr>
          <p:cNvPr id="32" name="Imagen 31" descr="UGR-MARCA-01-negati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1568450"/>
            <a:ext cx="5099050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32084" y="7797800"/>
            <a:ext cx="18288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4800" dirty="0">
                <a:solidFill>
                  <a:schemeClr val="bg1"/>
                </a:solidFill>
                <a:latin typeface="Roboto Thin" charset="0"/>
              </a:rPr>
              <a:t>I </a:t>
            </a:r>
            <a:r>
              <a:rPr lang="en-US" altLang="es-ES" sz="4800" dirty="0" err="1">
                <a:solidFill>
                  <a:schemeClr val="bg1"/>
                </a:solidFill>
                <a:latin typeface="Roboto Thin" charset="0"/>
              </a:rPr>
              <a:t>Jornada</a:t>
            </a:r>
            <a:r>
              <a:rPr lang="en-US" altLang="es-ES" sz="4800" dirty="0">
                <a:solidFill>
                  <a:schemeClr val="bg1"/>
                </a:solidFill>
                <a:latin typeface="Roboto Thin" charset="0"/>
              </a:rPr>
              <a:t> de (d)</a:t>
            </a:r>
            <a:r>
              <a:rPr lang="en-US" altLang="es-ES" sz="4800" dirty="0" err="1">
                <a:solidFill>
                  <a:schemeClr val="bg1"/>
                </a:solidFill>
                <a:latin typeface="Roboto Thin" charset="0"/>
              </a:rPr>
              <a:t>Efecto</a:t>
            </a:r>
            <a:r>
              <a:rPr lang="en-US" altLang="es-ES" sz="4800" dirty="0">
                <a:solidFill>
                  <a:schemeClr val="bg1"/>
                </a:solidFill>
                <a:latin typeface="Roboto Thin" charset="0"/>
              </a:rPr>
              <a:t> </a:t>
            </a:r>
            <a:r>
              <a:rPr lang="en-US" altLang="es-ES" sz="4800" dirty="0" err="1">
                <a:solidFill>
                  <a:schemeClr val="bg1"/>
                </a:solidFill>
                <a:latin typeface="Roboto Thin" charset="0"/>
              </a:rPr>
              <a:t>Pasillo</a:t>
            </a:r>
            <a:r>
              <a:rPr lang="en-US" altLang="es-ES" sz="4800" dirty="0">
                <a:solidFill>
                  <a:schemeClr val="bg1"/>
                </a:solidFill>
                <a:latin typeface="Roboto Thin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4800" dirty="0">
              <a:solidFill>
                <a:schemeClr val="bg1"/>
              </a:solidFill>
              <a:latin typeface="Roboto Thin" charset="0"/>
            </a:endParaRPr>
          </a:p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es-ES" sz="3200" dirty="0" err="1">
                <a:solidFill>
                  <a:schemeClr val="bg1"/>
                </a:solidFill>
                <a:latin typeface="Roboto Thin" charset="0"/>
              </a:rPr>
              <a:t>Facultad</a:t>
            </a:r>
            <a:r>
              <a:rPr lang="en-US" altLang="es-ES" sz="3200" dirty="0">
                <a:solidFill>
                  <a:schemeClr val="bg1"/>
                </a:solidFill>
                <a:latin typeface="Roboto Thin" charset="0"/>
              </a:rPr>
              <a:t> de </a:t>
            </a:r>
            <a:r>
              <a:rPr lang="en-US" altLang="es-ES" sz="3200" dirty="0" err="1">
                <a:solidFill>
                  <a:schemeClr val="bg1"/>
                </a:solidFill>
                <a:latin typeface="Roboto Thin" charset="0"/>
              </a:rPr>
              <a:t>Ciencias</a:t>
            </a:r>
            <a:r>
              <a:rPr lang="en-US" altLang="es-ES" sz="3200" dirty="0">
                <a:solidFill>
                  <a:schemeClr val="bg1"/>
                </a:solidFill>
                <a:latin typeface="Roboto Thin" charset="0"/>
              </a:rPr>
              <a:t>, 15 </a:t>
            </a:r>
            <a:r>
              <a:rPr lang="en-US" altLang="es-ES" sz="3200" dirty="0" err="1">
                <a:solidFill>
                  <a:schemeClr val="bg1"/>
                </a:solidFill>
                <a:latin typeface="Roboto Thin" charset="0"/>
              </a:rPr>
              <a:t>junio</a:t>
            </a:r>
            <a:r>
              <a:rPr lang="en-US" altLang="es-ES" sz="3200" dirty="0">
                <a:solidFill>
                  <a:schemeClr val="bg1"/>
                </a:solidFill>
                <a:latin typeface="Roboto Thin" charset="0"/>
              </a:rPr>
              <a:t> 2018 #</a:t>
            </a:r>
            <a:r>
              <a:rPr lang="en-US" altLang="es-ES" sz="3200" dirty="0" err="1">
                <a:solidFill>
                  <a:schemeClr val="bg1"/>
                </a:solidFill>
                <a:latin typeface="Roboto Thin" charset="0"/>
              </a:rPr>
              <a:t>DefectoPasillo</a:t>
            </a:r>
            <a:endParaRPr lang="en-US" altLang="es-ES" sz="3200" dirty="0">
              <a:solidFill>
                <a:schemeClr val="bg1"/>
              </a:solidFill>
              <a:latin typeface="Roboto Thin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3200" dirty="0">
              <a:solidFill>
                <a:schemeClr val="bg1"/>
              </a:solidFill>
              <a:latin typeface="Roboto Regular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3192388" y="11190684"/>
            <a:ext cx="135555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4800" dirty="0">
              <a:solidFill>
                <a:schemeClr val="bg1"/>
              </a:solidFill>
              <a:latin typeface="Roboto Thin" charset="0"/>
            </a:endParaRPr>
          </a:p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es-ES" sz="3200" dirty="0">
                <a:solidFill>
                  <a:schemeClr val="tx1">
                    <a:lumMod val="50000"/>
                  </a:schemeClr>
                </a:solidFill>
                <a:latin typeface="Roboto Thin" charset="0"/>
              </a:rPr>
              <a:t>II Plan de </a:t>
            </a:r>
            <a:r>
              <a:rPr lang="en-US" altLang="es-ES" sz="3200" dirty="0" err="1">
                <a:solidFill>
                  <a:schemeClr val="tx1">
                    <a:lumMod val="50000"/>
                  </a:schemeClr>
                </a:solidFill>
                <a:latin typeface="Roboto Thin" charset="0"/>
              </a:rPr>
              <a:t>Promoción</a:t>
            </a:r>
            <a:r>
              <a:rPr lang="en-US" altLang="es-ES" sz="3200" dirty="0">
                <a:solidFill>
                  <a:schemeClr val="tx1">
                    <a:lumMod val="50000"/>
                  </a:schemeClr>
                </a:solidFill>
                <a:latin typeface="Roboto Thin" charset="0"/>
              </a:rPr>
              <a:t> de la </a:t>
            </a:r>
            <a:r>
              <a:rPr lang="en-US" altLang="es-ES" sz="3200" dirty="0" err="1">
                <a:solidFill>
                  <a:schemeClr val="tx1">
                    <a:lumMod val="50000"/>
                  </a:schemeClr>
                </a:solidFill>
                <a:latin typeface="Roboto Thin" charset="0"/>
              </a:rPr>
              <a:t>Investigación</a:t>
            </a:r>
            <a:endParaRPr lang="en-US" altLang="es-ES" sz="3200" dirty="0">
              <a:solidFill>
                <a:schemeClr val="tx1">
                  <a:lumMod val="50000"/>
                </a:schemeClr>
              </a:solidFill>
              <a:latin typeface="Roboto Thin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3200" dirty="0">
              <a:solidFill>
                <a:schemeClr val="tx1">
                  <a:lumMod val="75000"/>
                </a:schemeClr>
              </a:solidFill>
              <a:latin typeface="Roboto Regular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2189102-1E03-7342-9AD2-51C97B239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163" y="2779830"/>
            <a:ext cx="7090868" cy="6480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926387" y="3339428"/>
            <a:ext cx="4222686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>
                <a:solidFill>
                  <a:srgbClr val="D53044"/>
                </a:solidFill>
              </a:rPr>
              <a:t>DESCRIPCIÓN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340597" y="4564883"/>
            <a:ext cx="7690103" cy="3000821"/>
          </a:xfrm>
          <a:prstGeom prst="rect">
            <a:avLst/>
          </a:prstGeom>
          <a:noFill/>
        </p:spPr>
        <p:txBody>
          <a:bodyPr wrap="square" spcCol="548640">
            <a:spAutoFit/>
          </a:bodyPr>
          <a:lstStyle/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 err="1">
                <a:latin typeface="Roboto Light"/>
                <a:ea typeface="+mn-ea"/>
                <a:cs typeface="Roboto Light"/>
              </a:rPr>
              <a:t>Modificación</a:t>
            </a:r>
            <a:r>
              <a:rPr lang="en-US" sz="2100" b="1" dirty="0">
                <a:latin typeface="Roboto Light"/>
                <a:ea typeface="+mn-ea"/>
                <a:cs typeface="Roboto Light"/>
              </a:rPr>
              <a:t> y </a:t>
            </a:r>
            <a:r>
              <a:rPr lang="en-US" sz="2100" b="1" dirty="0" err="1">
                <a:latin typeface="Roboto Light"/>
                <a:ea typeface="+mn-ea"/>
                <a:cs typeface="Roboto Light"/>
              </a:rPr>
              <a:t>caracterización</a:t>
            </a:r>
            <a:r>
              <a:rPr lang="en-US" sz="2100" b="1" dirty="0">
                <a:latin typeface="Roboto Light"/>
                <a:ea typeface="+mn-ea"/>
                <a:cs typeface="Roboto Light"/>
              </a:rPr>
              <a:t> de nanomateriales </a:t>
            </a:r>
            <a:r>
              <a:rPr lang="en-US" sz="2100" b="1" dirty="0" err="1">
                <a:latin typeface="Roboto Light"/>
                <a:ea typeface="+mn-ea"/>
                <a:cs typeface="Roboto Light"/>
              </a:rPr>
              <a:t>carbonosos</a:t>
            </a:r>
            <a:r>
              <a:rPr lang="en-US" sz="2100" b="1" dirty="0">
                <a:latin typeface="Roboto Light"/>
                <a:ea typeface="+mn-ea"/>
                <a:cs typeface="Roboto Light"/>
              </a:rPr>
              <a:t> </a:t>
            </a:r>
            <a:r>
              <a:rPr lang="en-US" sz="2100" b="1" dirty="0" err="1">
                <a:latin typeface="Roboto Light"/>
                <a:ea typeface="+mn-ea"/>
                <a:cs typeface="Roboto Light"/>
              </a:rPr>
              <a:t>mediante</a:t>
            </a:r>
            <a:r>
              <a:rPr lang="en-US" sz="2100" b="1" dirty="0">
                <a:latin typeface="Roboto Light"/>
                <a:ea typeface="+mn-ea"/>
                <a:cs typeface="Roboto Light"/>
              </a:rPr>
              <a:t> </a:t>
            </a:r>
            <a:r>
              <a:rPr lang="en-US" sz="2100" b="1" dirty="0" err="1">
                <a:latin typeface="Roboto Light"/>
                <a:ea typeface="+mn-ea"/>
                <a:cs typeface="Roboto Light"/>
              </a:rPr>
              <a:t>procesos</a:t>
            </a:r>
            <a:r>
              <a:rPr lang="en-US" sz="2100" b="1" dirty="0">
                <a:latin typeface="Roboto Light"/>
                <a:ea typeface="+mn-ea"/>
                <a:cs typeface="Roboto Light"/>
              </a:rPr>
              <a:t> </a:t>
            </a:r>
            <a:r>
              <a:rPr lang="en-US" sz="2100" b="1" dirty="0" err="1">
                <a:latin typeface="Roboto Light"/>
                <a:ea typeface="+mn-ea"/>
                <a:cs typeface="Roboto Light"/>
              </a:rPr>
              <a:t>físicos</a:t>
            </a:r>
            <a:r>
              <a:rPr lang="en-US" sz="2100" b="1" dirty="0">
                <a:latin typeface="Roboto Light"/>
                <a:ea typeface="+mn-ea"/>
                <a:cs typeface="Roboto Light"/>
              </a:rPr>
              <a:t> y </a:t>
            </a:r>
            <a:r>
              <a:rPr lang="en-US" sz="2100" b="1" dirty="0" err="1">
                <a:latin typeface="Roboto Light"/>
                <a:ea typeface="+mn-ea"/>
                <a:cs typeface="Roboto Light"/>
              </a:rPr>
              <a:t>químicos</a:t>
            </a:r>
            <a:r>
              <a:rPr lang="en-US" sz="2100" b="1" dirty="0">
                <a:latin typeface="Roboto Light"/>
                <a:ea typeface="+mn-ea"/>
                <a:cs typeface="Roboto Light"/>
              </a:rPr>
              <a:t>.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>
                <a:latin typeface="Roboto Light"/>
                <a:ea typeface="+mn-ea"/>
                <a:cs typeface="Roboto Light"/>
              </a:rPr>
              <a:t> 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b="1" dirty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latin typeface="Roboto Light"/>
                <a:ea typeface="+mn-ea"/>
                <a:cs typeface="Roboto Light"/>
              </a:rPr>
              <a:t>Grafeno, </a:t>
            </a:r>
            <a:r>
              <a:rPr lang="en-US" sz="2100" dirty="0" err="1">
                <a:latin typeface="Roboto Light"/>
                <a:ea typeface="+mn-ea"/>
                <a:cs typeface="Roboto Light"/>
              </a:rPr>
              <a:t>óxido</a:t>
            </a:r>
            <a:r>
              <a:rPr lang="en-US" sz="2100" dirty="0">
                <a:latin typeface="Roboto Light"/>
                <a:ea typeface="+mn-ea"/>
                <a:cs typeface="Roboto Light"/>
              </a:rPr>
              <a:t> de grafeno y </a:t>
            </a:r>
            <a:r>
              <a:rPr lang="en-US" sz="2100" dirty="0" err="1">
                <a:latin typeface="Roboto Light"/>
                <a:ea typeface="+mn-ea"/>
                <a:cs typeface="Roboto Light"/>
              </a:rPr>
              <a:t>óxido</a:t>
            </a:r>
            <a:r>
              <a:rPr lang="en-US" sz="2100" dirty="0">
                <a:latin typeface="Roboto Light"/>
                <a:ea typeface="+mn-ea"/>
                <a:cs typeface="Roboto Light"/>
              </a:rPr>
              <a:t> de grafeno </a:t>
            </a:r>
            <a:r>
              <a:rPr lang="en-US" sz="2100" dirty="0" err="1">
                <a:latin typeface="Roboto Light"/>
                <a:ea typeface="+mn-ea"/>
                <a:cs typeface="Roboto Light"/>
              </a:rPr>
              <a:t>reducido</a:t>
            </a:r>
            <a:endParaRPr lang="en-US" sz="2100" dirty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 err="1">
                <a:latin typeface="Roboto Light"/>
                <a:ea typeface="+mn-ea"/>
                <a:cs typeface="Roboto Light"/>
              </a:rPr>
              <a:t>Nanotubos</a:t>
            </a:r>
            <a:r>
              <a:rPr lang="en-US" sz="2100" dirty="0">
                <a:latin typeface="Roboto Light"/>
                <a:ea typeface="+mn-ea"/>
                <a:cs typeface="Roboto Light"/>
              </a:rPr>
              <a:t> de </a:t>
            </a:r>
            <a:r>
              <a:rPr lang="en-US" sz="2100" dirty="0" err="1">
                <a:latin typeface="Roboto Light"/>
                <a:ea typeface="+mn-ea"/>
                <a:cs typeface="Roboto Light"/>
              </a:rPr>
              <a:t>carbono</a:t>
            </a:r>
            <a:r>
              <a:rPr lang="en-US" sz="2100" dirty="0">
                <a:latin typeface="Roboto Light"/>
                <a:ea typeface="+mn-ea"/>
                <a:cs typeface="Roboto Light"/>
              </a:rPr>
              <a:t> y negros de </a:t>
            </a:r>
            <a:r>
              <a:rPr lang="en-US" sz="2100" dirty="0" err="1">
                <a:latin typeface="Roboto Light"/>
                <a:ea typeface="+mn-ea"/>
                <a:cs typeface="Roboto Light"/>
              </a:rPr>
              <a:t>carbón</a:t>
            </a:r>
            <a:endParaRPr lang="en-US" sz="2100" dirty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 err="1">
                <a:latin typeface="Roboto Light"/>
                <a:ea typeface="+mn-ea"/>
                <a:cs typeface="Roboto Light"/>
              </a:rPr>
              <a:t>Funcionalización</a:t>
            </a:r>
            <a:endParaRPr lang="en-US" sz="2100" dirty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 err="1">
                <a:latin typeface="Roboto Light"/>
                <a:ea typeface="+mn-ea"/>
                <a:cs typeface="Roboto Light"/>
              </a:rPr>
              <a:t>Tratamientos</a:t>
            </a:r>
            <a:r>
              <a:rPr lang="en-US" sz="2100" dirty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>
                <a:latin typeface="Roboto Light"/>
                <a:ea typeface="+mn-ea"/>
                <a:cs typeface="Roboto Light"/>
              </a:rPr>
              <a:t>superficiales</a:t>
            </a:r>
            <a:r>
              <a:rPr lang="en-US" sz="2100" dirty="0">
                <a:latin typeface="Roboto Light"/>
                <a:ea typeface="+mn-ea"/>
                <a:cs typeface="Roboto Light"/>
              </a:rPr>
              <a:t> con plasma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 err="1">
                <a:latin typeface="Roboto Light"/>
                <a:ea typeface="+mn-ea"/>
                <a:cs typeface="Roboto Light"/>
              </a:rPr>
              <a:t>Caracterización</a:t>
            </a:r>
            <a:endParaRPr lang="en-US" sz="2100" dirty="0">
              <a:latin typeface="Roboto Light"/>
              <a:ea typeface="+mn-ea"/>
              <a:cs typeface="Roboto Ligh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9947275"/>
            <a:ext cx="18288000" cy="1122363"/>
          </a:xfrm>
          <a:prstGeom prst="rect">
            <a:avLst/>
          </a:prstGeom>
          <a:solidFill>
            <a:srgbClr val="D53044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1" tIns="34286" rIns="68571" bIns="34286"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4400" i="1">
              <a:solidFill>
                <a:srgbClr val="FFFFFF"/>
              </a:solidFill>
              <a:latin typeface="Roboto Light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21409" y="10123488"/>
            <a:ext cx="133685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i="1" dirty="0">
                <a:solidFill>
                  <a:schemeClr val="bg1"/>
                </a:solidFill>
              </a:rPr>
              <a:t>Nanomateriales </a:t>
            </a:r>
            <a:r>
              <a:rPr lang="en-US" altLang="es-ES" i="1" dirty="0" err="1">
                <a:solidFill>
                  <a:schemeClr val="bg1"/>
                </a:solidFill>
              </a:rPr>
              <a:t>carbonosos</a:t>
            </a:r>
            <a:r>
              <a:rPr lang="en-US" altLang="es-ES" i="1" dirty="0">
                <a:solidFill>
                  <a:schemeClr val="bg1"/>
                </a:solidFill>
              </a:rPr>
              <a:t>, plasmas </a:t>
            </a:r>
            <a:r>
              <a:rPr lang="en-US" altLang="es-ES" i="1" dirty="0" err="1">
                <a:solidFill>
                  <a:schemeClr val="bg1"/>
                </a:solidFill>
              </a:rPr>
              <a:t>fríos</a:t>
            </a:r>
            <a:r>
              <a:rPr lang="en-US" altLang="es-ES" i="1" dirty="0">
                <a:solidFill>
                  <a:schemeClr val="bg1"/>
                </a:solidFill>
              </a:rPr>
              <a:t>, </a:t>
            </a:r>
            <a:r>
              <a:rPr lang="en-US" altLang="es-ES" i="1" dirty="0" err="1">
                <a:solidFill>
                  <a:schemeClr val="bg1"/>
                </a:solidFill>
              </a:rPr>
              <a:t>funcionalización</a:t>
            </a:r>
            <a:r>
              <a:rPr lang="en-US" altLang="es-ES" i="1" dirty="0">
                <a:solidFill>
                  <a:schemeClr val="bg1"/>
                </a:solidFill>
              </a:rPr>
              <a:t>, nanopartículas</a:t>
            </a:r>
            <a:endParaRPr lang="en-US" altLang="es-E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43075" y="1168400"/>
            <a:ext cx="15293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>
                <a:solidFill>
                  <a:srgbClr val="D53044"/>
                </a:solidFill>
                <a:latin typeface="Roboto Black" charset="0"/>
              </a:rPr>
              <a:t>SÓLIDOS POROSOS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75406" cy="151247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>
              <a:solidFill>
                <a:schemeClr val="accent1"/>
              </a:solidFill>
            </a:endParaRPr>
          </a:p>
        </p:txBody>
      </p:sp>
      <p:sp>
        <p:nvSpPr>
          <p:cNvPr id="20" name="AutoShape 81"/>
          <p:cNvSpPr>
            <a:spLocks/>
          </p:cNvSpPr>
          <p:nvPr/>
        </p:nvSpPr>
        <p:spPr bwMode="auto">
          <a:xfrm>
            <a:off x="477661" y="9324180"/>
            <a:ext cx="449263" cy="3286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2" y="15633"/>
                </a:moveTo>
                <a:cubicBezTo>
                  <a:pt x="11211" y="15633"/>
                  <a:pt x="11622" y="15565"/>
                  <a:pt x="12011" y="15416"/>
                </a:cubicBezTo>
                <a:cubicBezTo>
                  <a:pt x="12403" y="15272"/>
                  <a:pt x="12778" y="15084"/>
                  <a:pt x="13138" y="14855"/>
                </a:cubicBezTo>
                <a:cubicBezTo>
                  <a:pt x="13498" y="14626"/>
                  <a:pt x="13845" y="14361"/>
                  <a:pt x="14181" y="14073"/>
                </a:cubicBezTo>
                <a:cubicBezTo>
                  <a:pt x="14516" y="13774"/>
                  <a:pt x="14844" y="13471"/>
                  <a:pt x="15168" y="13160"/>
                </a:cubicBezTo>
                <a:cubicBezTo>
                  <a:pt x="16142" y="12226"/>
                  <a:pt x="17126" y="11306"/>
                  <a:pt x="18120" y="10410"/>
                </a:cubicBezTo>
                <a:cubicBezTo>
                  <a:pt x="19112" y="9515"/>
                  <a:pt x="20113" y="8616"/>
                  <a:pt x="21120" y="7714"/>
                </a:cubicBezTo>
                <a:cubicBezTo>
                  <a:pt x="21198" y="7640"/>
                  <a:pt x="21279" y="7570"/>
                  <a:pt x="21360" y="7496"/>
                </a:cubicBezTo>
                <a:cubicBezTo>
                  <a:pt x="21443" y="7429"/>
                  <a:pt x="21524" y="7347"/>
                  <a:pt x="21599" y="7250"/>
                </a:cubicBezTo>
                <a:lnTo>
                  <a:pt x="21599" y="19981"/>
                </a:lnTo>
                <a:cubicBezTo>
                  <a:pt x="21599" y="20416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3"/>
                  <a:pt x="0" y="20419"/>
                  <a:pt x="0" y="19981"/>
                </a:cubicBezTo>
                <a:lnTo>
                  <a:pt x="0" y="7250"/>
                </a:lnTo>
                <a:cubicBezTo>
                  <a:pt x="75" y="7347"/>
                  <a:pt x="156" y="7429"/>
                  <a:pt x="239" y="7496"/>
                </a:cubicBezTo>
                <a:cubicBezTo>
                  <a:pt x="320" y="7570"/>
                  <a:pt x="401" y="7640"/>
                  <a:pt x="479" y="7714"/>
                </a:cubicBezTo>
                <a:cubicBezTo>
                  <a:pt x="1488" y="8616"/>
                  <a:pt x="2487" y="9514"/>
                  <a:pt x="3481" y="10410"/>
                </a:cubicBezTo>
                <a:cubicBezTo>
                  <a:pt x="4473" y="11306"/>
                  <a:pt x="5457" y="12223"/>
                  <a:pt x="6434" y="13160"/>
                </a:cubicBezTo>
                <a:cubicBezTo>
                  <a:pt x="6738" y="13454"/>
                  <a:pt x="7058" y="13744"/>
                  <a:pt x="7394" y="14038"/>
                </a:cubicBezTo>
                <a:cubicBezTo>
                  <a:pt x="7729" y="14338"/>
                  <a:pt x="8079" y="14599"/>
                  <a:pt x="8437" y="14840"/>
                </a:cubicBezTo>
                <a:cubicBezTo>
                  <a:pt x="8797" y="15075"/>
                  <a:pt x="9174" y="15269"/>
                  <a:pt x="9568" y="15413"/>
                </a:cubicBezTo>
                <a:cubicBezTo>
                  <a:pt x="9965" y="15563"/>
                  <a:pt x="10371" y="15633"/>
                  <a:pt x="10782" y="15633"/>
                </a:cubicBezTo>
                <a:moveTo>
                  <a:pt x="10782" y="12413"/>
                </a:moveTo>
                <a:cubicBezTo>
                  <a:pt x="10540" y="12413"/>
                  <a:pt x="10278" y="12334"/>
                  <a:pt x="9996" y="12167"/>
                </a:cubicBezTo>
                <a:cubicBezTo>
                  <a:pt x="9715" y="12005"/>
                  <a:pt x="9441" y="11806"/>
                  <a:pt x="9171" y="11576"/>
                </a:cubicBezTo>
                <a:cubicBezTo>
                  <a:pt x="8900" y="11347"/>
                  <a:pt x="8638" y="11106"/>
                  <a:pt x="8380" y="10854"/>
                </a:cubicBezTo>
                <a:cubicBezTo>
                  <a:pt x="8121" y="10601"/>
                  <a:pt x="7896" y="10390"/>
                  <a:pt x="7700" y="10222"/>
                </a:cubicBezTo>
                <a:cubicBezTo>
                  <a:pt x="6752" y="9356"/>
                  <a:pt x="5819" y="8507"/>
                  <a:pt x="4891" y="7664"/>
                </a:cubicBezTo>
                <a:cubicBezTo>
                  <a:pt x="3966" y="6815"/>
                  <a:pt x="3023" y="5960"/>
                  <a:pt x="2061" y="5087"/>
                </a:cubicBezTo>
                <a:cubicBezTo>
                  <a:pt x="1882" y="4920"/>
                  <a:pt x="1672" y="4691"/>
                  <a:pt x="1434" y="4406"/>
                </a:cubicBezTo>
                <a:cubicBezTo>
                  <a:pt x="1194" y="4118"/>
                  <a:pt x="974" y="3804"/>
                  <a:pt x="766" y="3460"/>
                </a:cubicBezTo>
                <a:cubicBezTo>
                  <a:pt x="560" y="3110"/>
                  <a:pt x="384" y="2761"/>
                  <a:pt x="239" y="2405"/>
                </a:cubicBezTo>
                <a:cubicBezTo>
                  <a:pt x="95" y="2050"/>
                  <a:pt x="22" y="1724"/>
                  <a:pt x="22" y="1436"/>
                </a:cubicBezTo>
                <a:cubicBezTo>
                  <a:pt x="22" y="1051"/>
                  <a:pt x="164" y="713"/>
                  <a:pt x="443" y="425"/>
                </a:cubicBezTo>
                <a:cubicBezTo>
                  <a:pt x="727" y="143"/>
                  <a:pt x="1025" y="0"/>
                  <a:pt x="1346" y="0"/>
                </a:cubicBezTo>
                <a:lnTo>
                  <a:pt x="20265" y="0"/>
                </a:lnTo>
                <a:cubicBezTo>
                  <a:pt x="20583" y="0"/>
                  <a:pt x="20882" y="143"/>
                  <a:pt x="21161" y="425"/>
                </a:cubicBezTo>
                <a:cubicBezTo>
                  <a:pt x="21438" y="713"/>
                  <a:pt x="21577" y="1051"/>
                  <a:pt x="21577" y="1436"/>
                </a:cubicBezTo>
                <a:cubicBezTo>
                  <a:pt x="21577" y="1724"/>
                  <a:pt x="21504" y="2050"/>
                  <a:pt x="21360" y="2405"/>
                </a:cubicBezTo>
                <a:cubicBezTo>
                  <a:pt x="21215" y="2761"/>
                  <a:pt x="21039" y="3110"/>
                  <a:pt x="20833" y="3460"/>
                </a:cubicBezTo>
                <a:cubicBezTo>
                  <a:pt x="20627" y="3804"/>
                  <a:pt x="20402" y="4121"/>
                  <a:pt x="20165" y="4406"/>
                </a:cubicBezTo>
                <a:cubicBezTo>
                  <a:pt x="19927" y="4691"/>
                  <a:pt x="19717" y="4923"/>
                  <a:pt x="19538" y="5087"/>
                </a:cubicBezTo>
                <a:cubicBezTo>
                  <a:pt x="18578" y="5948"/>
                  <a:pt x="17633" y="6803"/>
                  <a:pt x="16708" y="7652"/>
                </a:cubicBezTo>
                <a:cubicBezTo>
                  <a:pt x="15782" y="8501"/>
                  <a:pt x="14844" y="9356"/>
                  <a:pt x="13899" y="10222"/>
                </a:cubicBezTo>
                <a:cubicBezTo>
                  <a:pt x="13703" y="10390"/>
                  <a:pt x="13481" y="10601"/>
                  <a:pt x="13226" y="10854"/>
                </a:cubicBezTo>
                <a:cubicBezTo>
                  <a:pt x="12971" y="11106"/>
                  <a:pt x="12709" y="11347"/>
                  <a:pt x="12435" y="11576"/>
                </a:cubicBezTo>
                <a:cubicBezTo>
                  <a:pt x="12161" y="11806"/>
                  <a:pt x="11884" y="12005"/>
                  <a:pt x="11603" y="12167"/>
                </a:cubicBezTo>
                <a:cubicBezTo>
                  <a:pt x="11321" y="12334"/>
                  <a:pt x="11064" y="12413"/>
                  <a:pt x="10829" y="12413"/>
                </a:cubicBezTo>
                <a:lnTo>
                  <a:pt x="10804" y="12413"/>
                </a:lnTo>
                <a:lnTo>
                  <a:pt x="10782" y="12413"/>
                </a:lnTo>
                <a:close/>
              </a:path>
            </a:pathLst>
          </a:custGeom>
          <a:solidFill>
            <a:srgbClr val="D32D46"/>
          </a:solidFill>
          <a:ln>
            <a:noFill/>
          </a:ln>
          <a:effectLst/>
          <a:extLst/>
        </p:spPr>
        <p:txBody>
          <a:bodyPr lIns="28571" tIns="28571" rIns="28571" bIns="28571" anchor="ctr"/>
          <a:lstStyle>
            <a:lvl1pPr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15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1735055" y="1802060"/>
            <a:ext cx="15293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800" dirty="0">
                <a:solidFill>
                  <a:srgbClr val="D53044"/>
                </a:solidFill>
                <a:latin typeface="Roboto Black" charset="0"/>
              </a:rPr>
              <a:t>DEPARTAMENTO DE QUÍMICA INORGÁNICA</a:t>
            </a:r>
          </a:p>
        </p:txBody>
      </p: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1047157" y="9291510"/>
            <a:ext cx="4105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000" dirty="0" err="1">
                <a:latin typeface="Roboto Regular" charset="0"/>
              </a:rPr>
              <a:t>mjperezm@ugr.es</a:t>
            </a:r>
            <a:endParaRPr lang="en-US" altLang="es-ES" sz="2000" dirty="0">
              <a:latin typeface="Roboto Regular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80E97EE-848B-2945-9E00-55ABC85B9A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256" t="15165" r="14413" b="14561"/>
          <a:stretch/>
        </p:blipFill>
        <p:spPr>
          <a:xfrm>
            <a:off x="1917683" y="3072815"/>
            <a:ext cx="2364222" cy="25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07138" y="2723664"/>
            <a:ext cx="8715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400" dirty="0">
                <a:solidFill>
                  <a:srgbClr val="D53044"/>
                </a:solidFill>
              </a:rPr>
              <a:t>¿</a:t>
            </a:r>
            <a:r>
              <a:rPr lang="en-US" altLang="es-ES" sz="4400" dirty="0" err="1">
                <a:solidFill>
                  <a:srgbClr val="D53044"/>
                </a:solidFill>
              </a:rPr>
              <a:t>Qué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>
                <a:solidFill>
                  <a:srgbClr val="D53044"/>
                </a:solidFill>
              </a:rPr>
              <a:t>sabemos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>
                <a:solidFill>
                  <a:srgbClr val="D53044"/>
                </a:solidFill>
              </a:rPr>
              <a:t>hacer</a:t>
            </a:r>
            <a:r>
              <a:rPr lang="en-US" altLang="es-ES" sz="4400" dirty="0">
                <a:solidFill>
                  <a:srgbClr val="D53044"/>
                </a:solidFill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72498" y="6447981"/>
            <a:ext cx="7288630" cy="4293483"/>
          </a:xfrm>
          <a:prstGeom prst="rect">
            <a:avLst/>
          </a:prstGeom>
          <a:noFill/>
        </p:spPr>
        <p:txBody>
          <a:bodyPr wrap="square" spcCol="548640">
            <a:spAutoFit/>
          </a:bodyPr>
          <a:lstStyle/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100" b="1" dirty="0">
                <a:latin typeface="Roboto Light"/>
                <a:ea typeface="+mn-ea"/>
                <a:cs typeface="Roboto Light"/>
              </a:rPr>
              <a:t>Técnicas utilizadas</a:t>
            </a:r>
            <a:r>
              <a:rPr lang="es-ES_tradnl" sz="2100" dirty="0">
                <a:latin typeface="Roboto Light"/>
                <a:ea typeface="+mn-ea"/>
                <a:cs typeface="Roboto Light"/>
              </a:rPr>
              <a:t>.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2100" dirty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2100" dirty="0">
                <a:latin typeface="Roboto Light"/>
                <a:ea typeface="+mn-ea"/>
                <a:cs typeface="Roboto Light"/>
              </a:rPr>
              <a:t>Uso de plasmas fríos para modificación superficial 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2100" dirty="0">
                <a:latin typeface="Roboto Light"/>
                <a:cs typeface="Roboto Light"/>
              </a:rPr>
              <a:t>Caracterización de sólidos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2100" b="1" dirty="0">
                <a:latin typeface="Roboto Light"/>
                <a:cs typeface="Roboto Light"/>
              </a:rPr>
              <a:t>Adsorción de gases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2100" dirty="0">
                <a:latin typeface="Roboto Light"/>
                <a:cs typeface="Roboto Light"/>
              </a:rPr>
              <a:t>XPS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2100" dirty="0" err="1">
                <a:latin typeface="Roboto Light"/>
                <a:cs typeface="Roboto Light"/>
              </a:rPr>
              <a:t>Raman</a:t>
            </a:r>
            <a:endParaRPr lang="es-ES_tradnl" sz="2100" dirty="0">
              <a:latin typeface="Roboto Light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2100" b="1" dirty="0">
                <a:latin typeface="Roboto Light"/>
                <a:cs typeface="Roboto Light"/>
              </a:rPr>
              <a:t>XRD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2100" dirty="0">
                <a:latin typeface="Roboto Light"/>
                <a:cs typeface="Roboto Light"/>
              </a:rPr>
              <a:t>Microscopía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2100" b="1" dirty="0">
                <a:latin typeface="Roboto Light"/>
                <a:cs typeface="Roboto Light"/>
              </a:rPr>
              <a:t>Desorción a Temperatura Programada (TPD)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2100" dirty="0">
                <a:latin typeface="Roboto Light"/>
                <a:cs typeface="Roboto Light"/>
              </a:rPr>
              <a:t>FTIR/ATR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2100" dirty="0" err="1">
                <a:latin typeface="Roboto Light"/>
                <a:cs typeface="Roboto Light"/>
              </a:rPr>
              <a:t>Termogravimetría</a:t>
            </a:r>
            <a:endParaRPr lang="es-ES_tradnl" sz="2100" dirty="0">
              <a:latin typeface="Roboto Light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2100" dirty="0">
              <a:latin typeface="Roboto Light"/>
              <a:ea typeface="+mn-ea"/>
              <a:cs typeface="Roboto Ligh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150812" cy="90328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>
              <a:solidFill>
                <a:schemeClr val="accent1"/>
              </a:solidFill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7315200" y="3493596"/>
            <a:ext cx="808329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800" b="1" dirty="0" err="1">
                <a:latin typeface="Roboto Regular" charset="0"/>
              </a:rPr>
              <a:t>Somos</a:t>
            </a:r>
            <a:r>
              <a:rPr lang="en-US" altLang="es-ES" sz="2800" b="1" dirty="0">
                <a:latin typeface="Roboto Regular" charset="0"/>
              </a:rPr>
              <a:t> “</a:t>
            </a:r>
            <a:r>
              <a:rPr lang="en-US" altLang="es-ES" sz="2800" b="1" dirty="0" err="1">
                <a:latin typeface="Roboto Regular" charset="0"/>
              </a:rPr>
              <a:t>expertos</a:t>
            </a:r>
            <a:r>
              <a:rPr lang="en-US" altLang="es-ES" sz="2800" b="1" dirty="0">
                <a:latin typeface="Roboto Regular" charset="0"/>
              </a:rPr>
              <a:t>” </a:t>
            </a:r>
            <a:r>
              <a:rPr lang="en-US" altLang="es-ES" sz="2800" b="1" dirty="0" err="1">
                <a:latin typeface="Roboto Regular" charset="0"/>
              </a:rPr>
              <a:t>en</a:t>
            </a:r>
            <a:r>
              <a:rPr lang="en-US" altLang="es-ES" sz="2800" b="1" dirty="0">
                <a:latin typeface="Roboto Regular" charset="0"/>
              </a:rPr>
              <a:t> </a:t>
            </a:r>
            <a:r>
              <a:rPr lang="en-US" altLang="es-ES" sz="2800" b="1" dirty="0" err="1">
                <a:latin typeface="Roboto Regular" charset="0"/>
              </a:rPr>
              <a:t>funcionalización</a:t>
            </a:r>
            <a:r>
              <a:rPr lang="en-US" altLang="es-ES" sz="2800" b="1" dirty="0">
                <a:latin typeface="Roboto Regular" charset="0"/>
              </a:rPr>
              <a:t> y </a:t>
            </a:r>
            <a:r>
              <a:rPr lang="en-US" altLang="es-ES" sz="2800" b="1" dirty="0" err="1">
                <a:latin typeface="Roboto Regular" charset="0"/>
              </a:rPr>
              <a:t>caracterización</a:t>
            </a:r>
            <a:r>
              <a:rPr lang="en-US" altLang="es-ES" sz="2800" b="1" dirty="0">
                <a:latin typeface="Roboto Regular" charset="0"/>
              </a:rPr>
              <a:t> de </a:t>
            </a:r>
            <a:r>
              <a:rPr lang="en-US" altLang="es-ES" sz="2800" b="1" dirty="0" err="1">
                <a:latin typeface="Roboto Regular" charset="0"/>
              </a:rPr>
              <a:t>materiales</a:t>
            </a:r>
            <a:r>
              <a:rPr lang="en-US" altLang="es-ES" sz="2800" b="1" dirty="0">
                <a:latin typeface="Roboto Regular" charset="0"/>
              </a:rPr>
              <a:t> </a:t>
            </a:r>
            <a:r>
              <a:rPr lang="en-US" altLang="es-ES" sz="2800" b="1" dirty="0" err="1">
                <a:latin typeface="Roboto Regular" charset="0"/>
              </a:rPr>
              <a:t>carbonosos</a:t>
            </a:r>
            <a:endParaRPr lang="en-US" altLang="es-ES" sz="2800" b="1" dirty="0">
              <a:latin typeface="Roboto Regular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315160" y="4598728"/>
            <a:ext cx="969486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400" dirty="0">
                <a:solidFill>
                  <a:srgbClr val="D53044"/>
                </a:solidFill>
              </a:rPr>
              <a:t>¿</a:t>
            </a:r>
            <a:r>
              <a:rPr lang="en-US" altLang="es-ES" sz="4400" dirty="0" err="1">
                <a:solidFill>
                  <a:srgbClr val="D53044"/>
                </a:solidFill>
              </a:rPr>
              <a:t>Qué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>
                <a:solidFill>
                  <a:srgbClr val="D53044"/>
                </a:solidFill>
              </a:rPr>
              <a:t>equipos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>
                <a:solidFill>
                  <a:srgbClr val="D53044"/>
                </a:solidFill>
              </a:rPr>
              <a:t>podemos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>
                <a:solidFill>
                  <a:srgbClr val="D53044"/>
                </a:solidFill>
              </a:rPr>
              <a:t>compartir</a:t>
            </a:r>
            <a:r>
              <a:rPr lang="en-US" altLang="es-ES" sz="4400" dirty="0">
                <a:solidFill>
                  <a:srgbClr val="D53044"/>
                </a:solidFill>
              </a:rPr>
              <a:t>?</a:t>
            </a:r>
          </a:p>
        </p:txBody>
      </p:sp>
      <p:sp>
        <p:nvSpPr>
          <p:cNvPr id="17" name="AutoShape 12"/>
          <p:cNvSpPr>
            <a:spLocks/>
          </p:cNvSpPr>
          <p:nvPr/>
        </p:nvSpPr>
        <p:spPr bwMode="auto">
          <a:xfrm>
            <a:off x="362466" y="3586665"/>
            <a:ext cx="873125" cy="95885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192" tIns="76192" rIns="76192" bIns="76192" anchor="ctr"/>
          <a:lstStyle>
            <a:lvl1pPr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4300">
              <a:solidFill>
                <a:srgbClr val="44C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1743075" y="1168400"/>
            <a:ext cx="15293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>
                <a:solidFill>
                  <a:srgbClr val="D53044"/>
                </a:solidFill>
                <a:latin typeface="Roboto Black" charset="0"/>
              </a:rPr>
              <a:t>SÓLIDOS POROSOS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658FB7-836D-5140-B1D5-EF5068BE6E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38" r="13109"/>
          <a:stretch/>
        </p:blipFill>
        <p:spPr>
          <a:xfrm>
            <a:off x="13692548" y="6190075"/>
            <a:ext cx="4096605" cy="4064000"/>
          </a:xfrm>
          <a:prstGeom prst="rect">
            <a:avLst/>
          </a:prstGeom>
        </p:spPr>
      </p:pic>
      <p:sp>
        <p:nvSpPr>
          <p:cNvPr id="19" name="TextBox 13">
            <a:extLst>
              <a:ext uri="{FF2B5EF4-FFF2-40B4-BE49-F238E27FC236}">
                <a16:creationId xmlns:a16="http://schemas.microsoft.com/office/drawing/2014/main" id="{FBE5A27A-1A3A-E64F-9005-CD68FA399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055" y="1802060"/>
            <a:ext cx="15293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800" dirty="0">
                <a:solidFill>
                  <a:srgbClr val="D53044"/>
                </a:solidFill>
                <a:latin typeface="Roboto Black" charset="0"/>
              </a:rPr>
              <a:t>DEPARTAMENTO DE QUÍMICA INORGÁNICA</a:t>
            </a:r>
          </a:p>
        </p:txBody>
      </p:sp>
      <p:pic>
        <p:nvPicPr>
          <p:cNvPr id="20" name="0 Imagen">
            <a:extLst>
              <a:ext uri="{FF2B5EF4-FFF2-40B4-BE49-F238E27FC236}">
                <a16:creationId xmlns:a16="http://schemas.microsoft.com/office/drawing/2014/main" id="{36A33C02-3482-D74A-9201-9115316EE6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297006" y="5648065"/>
            <a:ext cx="4904505" cy="612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2DD1C06-D62A-8E48-841B-DD65FB71E9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3653" y="2555372"/>
            <a:ext cx="3481929" cy="360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93B7072-F9CD-1C4F-90CF-B929FA9CA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13" y="2520526"/>
            <a:ext cx="8354949" cy="5760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755082" y="3815513"/>
            <a:ext cx="107299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400" dirty="0">
                <a:solidFill>
                  <a:srgbClr val="D53044"/>
                </a:solidFill>
              </a:rPr>
              <a:t>¿En qué estoy interesado en colaborar?</a:t>
            </a:r>
            <a:endParaRPr lang="en-US" altLang="es-ES" sz="4400" dirty="0">
              <a:solidFill>
                <a:srgbClr val="D5304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43075" y="8317167"/>
            <a:ext cx="14622463" cy="3323987"/>
          </a:xfrm>
          <a:prstGeom prst="rect">
            <a:avLst/>
          </a:prstGeom>
          <a:noFill/>
        </p:spPr>
        <p:txBody>
          <a:bodyPr spcCol="548640">
            <a:spAutoFit/>
          </a:bodyPr>
          <a:lstStyle/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 err="1">
                <a:latin typeface="Roboto Light"/>
                <a:ea typeface="+mn-ea"/>
                <a:cs typeface="Roboto Light"/>
              </a:rPr>
              <a:t>Colaboraciones</a:t>
            </a:r>
            <a:r>
              <a:rPr lang="en-US" sz="2100" b="1" dirty="0">
                <a:latin typeface="Roboto Light"/>
                <a:ea typeface="+mn-ea"/>
                <a:cs typeface="Roboto Light"/>
              </a:rPr>
              <a:t>:</a:t>
            </a: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 err="1">
                <a:latin typeface="Roboto Light"/>
                <a:ea typeface="+mn-ea"/>
                <a:cs typeface="Roboto Light"/>
              </a:rPr>
              <a:t>Medidas</a:t>
            </a:r>
            <a:r>
              <a:rPr lang="en-US" sz="2100" dirty="0">
                <a:latin typeface="Roboto Light"/>
                <a:ea typeface="+mn-ea"/>
                <a:cs typeface="Roboto Light"/>
              </a:rPr>
              <a:t> de </a:t>
            </a:r>
            <a:r>
              <a:rPr lang="en-US" sz="2100" dirty="0" err="1">
                <a:latin typeface="Roboto Light"/>
                <a:ea typeface="+mn-ea"/>
                <a:cs typeface="Roboto Light"/>
              </a:rPr>
              <a:t>conductividad</a:t>
            </a:r>
            <a:r>
              <a:rPr lang="en-US" sz="2100" dirty="0">
                <a:latin typeface="Roboto Light"/>
                <a:ea typeface="+mn-ea"/>
                <a:cs typeface="Roboto Light"/>
              </a:rPr>
              <a:t>. </a:t>
            </a:r>
            <a:r>
              <a:rPr lang="en-US" sz="2100" dirty="0" err="1">
                <a:latin typeface="Roboto Light"/>
                <a:ea typeface="+mn-ea"/>
                <a:cs typeface="Roboto Light"/>
              </a:rPr>
              <a:t>Profesores</a:t>
            </a:r>
            <a:r>
              <a:rPr lang="en-US" sz="2100" dirty="0">
                <a:latin typeface="Roboto Light"/>
                <a:ea typeface="+mn-ea"/>
                <a:cs typeface="Roboto Light"/>
              </a:rPr>
              <a:t> Francisco </a:t>
            </a:r>
            <a:r>
              <a:rPr lang="en-US" sz="2100" dirty="0" err="1">
                <a:latin typeface="Roboto Light"/>
                <a:ea typeface="+mn-ea"/>
                <a:cs typeface="Roboto Light"/>
              </a:rPr>
              <a:t>Gámiz</a:t>
            </a:r>
            <a:r>
              <a:rPr lang="en-US" sz="2100" dirty="0">
                <a:latin typeface="Roboto Light"/>
                <a:ea typeface="+mn-ea"/>
                <a:cs typeface="Roboto Light"/>
              </a:rPr>
              <a:t> y Carlos </a:t>
            </a:r>
            <a:r>
              <a:rPr lang="en-US" sz="2100" dirty="0" err="1">
                <a:latin typeface="Roboto Light"/>
                <a:ea typeface="+mn-ea"/>
                <a:cs typeface="Roboto Light"/>
              </a:rPr>
              <a:t>Sampedro</a:t>
            </a:r>
            <a:r>
              <a:rPr lang="en-US" sz="2100" dirty="0">
                <a:latin typeface="Roboto Light"/>
                <a:ea typeface="+mn-ea"/>
                <a:cs typeface="Roboto Light"/>
              </a:rPr>
              <a:t> (</a:t>
            </a:r>
            <a:r>
              <a:rPr lang="en-US" sz="2100" dirty="0" err="1">
                <a:latin typeface="Roboto Light"/>
                <a:ea typeface="+mn-ea"/>
                <a:cs typeface="Roboto Light"/>
              </a:rPr>
              <a:t>Departamento</a:t>
            </a:r>
            <a:r>
              <a:rPr lang="en-US" sz="2100" dirty="0">
                <a:latin typeface="Roboto Light"/>
                <a:ea typeface="+mn-ea"/>
                <a:cs typeface="Roboto Light"/>
              </a:rPr>
              <a:t> de </a:t>
            </a:r>
            <a:r>
              <a:rPr lang="en-US" sz="2100" dirty="0" err="1">
                <a:latin typeface="Roboto Light"/>
                <a:ea typeface="+mn-ea"/>
                <a:cs typeface="Roboto Light"/>
              </a:rPr>
              <a:t>Electrónica</a:t>
            </a:r>
            <a:r>
              <a:rPr lang="en-US" sz="2100" dirty="0">
                <a:latin typeface="Roboto Light"/>
                <a:ea typeface="+mn-ea"/>
                <a:cs typeface="Roboto Light"/>
              </a:rPr>
              <a:t>. UGR)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latin typeface="Roboto Light"/>
                <a:ea typeface="+mn-ea"/>
                <a:cs typeface="Roboto Light"/>
              </a:rPr>
              <a:t>MOFs y COFs. </a:t>
            </a:r>
            <a:r>
              <a:rPr lang="en-US" sz="2100" dirty="0" err="1">
                <a:latin typeface="Roboto Light"/>
                <a:ea typeface="+mn-ea"/>
                <a:cs typeface="Roboto Light"/>
              </a:rPr>
              <a:t>Profesores</a:t>
            </a:r>
            <a:r>
              <a:rPr lang="en-US" sz="2100" dirty="0">
                <a:latin typeface="Roboto Light"/>
                <a:ea typeface="+mn-ea"/>
                <a:cs typeface="Roboto Light"/>
              </a:rPr>
              <a:t> Jorge Rodríguez Navarro  y Antonio Rodríguez </a:t>
            </a:r>
            <a:r>
              <a:rPr lang="en-US" sz="2100" dirty="0" err="1">
                <a:latin typeface="Roboto Light"/>
                <a:ea typeface="+mn-ea"/>
                <a:cs typeface="Roboto Light"/>
              </a:rPr>
              <a:t>Diéguez</a:t>
            </a:r>
            <a:r>
              <a:rPr lang="en-US" sz="2100" dirty="0">
                <a:latin typeface="Roboto Light"/>
                <a:ea typeface="+mn-ea"/>
                <a:cs typeface="Roboto Light"/>
              </a:rPr>
              <a:t> (</a:t>
            </a:r>
            <a:r>
              <a:rPr lang="en-US" sz="2100" dirty="0" err="1">
                <a:latin typeface="Roboto Light"/>
                <a:ea typeface="+mn-ea"/>
                <a:cs typeface="Roboto Light"/>
              </a:rPr>
              <a:t>Departamento</a:t>
            </a:r>
            <a:r>
              <a:rPr lang="en-US" sz="2100" dirty="0">
                <a:latin typeface="Roboto Light"/>
                <a:ea typeface="+mn-ea"/>
                <a:cs typeface="Roboto Light"/>
              </a:rPr>
              <a:t> de </a:t>
            </a:r>
            <a:r>
              <a:rPr lang="en-US" sz="2100" dirty="0" err="1">
                <a:latin typeface="Roboto Light"/>
                <a:ea typeface="+mn-ea"/>
                <a:cs typeface="Roboto Light"/>
              </a:rPr>
              <a:t>Química</a:t>
            </a:r>
            <a:r>
              <a:rPr lang="en-US" sz="2100" dirty="0">
                <a:latin typeface="Roboto Light"/>
                <a:ea typeface="+mn-ea"/>
                <a:cs typeface="Roboto Light"/>
              </a:rPr>
              <a:t> </a:t>
            </a:r>
            <a:r>
              <a:rPr lang="en-US" sz="2100" dirty="0" err="1">
                <a:latin typeface="Roboto Light"/>
                <a:ea typeface="+mn-ea"/>
                <a:cs typeface="Roboto Light"/>
              </a:rPr>
              <a:t>Inorgánica</a:t>
            </a:r>
            <a:r>
              <a:rPr lang="en-US" sz="2100" dirty="0">
                <a:latin typeface="Roboto Light"/>
                <a:ea typeface="+mn-ea"/>
                <a:cs typeface="Roboto Light"/>
              </a:rPr>
              <a:t>. UGR) 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latin typeface="Roboto Light"/>
                <a:cs typeface="Roboto Light"/>
              </a:rPr>
              <a:t>Nanocables </a:t>
            </a:r>
            <a:r>
              <a:rPr lang="en-US" sz="2100" dirty="0" err="1">
                <a:latin typeface="Roboto Light"/>
                <a:cs typeface="Roboto Light"/>
              </a:rPr>
              <a:t>basados</a:t>
            </a:r>
            <a:r>
              <a:rPr lang="en-US" sz="2100" dirty="0">
                <a:latin typeface="Roboto Light"/>
                <a:cs typeface="Roboto Light"/>
              </a:rPr>
              <a:t> </a:t>
            </a:r>
            <a:r>
              <a:rPr lang="en-US" sz="2100" dirty="0" err="1">
                <a:latin typeface="Roboto Light"/>
                <a:cs typeface="Roboto Light"/>
              </a:rPr>
              <a:t>en</a:t>
            </a:r>
            <a:r>
              <a:rPr lang="en-US" sz="2100" dirty="0">
                <a:latin typeface="Roboto Light"/>
                <a:cs typeface="Roboto Light"/>
              </a:rPr>
              <a:t> ADN. </a:t>
            </a:r>
            <a:r>
              <a:rPr lang="en-US" sz="2100" dirty="0" err="1">
                <a:latin typeface="Roboto Light"/>
                <a:cs typeface="Roboto Light"/>
              </a:rPr>
              <a:t>Profesor</a:t>
            </a:r>
            <a:r>
              <a:rPr lang="en-US" sz="2100" dirty="0">
                <a:latin typeface="Roboto Light"/>
                <a:cs typeface="Roboto Light"/>
              </a:rPr>
              <a:t> Miguel </a:t>
            </a:r>
            <a:r>
              <a:rPr lang="en-US" sz="2100" dirty="0" err="1">
                <a:latin typeface="Roboto Light"/>
                <a:cs typeface="Roboto Light"/>
              </a:rPr>
              <a:t>Ángel</a:t>
            </a:r>
            <a:r>
              <a:rPr lang="en-US" sz="2100" dirty="0">
                <a:latin typeface="Roboto Light"/>
                <a:cs typeface="Roboto Light"/>
              </a:rPr>
              <a:t> Galindo (</a:t>
            </a:r>
            <a:r>
              <a:rPr lang="en-US" sz="2100" dirty="0" err="1">
                <a:latin typeface="Roboto Light"/>
                <a:cs typeface="Roboto Light"/>
              </a:rPr>
              <a:t>Departamento</a:t>
            </a:r>
            <a:r>
              <a:rPr lang="en-US" sz="2100" dirty="0">
                <a:latin typeface="Roboto Light"/>
                <a:cs typeface="Roboto Light"/>
              </a:rPr>
              <a:t> de </a:t>
            </a:r>
            <a:r>
              <a:rPr lang="en-US" sz="2100" dirty="0" err="1">
                <a:latin typeface="Roboto Light"/>
                <a:cs typeface="Roboto Light"/>
              </a:rPr>
              <a:t>Química</a:t>
            </a:r>
            <a:r>
              <a:rPr lang="en-US" sz="2100" dirty="0">
                <a:latin typeface="Roboto Light"/>
                <a:cs typeface="Roboto Light"/>
              </a:rPr>
              <a:t> </a:t>
            </a:r>
            <a:r>
              <a:rPr lang="en-US" sz="2100" dirty="0" err="1">
                <a:latin typeface="Roboto Light"/>
                <a:cs typeface="Roboto Light"/>
              </a:rPr>
              <a:t>Inorgánica</a:t>
            </a:r>
            <a:r>
              <a:rPr lang="en-US" sz="2100" dirty="0">
                <a:latin typeface="Roboto Light"/>
                <a:cs typeface="Roboto Light"/>
              </a:rPr>
              <a:t>. UGR)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 err="1">
                <a:latin typeface="Roboto Light"/>
                <a:cs typeface="Roboto Light"/>
              </a:rPr>
              <a:t>Funcionalización</a:t>
            </a:r>
            <a:r>
              <a:rPr lang="en-US" sz="2100" dirty="0">
                <a:latin typeface="Roboto Light"/>
                <a:cs typeface="Roboto Light"/>
              </a:rPr>
              <a:t> con </a:t>
            </a:r>
            <a:r>
              <a:rPr lang="en-US" sz="2100" dirty="0" err="1">
                <a:latin typeface="Roboto Light"/>
                <a:cs typeface="Roboto Light"/>
              </a:rPr>
              <a:t>receptores</a:t>
            </a:r>
            <a:r>
              <a:rPr lang="en-US" sz="2100" dirty="0">
                <a:latin typeface="Roboto Light"/>
                <a:cs typeface="Roboto Light"/>
              </a:rPr>
              <a:t> </a:t>
            </a:r>
            <a:r>
              <a:rPr lang="en-US" sz="2100" dirty="0" err="1">
                <a:latin typeface="Roboto Light"/>
                <a:cs typeface="Roboto Light"/>
              </a:rPr>
              <a:t>moleculares</a:t>
            </a:r>
            <a:r>
              <a:rPr lang="en-US" sz="2100" dirty="0">
                <a:latin typeface="Roboto Light"/>
                <a:cs typeface="Roboto Light"/>
              </a:rPr>
              <a:t> y </a:t>
            </a:r>
            <a:r>
              <a:rPr lang="en-US" sz="2100" dirty="0" err="1">
                <a:latin typeface="Roboto Light"/>
                <a:cs typeface="Roboto Light"/>
              </a:rPr>
              <a:t>Química</a:t>
            </a:r>
            <a:r>
              <a:rPr lang="en-US" sz="2100" dirty="0">
                <a:latin typeface="Roboto Light"/>
                <a:cs typeface="Roboto Light"/>
              </a:rPr>
              <a:t> de la </a:t>
            </a:r>
            <a:r>
              <a:rPr lang="en-US" sz="2100" dirty="0" err="1">
                <a:latin typeface="Roboto Light"/>
                <a:cs typeface="Roboto Light"/>
              </a:rPr>
              <a:t>Coordinación</a:t>
            </a:r>
            <a:r>
              <a:rPr lang="en-US" sz="2100" dirty="0">
                <a:latin typeface="Roboto Light"/>
                <a:cs typeface="Roboto Light"/>
              </a:rPr>
              <a:t>. </a:t>
            </a:r>
            <a:r>
              <a:rPr lang="en-US" sz="2100" dirty="0" err="1">
                <a:latin typeface="Roboto Light"/>
                <a:cs typeface="Roboto Light"/>
              </a:rPr>
              <a:t>Profesores</a:t>
            </a:r>
            <a:r>
              <a:rPr lang="en-US" sz="2100" dirty="0">
                <a:latin typeface="Roboto Light"/>
                <a:cs typeface="Roboto Light"/>
              </a:rPr>
              <a:t> Manuel </a:t>
            </a:r>
            <a:r>
              <a:rPr lang="en-US" sz="2100" dirty="0" err="1">
                <a:latin typeface="Roboto Light"/>
                <a:cs typeface="Roboto Light"/>
              </a:rPr>
              <a:t>Melguizo</a:t>
            </a:r>
            <a:r>
              <a:rPr lang="en-US" sz="2100" dirty="0">
                <a:latin typeface="Roboto Light"/>
                <a:cs typeface="Roboto Light"/>
              </a:rPr>
              <a:t> y Mª Luz </a:t>
            </a:r>
            <a:r>
              <a:rPr lang="en-US" sz="2100" dirty="0" err="1">
                <a:latin typeface="Roboto Light"/>
                <a:cs typeface="Roboto Light"/>
              </a:rPr>
              <a:t>Godino</a:t>
            </a:r>
            <a:r>
              <a:rPr lang="en-US" sz="2100" dirty="0">
                <a:latin typeface="Roboto Light"/>
                <a:cs typeface="Roboto Light"/>
              </a:rPr>
              <a:t> </a:t>
            </a:r>
            <a:r>
              <a:rPr lang="en-US" sz="2100" dirty="0" err="1">
                <a:latin typeface="Roboto Light"/>
                <a:cs typeface="Roboto Light"/>
              </a:rPr>
              <a:t>Salido</a:t>
            </a:r>
            <a:r>
              <a:rPr lang="en-US" sz="2100" dirty="0">
                <a:latin typeface="Roboto Light"/>
                <a:cs typeface="Roboto Light"/>
              </a:rPr>
              <a:t> (</a:t>
            </a:r>
            <a:r>
              <a:rPr lang="en-US" sz="2100" dirty="0" err="1">
                <a:latin typeface="Roboto Light"/>
                <a:cs typeface="Roboto Light"/>
              </a:rPr>
              <a:t>Departamento</a:t>
            </a:r>
            <a:r>
              <a:rPr lang="en-US" sz="2100" dirty="0">
                <a:latin typeface="Roboto Light"/>
                <a:cs typeface="Roboto Light"/>
              </a:rPr>
              <a:t> de </a:t>
            </a:r>
            <a:r>
              <a:rPr lang="en-US" sz="2100" dirty="0" err="1">
                <a:latin typeface="Roboto Light"/>
                <a:cs typeface="Roboto Light"/>
              </a:rPr>
              <a:t>Química</a:t>
            </a:r>
            <a:r>
              <a:rPr lang="en-US" sz="2100" dirty="0">
                <a:latin typeface="Roboto Light"/>
                <a:cs typeface="Roboto Light"/>
              </a:rPr>
              <a:t> </a:t>
            </a:r>
            <a:r>
              <a:rPr lang="en-US" sz="2100" dirty="0" err="1">
                <a:latin typeface="Roboto Light"/>
                <a:cs typeface="Roboto Light"/>
              </a:rPr>
              <a:t>Inorgánica</a:t>
            </a:r>
            <a:r>
              <a:rPr lang="en-US" sz="2100" dirty="0">
                <a:latin typeface="Roboto Light"/>
                <a:cs typeface="Roboto Light"/>
              </a:rPr>
              <a:t> y </a:t>
            </a:r>
            <a:r>
              <a:rPr lang="en-US" sz="2100" dirty="0" err="1">
                <a:latin typeface="Roboto Light"/>
                <a:cs typeface="Roboto Light"/>
              </a:rPr>
              <a:t>Orgánica</a:t>
            </a:r>
            <a:r>
              <a:rPr lang="en-US" sz="2100" dirty="0">
                <a:latin typeface="Roboto Light"/>
                <a:cs typeface="Roboto Light"/>
              </a:rPr>
              <a:t>. UJAEN)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latin typeface="Roboto Light"/>
                <a:cs typeface="Roboto Light"/>
              </a:rPr>
              <a:t>Antonio Bianco (Universidad de Florencia)  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123696"/>
            <a:ext cx="150812" cy="90328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>
              <a:solidFill>
                <a:schemeClr val="accent1"/>
              </a:solidFill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7422706" y="4922480"/>
            <a:ext cx="100584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800" b="1" dirty="0" err="1">
                <a:latin typeface="Roboto Regular" charset="0"/>
              </a:rPr>
              <a:t>Necesitamos</a:t>
            </a:r>
            <a:r>
              <a:rPr lang="en-US" altLang="es-ES" sz="2800" b="1" dirty="0">
                <a:latin typeface="Roboto Regular" charset="0"/>
              </a:rPr>
              <a:t>….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ES" sz="2800" b="1" dirty="0">
              <a:latin typeface="Roboto Regular" charset="0"/>
            </a:endParaRPr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s-ES" sz="2800" b="1" dirty="0" err="1">
                <a:latin typeface="Roboto Regular" charset="0"/>
              </a:rPr>
              <a:t>Ampliar</a:t>
            </a:r>
            <a:r>
              <a:rPr lang="en-US" altLang="es-ES" sz="2800" b="1" dirty="0">
                <a:latin typeface="Roboto Regular" charset="0"/>
              </a:rPr>
              <a:t> el </a:t>
            </a:r>
            <a:r>
              <a:rPr lang="en-US" altLang="es-ES" sz="2800" b="1" dirty="0" err="1">
                <a:latin typeface="Roboto Regular" charset="0"/>
              </a:rPr>
              <a:t>rango</a:t>
            </a:r>
            <a:r>
              <a:rPr lang="en-US" altLang="es-ES" sz="2800" b="1" dirty="0">
                <a:latin typeface="Roboto Regular" charset="0"/>
              </a:rPr>
              <a:t> de </a:t>
            </a:r>
            <a:r>
              <a:rPr lang="en-US" altLang="es-ES" sz="2800" b="1" dirty="0" err="1">
                <a:latin typeface="Roboto Regular" charset="0"/>
              </a:rPr>
              <a:t>caracterización</a:t>
            </a:r>
            <a:r>
              <a:rPr lang="en-US" altLang="es-ES" sz="2800" b="1" dirty="0">
                <a:latin typeface="Roboto Regular" charset="0"/>
              </a:rPr>
              <a:t> y </a:t>
            </a:r>
            <a:r>
              <a:rPr lang="en-US" altLang="es-ES" sz="2800" b="1" dirty="0" err="1">
                <a:latin typeface="Roboto Regular" charset="0"/>
              </a:rPr>
              <a:t>medir</a:t>
            </a:r>
            <a:r>
              <a:rPr lang="en-US" altLang="es-ES" sz="2800" b="1" dirty="0">
                <a:latin typeface="Roboto Regular" charset="0"/>
              </a:rPr>
              <a:t> </a:t>
            </a:r>
            <a:r>
              <a:rPr lang="en-US" altLang="es-ES" sz="2800" b="1" dirty="0" err="1">
                <a:latin typeface="Roboto Regular" charset="0"/>
              </a:rPr>
              <a:t>propiedades</a:t>
            </a:r>
            <a:r>
              <a:rPr lang="en-US" altLang="es-ES" sz="2800" b="1" dirty="0">
                <a:latin typeface="Roboto Regular" charset="0"/>
              </a:rPr>
              <a:t> opto-</a:t>
            </a:r>
            <a:r>
              <a:rPr lang="en-US" altLang="es-ES" sz="2800" b="1" dirty="0" err="1">
                <a:latin typeface="Roboto Regular" charset="0"/>
              </a:rPr>
              <a:t>electrónicas</a:t>
            </a:r>
            <a:r>
              <a:rPr lang="en-US" altLang="es-ES" sz="2800" b="1" dirty="0">
                <a:latin typeface="Roboto Regular" charset="0"/>
              </a:rPr>
              <a:t>, </a:t>
            </a:r>
            <a:r>
              <a:rPr lang="en-US" altLang="es-ES" sz="2800" b="1" dirty="0" err="1">
                <a:latin typeface="Roboto Regular" charset="0"/>
              </a:rPr>
              <a:t>eléctricas</a:t>
            </a:r>
            <a:r>
              <a:rPr lang="en-US" altLang="es-ES" sz="2800" b="1" dirty="0">
                <a:latin typeface="Roboto Regular" charset="0"/>
              </a:rPr>
              <a:t> y </a:t>
            </a:r>
            <a:r>
              <a:rPr lang="en-US" altLang="es-ES" sz="2800" b="1" dirty="0" err="1">
                <a:latin typeface="Roboto Regular" charset="0"/>
              </a:rPr>
              <a:t>mecánicas</a:t>
            </a:r>
            <a:r>
              <a:rPr lang="en-US" altLang="es-ES" sz="2800" b="1" dirty="0">
                <a:latin typeface="Roboto Regular" charset="0"/>
              </a:rPr>
              <a:t> para </a:t>
            </a:r>
            <a:r>
              <a:rPr lang="en-US" altLang="es-ES" sz="2800" b="1" dirty="0" err="1">
                <a:latin typeface="Roboto Regular" charset="0"/>
              </a:rPr>
              <a:t>los</a:t>
            </a:r>
            <a:r>
              <a:rPr lang="en-US" altLang="es-ES" sz="2800" b="1" dirty="0">
                <a:latin typeface="Roboto Regular" charset="0"/>
              </a:rPr>
              <a:t> </a:t>
            </a:r>
            <a:r>
              <a:rPr lang="en-US" altLang="es-ES" sz="2800" b="1" dirty="0" err="1">
                <a:latin typeface="Roboto Regular" charset="0"/>
              </a:rPr>
              <a:t>materiales</a:t>
            </a:r>
            <a:r>
              <a:rPr lang="en-US" altLang="es-ES" sz="2800" b="1" dirty="0">
                <a:latin typeface="Roboto Regular" charset="0"/>
              </a:rPr>
              <a:t> funcionalizados </a:t>
            </a:r>
            <a:r>
              <a:rPr lang="en-US" altLang="es-ES" sz="2800" b="1" dirty="0" err="1">
                <a:latin typeface="Roboto Regular" charset="0"/>
              </a:rPr>
              <a:t>preparados</a:t>
            </a:r>
            <a:r>
              <a:rPr lang="en-US" altLang="es-ES" sz="2800" b="1" dirty="0">
                <a:latin typeface="Roboto Regular" charset="0"/>
              </a:rPr>
              <a:t>.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s-ES" sz="2800" b="1" dirty="0" err="1">
                <a:latin typeface="Roboto Regular" charset="0"/>
              </a:rPr>
              <a:t>Buscar</a:t>
            </a:r>
            <a:r>
              <a:rPr lang="en-US" altLang="es-ES" sz="2800" b="1" dirty="0">
                <a:latin typeface="Roboto Regular" charset="0"/>
              </a:rPr>
              <a:t> </a:t>
            </a:r>
            <a:r>
              <a:rPr lang="en-US" altLang="es-ES" sz="2800" b="1" dirty="0" err="1">
                <a:latin typeface="Roboto Regular" charset="0"/>
              </a:rPr>
              <a:t>nuevos</a:t>
            </a:r>
            <a:r>
              <a:rPr lang="en-US" altLang="es-ES" sz="2800" b="1" dirty="0">
                <a:latin typeface="Roboto Regular" charset="0"/>
              </a:rPr>
              <a:t> </a:t>
            </a:r>
            <a:r>
              <a:rPr lang="en-US" altLang="es-ES" sz="2800" b="1" dirty="0" err="1">
                <a:latin typeface="Roboto Regular" charset="0"/>
              </a:rPr>
              <a:t>posibles</a:t>
            </a:r>
            <a:r>
              <a:rPr lang="en-US" altLang="es-ES" sz="2800" b="1" dirty="0">
                <a:latin typeface="Roboto Regular" charset="0"/>
              </a:rPr>
              <a:t> </a:t>
            </a:r>
            <a:r>
              <a:rPr lang="en-US" altLang="es-ES" sz="2800" b="1" dirty="0" err="1">
                <a:latin typeface="Roboto Regular" charset="0"/>
              </a:rPr>
              <a:t>ámbitos</a:t>
            </a:r>
            <a:r>
              <a:rPr lang="en-US" altLang="es-ES" sz="2800" b="1" dirty="0">
                <a:latin typeface="Roboto Regular" charset="0"/>
              </a:rPr>
              <a:t> de </a:t>
            </a:r>
            <a:r>
              <a:rPr lang="en-US" altLang="es-ES" sz="2800" b="1" dirty="0" err="1">
                <a:latin typeface="Roboto Regular" charset="0"/>
              </a:rPr>
              <a:t>aplicación</a:t>
            </a:r>
            <a:r>
              <a:rPr lang="en-US" altLang="es-ES" sz="2800" b="1" dirty="0">
                <a:latin typeface="Roboto Regular" charset="0"/>
              </a:rPr>
              <a:t> de </a:t>
            </a:r>
            <a:r>
              <a:rPr lang="en-US" altLang="es-ES" sz="2800" b="1" dirty="0" err="1">
                <a:latin typeface="Roboto Regular" charset="0"/>
              </a:rPr>
              <a:t>los</a:t>
            </a:r>
            <a:r>
              <a:rPr lang="en-US" altLang="es-ES" sz="2800" b="1" dirty="0">
                <a:latin typeface="Roboto Regular" charset="0"/>
              </a:rPr>
              <a:t> </a:t>
            </a:r>
            <a:r>
              <a:rPr lang="en-US" altLang="es-ES" sz="2800" b="1" dirty="0" err="1">
                <a:latin typeface="Roboto Regular" charset="0"/>
              </a:rPr>
              <a:t>mismos</a:t>
            </a:r>
            <a:r>
              <a:rPr lang="en-US" altLang="es-ES" sz="2800" b="1" dirty="0">
                <a:latin typeface="Roboto Regular" charset="0"/>
              </a:rPr>
              <a:t>.</a:t>
            </a:r>
          </a:p>
          <a:p>
            <a:pPr marL="457200" indent="-457200" eaLnBrk="1" hangingPunct="1">
              <a:spcBef>
                <a:spcPct val="0"/>
              </a:spcBef>
            </a:pPr>
            <a:endParaRPr lang="en-US" altLang="es-ES" sz="2800" b="1" dirty="0">
              <a:latin typeface="Roboto Regular" charset="0"/>
            </a:endParaRPr>
          </a:p>
        </p:txBody>
      </p:sp>
      <p:sp>
        <p:nvSpPr>
          <p:cNvPr id="13" name="AutoShape 131"/>
          <p:cNvSpPr>
            <a:spLocks/>
          </p:cNvSpPr>
          <p:nvPr/>
        </p:nvSpPr>
        <p:spPr bwMode="auto">
          <a:xfrm>
            <a:off x="3619500" y="3621088"/>
            <a:ext cx="673100" cy="766762"/>
          </a:xfrm>
          <a:custGeom>
            <a:avLst/>
            <a:gdLst>
              <a:gd name="T0" fmla="*/ 10800 w 21600"/>
              <a:gd name="T1" fmla="+- 0 10800 114"/>
              <a:gd name="T2" fmla="*/ 10800 h 21373"/>
              <a:gd name="T3" fmla="*/ 10800 w 21600"/>
              <a:gd name="T4" fmla="+- 0 10800 114"/>
              <a:gd name="T5" fmla="*/ 10800 h 21373"/>
              <a:gd name="T6" fmla="*/ 10800 w 21600"/>
              <a:gd name="T7" fmla="+- 0 10800 114"/>
              <a:gd name="T8" fmla="*/ 10800 h 21373"/>
              <a:gd name="T9" fmla="*/ 10800 w 21600"/>
              <a:gd name="T10" fmla="+- 0 10800 114"/>
              <a:gd name="T11" fmla="*/ 10800 h 2137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3">
                <a:moveTo>
                  <a:pt x="13251" y="718"/>
                </a:moveTo>
                <a:cubicBezTo>
                  <a:pt x="13802" y="111"/>
                  <a:pt x="14278" y="-114"/>
                  <a:pt x="14670" y="54"/>
                </a:cubicBezTo>
                <a:cubicBezTo>
                  <a:pt x="15062" y="219"/>
                  <a:pt x="15263" y="737"/>
                  <a:pt x="15263" y="1596"/>
                </a:cubicBezTo>
                <a:lnTo>
                  <a:pt x="15263" y="19775"/>
                </a:lnTo>
                <a:cubicBezTo>
                  <a:pt x="15263" y="20634"/>
                  <a:pt x="15065" y="21152"/>
                  <a:pt x="14681" y="21320"/>
                </a:cubicBezTo>
                <a:cubicBezTo>
                  <a:pt x="14292" y="21486"/>
                  <a:pt x="13816" y="21264"/>
                  <a:pt x="13251" y="20656"/>
                </a:cubicBezTo>
                <a:lnTo>
                  <a:pt x="7758" y="14803"/>
                </a:lnTo>
                <a:lnTo>
                  <a:pt x="660" y="14803"/>
                </a:lnTo>
                <a:cubicBezTo>
                  <a:pt x="480" y="14803"/>
                  <a:pt x="324" y="14736"/>
                  <a:pt x="194" y="14604"/>
                </a:cubicBezTo>
                <a:cubicBezTo>
                  <a:pt x="67" y="14473"/>
                  <a:pt x="0" y="14304"/>
                  <a:pt x="0" y="14098"/>
                </a:cubicBezTo>
                <a:lnTo>
                  <a:pt x="0" y="7277"/>
                </a:lnTo>
                <a:cubicBezTo>
                  <a:pt x="0" y="7082"/>
                  <a:pt x="67" y="6917"/>
                  <a:pt x="194" y="6778"/>
                </a:cubicBezTo>
                <a:cubicBezTo>
                  <a:pt x="324" y="6643"/>
                  <a:pt x="480" y="6571"/>
                  <a:pt x="660" y="6571"/>
                </a:cubicBezTo>
                <a:lnTo>
                  <a:pt x="7758" y="6571"/>
                </a:lnTo>
                <a:lnTo>
                  <a:pt x="13251" y="718"/>
                </a:lnTo>
                <a:close/>
                <a:moveTo>
                  <a:pt x="18002" y="3322"/>
                </a:moveTo>
                <a:cubicBezTo>
                  <a:pt x="18331" y="3127"/>
                  <a:pt x="18666" y="3086"/>
                  <a:pt x="19023" y="3179"/>
                </a:cubicBezTo>
                <a:cubicBezTo>
                  <a:pt x="19379" y="3273"/>
                  <a:pt x="19654" y="3495"/>
                  <a:pt x="19838" y="3844"/>
                </a:cubicBezTo>
                <a:cubicBezTo>
                  <a:pt x="21017" y="6023"/>
                  <a:pt x="21599" y="8301"/>
                  <a:pt x="21599" y="10687"/>
                </a:cubicBezTo>
                <a:cubicBezTo>
                  <a:pt x="21599" y="13092"/>
                  <a:pt x="21017" y="15373"/>
                  <a:pt x="19838" y="17527"/>
                </a:cubicBezTo>
                <a:cubicBezTo>
                  <a:pt x="19584" y="18018"/>
                  <a:pt x="19189" y="18266"/>
                  <a:pt x="18659" y="18266"/>
                </a:cubicBezTo>
                <a:cubicBezTo>
                  <a:pt x="18437" y="18266"/>
                  <a:pt x="18214" y="18195"/>
                  <a:pt x="17999" y="18049"/>
                </a:cubicBezTo>
                <a:cubicBezTo>
                  <a:pt x="17671" y="17857"/>
                  <a:pt x="17459" y="17572"/>
                  <a:pt x="17353" y="17189"/>
                </a:cubicBezTo>
                <a:cubicBezTo>
                  <a:pt x="17254" y="16807"/>
                  <a:pt x="17289" y="16439"/>
                  <a:pt x="17473" y="16090"/>
                </a:cubicBezTo>
                <a:cubicBezTo>
                  <a:pt x="18419" y="14353"/>
                  <a:pt x="18892" y="12552"/>
                  <a:pt x="18892" y="10687"/>
                </a:cubicBezTo>
                <a:cubicBezTo>
                  <a:pt x="18892" y="8819"/>
                  <a:pt x="18415" y="7014"/>
                  <a:pt x="17473" y="5277"/>
                </a:cubicBezTo>
                <a:cubicBezTo>
                  <a:pt x="17289" y="4932"/>
                  <a:pt x="17254" y="4567"/>
                  <a:pt x="17353" y="4181"/>
                </a:cubicBezTo>
                <a:cubicBezTo>
                  <a:pt x="17459" y="3802"/>
                  <a:pt x="17674" y="3514"/>
                  <a:pt x="18002" y="3322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lIns="28571" tIns="28571" rIns="28571" bIns="28571" anchor="ctr"/>
          <a:lstStyle>
            <a:lvl1pPr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15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1743075" y="948944"/>
            <a:ext cx="537095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>
                <a:solidFill>
                  <a:srgbClr val="D53044"/>
                </a:solidFill>
                <a:latin typeface="Roboto Black" charset="0"/>
              </a:rPr>
              <a:t>SÓLIDOS POROSOS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936BD07-D5A0-E445-AE10-1CFDAE053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055" y="1619180"/>
            <a:ext cx="77381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800" dirty="0">
                <a:solidFill>
                  <a:srgbClr val="D53044"/>
                </a:solidFill>
                <a:latin typeface="Roboto Black" charset="0"/>
              </a:rPr>
              <a:t>DEPARTAMENTO DE QUÍMICA INORGÁNICA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Business March5 v2">
      <a:dk1>
        <a:srgbClr val="737572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6D6F6B"/>
      </a:accent6>
      <a:hlink>
        <a:srgbClr val="1E9272"/>
      </a:hlink>
      <a:folHlink>
        <a:srgbClr val="AC262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BAAAA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8981</TotalTime>
  <Words>316</Words>
  <Application>Microsoft Macintosh PowerPoint</Application>
  <PresentationFormat>Personalizado</PresentationFormat>
  <Paragraphs>57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4" baseType="lpstr">
      <vt:lpstr>ＭＳ Ｐゴシック</vt:lpstr>
      <vt:lpstr>Arial</vt:lpstr>
      <vt:lpstr>Calibri</vt:lpstr>
      <vt:lpstr>Gill Sans</vt:lpstr>
      <vt:lpstr>Roboto Black</vt:lpstr>
      <vt:lpstr>Roboto Light</vt:lpstr>
      <vt:lpstr>Roboto Regular</vt:lpstr>
      <vt:lpstr>Roboto Thin</vt:lpstr>
      <vt:lpstr>Tahoma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Oficina de Gestión de la Comunicación</Company>
  <LinksUpToDate>false</LinksUpToDate>
  <SharedDoc>false</SharedDoc>
  <HyperlinkBase/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presentación corporativa Universidad de Granada 4:3</dc:title>
  <dc:creator>Ángel Rodríguez Valverde</dc:creator>
  <cp:lastModifiedBy>Manuel Perez-Mendoza</cp:lastModifiedBy>
  <cp:revision>732</cp:revision>
  <dcterms:created xsi:type="dcterms:W3CDTF">2017-04-03T06:52:49Z</dcterms:created>
  <dcterms:modified xsi:type="dcterms:W3CDTF">2018-06-13T14:11:57Z</dcterms:modified>
</cp:coreProperties>
</file>