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38" r:id="rId2"/>
    <p:sldId id="264" r:id="rId3"/>
    <p:sldId id="540" r:id="rId4"/>
    <p:sldId id="543" r:id="rId5"/>
    <p:sldId id="542" r:id="rId6"/>
    <p:sldId id="541" r:id="rId7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1824" y="4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6/19/2018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6/19/2018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210753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92911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72279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86164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38542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6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05518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b="14372"/>
          <a:stretch/>
        </p:blipFill>
        <p:spPr>
          <a:xfrm>
            <a:off x="271463" y="3439618"/>
            <a:ext cx="7661275" cy="4876381"/>
          </a:xfrm>
          <a:solidFill>
            <a:schemeClr val="bg1">
              <a:lumMod val="95000"/>
            </a:schemeClr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</a:rPr>
              <a:t>LÍNEAS PRINCIPALES</a:t>
            </a:r>
            <a:endParaRPr lang="en-US" altLang="es-ES" sz="40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5138" y="4403053"/>
            <a:ext cx="8715375" cy="4401205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Simulación de dispositivos electrónicos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Caracterización de semiconductores y dispositivos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Grafeno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 y semiconductores 2D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Aplicaciones (memorias, sensores, electrónica flexible, </a:t>
            </a:r>
            <a:r>
              <a:rPr lang="es-ES" sz="2800" i="1" dirty="0" err="1" smtClean="0">
                <a:latin typeface="Roboto Light"/>
                <a:ea typeface="+mn-ea"/>
                <a:cs typeface="Roboto Light"/>
              </a:rPr>
              <a:t>wereables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)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123488"/>
            <a:ext cx="12372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err="1" smtClean="0">
                <a:solidFill>
                  <a:schemeClr val="bg1"/>
                </a:solidFill>
              </a:rPr>
              <a:t>Simulación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>
                <a:solidFill>
                  <a:schemeClr val="bg1"/>
                </a:solidFill>
              </a:rPr>
              <a:t>C</a:t>
            </a:r>
            <a:r>
              <a:rPr lang="en-US" altLang="es-ES" i="1" dirty="0" err="1" smtClean="0">
                <a:solidFill>
                  <a:schemeClr val="bg1"/>
                </a:solidFill>
              </a:rPr>
              <a:t>aracterización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Grafeno</a:t>
            </a:r>
            <a:r>
              <a:rPr lang="en-US" altLang="es-ES" i="1" dirty="0" smtClean="0">
                <a:solidFill>
                  <a:schemeClr val="bg1"/>
                </a:solidFill>
              </a:rPr>
              <a:t> y </a:t>
            </a:r>
            <a:r>
              <a:rPr lang="en-US" altLang="es-ES" i="1" dirty="0" err="1" smtClean="0">
                <a:solidFill>
                  <a:schemeClr val="bg1"/>
                </a:solidFill>
              </a:rPr>
              <a:t>Semiconductores</a:t>
            </a:r>
            <a:r>
              <a:rPr lang="en-US" altLang="es-ES" i="1" dirty="0" smtClean="0">
                <a:solidFill>
                  <a:schemeClr val="bg1"/>
                </a:solidFill>
              </a:rPr>
              <a:t> 2D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NANOELECTRÓNICA (TIC-216)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544812" y="9359894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ELECTRÓNICA Y TECNOLOGÍA DE COMPUTADORES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ELECTRÓNICA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6" y="9291510"/>
            <a:ext cx="13663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400" dirty="0" smtClean="0">
                <a:latin typeface="Roboto Regular" charset="0"/>
              </a:rPr>
              <a:t>Francisco </a:t>
            </a:r>
            <a:r>
              <a:rPr lang="en-US" altLang="es-ES" sz="2400" dirty="0" err="1" smtClean="0">
                <a:latin typeface="Roboto Regular" charset="0"/>
              </a:rPr>
              <a:t>Gámiz</a:t>
            </a:r>
            <a:r>
              <a:rPr lang="en-US" altLang="es-ES" sz="2400" dirty="0" smtClean="0">
                <a:latin typeface="Roboto Regular" charset="0"/>
              </a:rPr>
              <a:t>, </a:t>
            </a:r>
            <a:r>
              <a:rPr lang="en-US" altLang="es-ES" sz="2400" dirty="0" smtClean="0">
                <a:latin typeface="Roboto Regular" charset="0"/>
              </a:rPr>
              <a:t>Carlos </a:t>
            </a:r>
            <a:r>
              <a:rPr lang="en-US" altLang="es-ES" sz="2400" dirty="0" err="1" smtClean="0">
                <a:latin typeface="Roboto Regular" charset="0"/>
              </a:rPr>
              <a:t>Sampedro</a:t>
            </a:r>
            <a:r>
              <a:rPr lang="en-US" altLang="es-ES" sz="2400" dirty="0">
                <a:latin typeface="Roboto Regular" charset="0"/>
              </a:rPr>
              <a:t>,</a:t>
            </a:r>
            <a:r>
              <a:rPr lang="en-US" altLang="es-ES" sz="2400" dirty="0" smtClean="0">
                <a:latin typeface="Roboto Regular" charset="0"/>
              </a:rPr>
              <a:t> Luca Donetti: [</a:t>
            </a:r>
            <a:r>
              <a:rPr lang="en-US" altLang="es-ES" sz="2400" dirty="0" err="1" smtClean="0">
                <a:latin typeface="Roboto Regular" charset="0"/>
              </a:rPr>
              <a:t>fgamiz,csampe,donetti</a:t>
            </a:r>
            <a:r>
              <a:rPr lang="en-US" altLang="es-ES" sz="2400" dirty="0" smtClean="0">
                <a:latin typeface="Roboto Regular" charset="0"/>
              </a:rPr>
              <a:t>]@ugr.es</a:t>
            </a:r>
            <a:endParaRPr lang="en-US" altLang="es-ES" sz="2400" dirty="0">
              <a:latin typeface="Roboto Regular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547" y="1168400"/>
            <a:ext cx="1333686" cy="1962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err="1">
                <a:solidFill>
                  <a:srgbClr val="D53044"/>
                </a:solidFill>
              </a:rPr>
              <a:t>Simulación</a:t>
            </a:r>
            <a:r>
              <a:rPr lang="en-US" altLang="es-ES" sz="4400" dirty="0">
                <a:solidFill>
                  <a:srgbClr val="D53044"/>
                </a:solidFill>
              </a:rPr>
              <a:t> de </a:t>
            </a:r>
            <a:r>
              <a:rPr lang="en-US" altLang="es-ES" sz="4400" dirty="0" err="1">
                <a:solidFill>
                  <a:srgbClr val="D53044"/>
                </a:solidFill>
              </a:rPr>
              <a:t>nanodispositivos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electrónicos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5999" y="6540501"/>
            <a:ext cx="9594476" cy="4401205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cs typeface="Roboto Light"/>
              </a:rPr>
              <a:t>Desarrollo de simuladores Monte Carlo </a:t>
            </a:r>
            <a:r>
              <a:rPr lang="es-ES" sz="2800" dirty="0" err="1" smtClean="0">
                <a:latin typeface="Roboto Light"/>
                <a:cs typeface="Roboto Light"/>
              </a:rPr>
              <a:t>multi-subbanda</a:t>
            </a:r>
            <a:endParaRPr lang="es-ES" sz="2800" dirty="0" smtClean="0">
              <a:latin typeface="Roboto Light"/>
              <a:cs typeface="Roboto Light"/>
            </a:endParaRPr>
          </a:p>
          <a:p>
            <a:pPr marL="9900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cs typeface="Roboto Light"/>
              </a:rPr>
              <a:t>para dispositivos 2D, 3D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Estructuras de banda de semiconductores:</a:t>
            </a:r>
          </a:p>
          <a:p>
            <a:pPr marL="9900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masa efectiva, modelos </a:t>
            </a:r>
            <a:r>
              <a:rPr lang="es-ES" sz="2800" i="1" dirty="0" err="1" smtClean="0">
                <a:latin typeface="Roboto Light"/>
                <a:ea typeface="+mn-ea"/>
                <a:cs typeface="Roboto Light"/>
              </a:rPr>
              <a:t>k·p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, DFT</a:t>
            </a:r>
          </a:p>
          <a:p>
            <a:pPr marL="2781300" lvl="2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cs typeface="Roboto Light"/>
              </a:rPr>
              <a:t>Modelos de mecanismos de dispersión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cs typeface="Roboto Light"/>
              </a:rPr>
              <a:t>Simuladores TCAD comerciales (</a:t>
            </a:r>
            <a:r>
              <a:rPr lang="es-ES" sz="2800" dirty="0" err="1" smtClean="0">
                <a:latin typeface="Roboto Light"/>
                <a:cs typeface="Roboto Light"/>
              </a:rPr>
              <a:t>Sentaurus</a:t>
            </a:r>
            <a:r>
              <a:rPr lang="es-ES" sz="2800" dirty="0" smtClean="0">
                <a:latin typeface="Roboto Light"/>
                <a:cs typeface="Roboto Light"/>
              </a:rPr>
              <a:t>, Synopsys)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NANOELECTRÓNICA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155" y="5179464"/>
            <a:ext cx="5759895" cy="1883853"/>
          </a:xfr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304" y="7353791"/>
            <a:ext cx="2097596" cy="3791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err="1" smtClean="0">
                <a:solidFill>
                  <a:srgbClr val="D53044"/>
                </a:solidFill>
              </a:rPr>
              <a:t>Caracterización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5998" y="5956548"/>
            <a:ext cx="8430839" cy="4893647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ea typeface="+mn-ea"/>
                <a:cs typeface="Roboto Light"/>
              </a:rPr>
              <a:t>Caracterización eléctrica: </a:t>
            </a:r>
            <a:r>
              <a:rPr lang="es-ES" sz="2400" dirty="0" smtClean="0">
                <a:latin typeface="Roboto Light"/>
                <a:cs typeface="Roboto Light"/>
              </a:rPr>
              <a:t>I/V, C/V, transitorios, alta y baja temperatura,  </a:t>
            </a:r>
            <a:r>
              <a:rPr lang="es-ES" sz="2400" dirty="0" err="1" smtClean="0">
                <a:latin typeface="Roboto Light"/>
                <a:cs typeface="Roboto Light"/>
              </a:rPr>
              <a:t>magnetotransporte</a:t>
            </a:r>
            <a:r>
              <a:rPr lang="es-ES" sz="2400" dirty="0" smtClean="0">
                <a:latin typeface="Roboto Light"/>
                <a:cs typeface="Roboto Light"/>
              </a:rPr>
              <a:t>, RF, ruido, </a:t>
            </a:r>
            <a:r>
              <a:rPr lang="es-ES" sz="2400" dirty="0" err="1" smtClean="0">
                <a:latin typeface="Roboto Light"/>
                <a:cs typeface="Roboto Light"/>
              </a:rPr>
              <a:t>pseudo</a:t>
            </a:r>
            <a:r>
              <a:rPr lang="es-ES" sz="2400" dirty="0" smtClean="0">
                <a:latin typeface="Roboto Light"/>
                <a:cs typeface="Roboto Light"/>
              </a:rPr>
              <a:t>-MOS</a:t>
            </a: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cs typeface="Roboto Light"/>
              </a:rPr>
              <a:t>2 mesas </a:t>
            </a:r>
            <a:r>
              <a:rPr lang="es-ES" sz="2400" dirty="0" err="1" smtClean="0">
                <a:latin typeface="Roboto Light"/>
                <a:cs typeface="Roboto Light"/>
              </a:rPr>
              <a:t>semi</a:t>
            </a:r>
            <a:r>
              <a:rPr lang="es-ES" sz="2400" dirty="0" smtClean="0">
                <a:latin typeface="Roboto Light"/>
                <a:cs typeface="Roboto Light"/>
              </a:rPr>
              <a:t>-automáticas SUSS PA300</a:t>
            </a: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m</a:t>
            </a:r>
            <a:r>
              <a:rPr lang="es-ES" sz="2400" dirty="0" smtClean="0">
                <a:latin typeface="Roboto Light"/>
                <a:cs typeface="Roboto Light"/>
              </a:rPr>
              <a:t>esa manual criogénica (4.5K-450K) con campo magnético hasta .3T</a:t>
            </a: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s</a:t>
            </a:r>
            <a:r>
              <a:rPr lang="es-ES" sz="2400" dirty="0" smtClean="0">
                <a:latin typeface="Roboto Light"/>
                <a:cs typeface="Roboto Light"/>
              </a:rPr>
              <a:t>istema de caracterización ruido </a:t>
            </a:r>
            <a:r>
              <a:rPr lang="es-ES" sz="2400" dirty="0" err="1" smtClean="0">
                <a:latin typeface="Roboto Light"/>
                <a:cs typeface="Roboto Light"/>
              </a:rPr>
              <a:t>Synergye</a:t>
            </a:r>
            <a:endParaRPr lang="es-ES" sz="2400" dirty="0" smtClean="0">
              <a:latin typeface="Roboto Light"/>
              <a:cs typeface="Roboto Light"/>
            </a:endParaRP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a</a:t>
            </a:r>
            <a:r>
              <a:rPr lang="es-ES" sz="2400" dirty="0" smtClean="0">
                <a:latin typeface="Roboto Light"/>
                <a:cs typeface="Roboto Light"/>
              </a:rPr>
              <a:t>nalizadores de semiconductores (</a:t>
            </a:r>
            <a:r>
              <a:rPr lang="es-ES" sz="2400" dirty="0" err="1" smtClean="0">
                <a:latin typeface="Roboto Light"/>
                <a:cs typeface="Roboto Light"/>
              </a:rPr>
              <a:t>Agilent</a:t>
            </a:r>
            <a:r>
              <a:rPr lang="es-ES" sz="2400" dirty="0" smtClean="0">
                <a:latin typeface="Roboto Light"/>
                <a:cs typeface="Roboto Light"/>
              </a:rPr>
              <a:t>, </a:t>
            </a:r>
            <a:r>
              <a:rPr lang="es-ES" sz="2400" dirty="0" err="1" smtClean="0">
                <a:latin typeface="Roboto Light"/>
                <a:cs typeface="Roboto Light"/>
              </a:rPr>
              <a:t>Keithley</a:t>
            </a:r>
            <a:r>
              <a:rPr lang="es-ES" sz="2400" dirty="0" smtClean="0">
                <a:latin typeface="Roboto Light"/>
                <a:cs typeface="Roboto Light"/>
              </a:rPr>
              <a:t>)</a:t>
            </a: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a</a:t>
            </a:r>
            <a:r>
              <a:rPr lang="es-ES" sz="2400" dirty="0" smtClean="0">
                <a:latin typeface="Roboto Light"/>
                <a:cs typeface="Roboto Light"/>
              </a:rPr>
              <a:t>nalizador de red</a:t>
            </a: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cs typeface="Roboto Light"/>
              </a:rPr>
              <a:t>Microscopia de fuerza </a:t>
            </a:r>
            <a:r>
              <a:rPr lang="es-ES" sz="2400" dirty="0">
                <a:latin typeface="Roboto Light"/>
                <a:cs typeface="Roboto Light"/>
              </a:rPr>
              <a:t>atómica AFM (NT-MDT) </a:t>
            </a:r>
            <a:endParaRPr lang="es-ES" sz="2400" dirty="0" smtClean="0">
              <a:latin typeface="Roboto Light"/>
              <a:cs typeface="Roboto Light"/>
            </a:endParaRP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m</a:t>
            </a:r>
            <a:r>
              <a:rPr lang="es-ES" sz="2400" dirty="0" smtClean="0">
                <a:latin typeface="Roboto Light"/>
                <a:cs typeface="Roboto Light"/>
              </a:rPr>
              <a:t>ódulos: KPFM, medidas en líquidos, vacío, STM</a:t>
            </a:r>
          </a:p>
          <a:p>
            <a:pPr marL="893763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m</a:t>
            </a:r>
            <a:r>
              <a:rPr lang="es-ES" sz="2400" dirty="0" smtClean="0">
                <a:latin typeface="Roboto Light"/>
                <a:cs typeface="Roboto Light"/>
              </a:rPr>
              <a:t>icroscopía de microondas de campo cercano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NANOELECTRÓNICA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4952"/>
          <a:stretch>
            <a:fillRect/>
          </a:stretch>
        </p:blipFill>
        <p:spPr>
          <a:xfrm>
            <a:off x="10589247" y="5781675"/>
            <a:ext cx="6450978" cy="5370029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06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err="1" smtClean="0">
                <a:solidFill>
                  <a:srgbClr val="D53044"/>
                </a:solidFill>
              </a:rPr>
              <a:t>Grafeno</a:t>
            </a:r>
            <a:r>
              <a:rPr lang="en-US" altLang="es-ES" sz="4400" dirty="0" smtClean="0">
                <a:solidFill>
                  <a:srgbClr val="D53044"/>
                </a:solidFill>
              </a:rPr>
              <a:t> y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materiales</a:t>
            </a:r>
            <a:r>
              <a:rPr lang="en-US" altLang="es-ES" sz="4400" dirty="0" smtClean="0">
                <a:solidFill>
                  <a:srgbClr val="D53044"/>
                </a:solidFill>
              </a:rPr>
              <a:t> 2D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5834781"/>
            <a:ext cx="8430838" cy="5632311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 smtClean="0">
                <a:latin typeface="Roboto Light"/>
                <a:ea typeface="+mn-ea"/>
                <a:cs typeface="Roboto Light"/>
              </a:rPr>
              <a:t>Grafeno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:  reducción de óxido de </a:t>
            </a:r>
            <a:r>
              <a:rPr lang="es-ES" sz="2400" dirty="0" err="1" smtClean="0">
                <a:latin typeface="Roboto Light"/>
                <a:ea typeface="+mn-ea"/>
                <a:cs typeface="Roboto Light"/>
              </a:rPr>
              <a:t>grafeno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 y CVD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 smtClean="0">
                <a:latin typeface="Roboto Light"/>
                <a:ea typeface="+mn-ea"/>
                <a:cs typeface="Roboto Light"/>
              </a:rPr>
              <a:t>TMDs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: fabricación de MoS</a:t>
            </a:r>
            <a:r>
              <a:rPr lang="es-ES" sz="2400" baseline="-25000" dirty="0" smtClean="0">
                <a:latin typeface="Roboto Light"/>
                <a:ea typeface="+mn-ea"/>
                <a:cs typeface="Roboto Light"/>
              </a:rPr>
              <a:t>2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 y WS</a:t>
            </a:r>
            <a:r>
              <a:rPr lang="es-ES" sz="2400" baseline="-25000" dirty="0" smtClean="0">
                <a:latin typeface="Roboto Light"/>
                <a:ea typeface="+mn-ea"/>
                <a:cs typeface="Roboto Light"/>
              </a:rPr>
              <a:t>2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 por CVD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ea typeface="+mn-ea"/>
                <a:cs typeface="Roboto Light"/>
              </a:rPr>
              <a:t>Transferencia de materiales 2D a distintos sustratos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ea typeface="+mn-ea"/>
                <a:cs typeface="Roboto Light"/>
              </a:rPr>
              <a:t>Fabricación de contactos metálicos</a:t>
            </a:r>
            <a:r>
              <a:rPr lang="es-ES" sz="2400" baseline="30000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†</a:t>
            </a:r>
            <a:endParaRPr lang="es-ES" sz="24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latin typeface="Roboto Light"/>
                <a:ea typeface="+mn-ea"/>
                <a:cs typeface="Roboto Light"/>
              </a:rPr>
              <a:t>Equipamiento</a:t>
            </a:r>
            <a:endParaRPr lang="es-ES" sz="24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Roboto Light"/>
                <a:cs typeface="Roboto Light"/>
              </a:rPr>
              <a:t>Sala </a:t>
            </a:r>
            <a:r>
              <a:rPr lang="es-ES" sz="2400" dirty="0" smtClean="0">
                <a:latin typeface="Roboto Light"/>
                <a:cs typeface="Roboto Light"/>
              </a:rPr>
              <a:t>blanca</a:t>
            </a:r>
            <a:r>
              <a:rPr lang="es-ES" sz="2400" baseline="30000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†</a:t>
            </a:r>
            <a:r>
              <a:rPr lang="es-ES" sz="2400" dirty="0" smtClean="0">
                <a:latin typeface="Roboto Light" pitchFamily="2" charset="0"/>
                <a:ea typeface="Roboto Light" pitchFamily="2" charset="0"/>
                <a:cs typeface="Roboto Light"/>
              </a:rPr>
              <a:t> </a:t>
            </a:r>
            <a:r>
              <a:rPr lang="es-ES" sz="2400" dirty="0">
                <a:latin typeface="Roboto Light"/>
                <a:cs typeface="Roboto Light"/>
              </a:rPr>
              <a:t>de 60m</a:t>
            </a:r>
            <a:r>
              <a:rPr lang="es-ES" sz="2400" baseline="30000" dirty="0">
                <a:latin typeface="Roboto Light"/>
                <a:cs typeface="Roboto Light"/>
              </a:rPr>
              <a:t>2</a:t>
            </a:r>
            <a:r>
              <a:rPr lang="es-ES" sz="2400" dirty="0">
                <a:latin typeface="Roboto Light"/>
                <a:cs typeface="Roboto Light"/>
              </a:rPr>
              <a:t> para fabricación </a:t>
            </a:r>
            <a:r>
              <a:rPr lang="es-ES" sz="2400" dirty="0" smtClean="0">
                <a:latin typeface="Roboto Light"/>
                <a:cs typeface="Roboto Light"/>
              </a:rPr>
              <a:t>(</a:t>
            </a:r>
            <a:r>
              <a:rPr lang="es-ES" sz="2400" dirty="0">
                <a:latin typeface="Roboto Light"/>
                <a:cs typeface="Roboto Light"/>
              </a:rPr>
              <a:t>20m</a:t>
            </a:r>
            <a:r>
              <a:rPr lang="es-ES" sz="2400" baseline="30000" dirty="0">
                <a:latin typeface="Roboto Light"/>
                <a:cs typeface="Roboto Light"/>
              </a:rPr>
              <a:t>2</a:t>
            </a:r>
            <a:r>
              <a:rPr lang="es-ES" sz="2400" dirty="0">
                <a:latin typeface="Roboto Light"/>
                <a:cs typeface="Roboto Light"/>
              </a:rPr>
              <a:t> clase 1000 y 40m</a:t>
            </a:r>
            <a:r>
              <a:rPr lang="es-ES" sz="2400" baseline="30000" dirty="0">
                <a:latin typeface="Roboto Light"/>
                <a:cs typeface="Roboto Light"/>
              </a:rPr>
              <a:t>2</a:t>
            </a:r>
            <a:r>
              <a:rPr lang="es-ES" sz="2400" dirty="0">
                <a:latin typeface="Roboto Light"/>
                <a:cs typeface="Roboto Light"/>
              </a:rPr>
              <a:t> clase 10000</a:t>
            </a:r>
            <a:r>
              <a:rPr lang="es-ES" sz="2400" dirty="0" smtClean="0">
                <a:latin typeface="Roboto Light"/>
                <a:cs typeface="Roboto Light"/>
              </a:rPr>
              <a:t>) </a:t>
            </a:r>
            <a:endParaRPr lang="es-ES" sz="24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ea typeface="+mn-ea"/>
                <a:cs typeface="Roboto Light"/>
              </a:rPr>
              <a:t>Horno CVD </a:t>
            </a:r>
            <a:r>
              <a:rPr lang="es-ES" sz="2400" dirty="0" err="1" smtClean="0">
                <a:latin typeface="Roboto Light"/>
                <a:ea typeface="+mn-ea"/>
                <a:cs typeface="Roboto Light"/>
              </a:rPr>
              <a:t>Planartech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 con 2 tubos de cuarzo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cs typeface="Roboto Light"/>
              </a:rPr>
              <a:t>PVD </a:t>
            </a:r>
            <a:r>
              <a:rPr lang="es-ES" sz="2400" dirty="0" err="1" smtClean="0">
                <a:latin typeface="Roboto Light"/>
                <a:ea typeface="+mn-ea"/>
                <a:cs typeface="Roboto Light"/>
              </a:rPr>
              <a:t>Leybold</a:t>
            </a:r>
            <a:r>
              <a:rPr lang="es-ES" sz="2400" dirty="0" smtClean="0">
                <a:latin typeface="Roboto Light"/>
                <a:ea typeface="+mn-ea"/>
                <a:cs typeface="Roboto Light"/>
              </a:rPr>
              <a:t> para deposición de metales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Roboto Light"/>
                <a:cs typeface="Roboto Light"/>
              </a:rPr>
              <a:t>Litografía</a:t>
            </a:r>
            <a:r>
              <a:rPr lang="en-US" sz="2400" dirty="0">
                <a:latin typeface="Roboto Light"/>
                <a:cs typeface="Roboto Light"/>
              </a:rPr>
              <a:t>: </a:t>
            </a:r>
            <a:r>
              <a:rPr lang="en-US" sz="2400" dirty="0" err="1">
                <a:latin typeface="Roboto Light"/>
                <a:cs typeface="Roboto Light"/>
              </a:rPr>
              <a:t>escritura</a:t>
            </a:r>
            <a:r>
              <a:rPr lang="en-US" sz="2400" dirty="0">
                <a:latin typeface="Roboto Light"/>
                <a:cs typeface="Roboto Light"/>
              </a:rPr>
              <a:t> </a:t>
            </a:r>
            <a:r>
              <a:rPr lang="en-US" sz="2400" dirty="0" err="1">
                <a:latin typeface="Roboto Light"/>
                <a:cs typeface="Roboto Light"/>
              </a:rPr>
              <a:t>directa</a:t>
            </a:r>
            <a:r>
              <a:rPr lang="en-US" sz="2400" dirty="0">
                <a:latin typeface="Roboto Light"/>
                <a:cs typeface="Roboto Light"/>
              </a:rPr>
              <a:t> </a:t>
            </a:r>
            <a:r>
              <a:rPr lang="en-US" sz="2400" dirty="0" err="1">
                <a:latin typeface="Roboto Light"/>
                <a:cs typeface="Roboto Light"/>
              </a:rPr>
              <a:t>por</a:t>
            </a:r>
            <a:r>
              <a:rPr lang="en-US" sz="2400" dirty="0">
                <a:latin typeface="Roboto Light"/>
                <a:cs typeface="Roboto Light"/>
              </a:rPr>
              <a:t> laser (hasta .1</a:t>
            </a:r>
            <a:r>
              <a:rPr lang="el-GR" sz="2400" dirty="0">
                <a:latin typeface="Roboto Light"/>
                <a:cs typeface="Roboto Light"/>
              </a:rPr>
              <a:t>μ</a:t>
            </a:r>
            <a:r>
              <a:rPr lang="en-US" sz="2400" dirty="0">
                <a:latin typeface="Roboto Light"/>
                <a:cs typeface="Roboto Light"/>
              </a:rPr>
              <a:t>m</a:t>
            </a:r>
            <a:r>
              <a:rPr lang="en-US" sz="2400" dirty="0" smtClean="0">
                <a:latin typeface="Roboto Light"/>
                <a:cs typeface="Roboto Light"/>
              </a:rPr>
              <a:t>)</a:t>
            </a:r>
            <a:endParaRPr lang="es-ES" sz="2400" baseline="300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latin typeface="Roboto Light"/>
                <a:ea typeface="+mn-ea"/>
                <a:cs typeface="Roboto Light"/>
              </a:rPr>
              <a:t>Grabado </a:t>
            </a:r>
            <a:r>
              <a:rPr lang="es-ES" sz="2400" dirty="0" smtClean="0">
                <a:latin typeface="Roboto Light" pitchFamily="2" charset="0"/>
                <a:ea typeface="Roboto Light" pitchFamily="2" charset="0"/>
                <a:cs typeface="Roboto Light"/>
              </a:rPr>
              <a:t>RIE</a:t>
            </a:r>
            <a:r>
              <a:rPr lang="es-ES" sz="2400" baseline="30000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†</a:t>
            </a:r>
            <a:r>
              <a:rPr lang="es-ES" sz="2400" dirty="0" smtClean="0">
                <a:latin typeface="Roboto Light" pitchFamily="2" charset="0"/>
                <a:ea typeface="Roboto Light" pitchFamily="2" charset="0"/>
                <a:cs typeface="Roboto Light"/>
              </a:rPr>
              <a:t> </a:t>
            </a:r>
            <a:r>
              <a:rPr lang="en-US" sz="2400" dirty="0" smtClean="0">
                <a:latin typeface="Roboto Light" pitchFamily="2" charset="0"/>
                <a:ea typeface="Roboto Light" pitchFamily="2" charset="0"/>
                <a:cs typeface="Roboto Light"/>
              </a:rPr>
              <a:t>con  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O</a:t>
            </a:r>
            <a:r>
              <a:rPr lang="en-US" sz="2400" baseline="-25000" dirty="0" smtClean="0">
                <a:latin typeface="Roboto Light"/>
                <a:ea typeface="+mn-ea"/>
                <a:cs typeface="Roboto Light"/>
              </a:rPr>
              <a:t>2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400" dirty="0" err="1">
                <a:latin typeface="Roboto Light"/>
                <a:ea typeface="+mn-ea"/>
                <a:cs typeface="Roboto Light"/>
              </a:rPr>
              <a:t>Ar</a:t>
            </a:r>
            <a:r>
              <a:rPr lang="en-US" sz="2400" dirty="0">
                <a:latin typeface="Roboto Light"/>
                <a:ea typeface="+mn-ea"/>
                <a:cs typeface="Roboto Light"/>
              </a:rPr>
              <a:t>, 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SF</a:t>
            </a:r>
            <a:r>
              <a:rPr lang="en-US" sz="2400" baseline="-25000" dirty="0" smtClean="0">
                <a:latin typeface="Roboto Light"/>
                <a:ea typeface="+mn-ea"/>
                <a:cs typeface="Roboto Light"/>
              </a:rPr>
              <a:t>6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, CF</a:t>
            </a:r>
            <a:r>
              <a:rPr lang="en-US" sz="2400" baseline="-25000" dirty="0" smtClean="0">
                <a:latin typeface="Roboto Light"/>
                <a:ea typeface="+mn-ea"/>
                <a:cs typeface="Roboto Light"/>
              </a:rPr>
              <a:t>4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Roboto Light"/>
                <a:ea typeface="+mn-ea"/>
                <a:cs typeface="Roboto Light"/>
              </a:rPr>
              <a:t>Spin-coater, roll-coater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aseline="30000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†</a:t>
            </a:r>
            <a:r>
              <a:rPr lang="es-ES" sz="2400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próximamente</a:t>
            </a:r>
            <a:endParaRPr lang="es-ES" sz="2400" dirty="0" smtClean="0">
              <a:latin typeface="Roboto Light" pitchFamily="2" charset="0"/>
              <a:ea typeface="Roboto Light" pitchFamily="2" charset="0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NANOELECTRÓNICA</a:t>
            </a: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r="9957"/>
          <a:stretch>
            <a:fillRect/>
          </a:stretch>
        </p:blipFill>
        <p:spPr>
          <a:xfrm>
            <a:off x="11911263" y="5781675"/>
            <a:ext cx="5128962" cy="4269534"/>
          </a:xfrm>
          <a:solidFill>
            <a:schemeClr val="bg1">
              <a:lumMod val="95000"/>
            </a:scheme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38" y="8689841"/>
            <a:ext cx="2237143" cy="27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</a:t>
            </a:r>
            <a:r>
              <a:rPr lang="es-ES" altLang="es-ES" sz="4400">
                <a:solidFill>
                  <a:srgbClr val="D53044"/>
                </a:solidFill>
              </a:rPr>
              <a:t>qué </a:t>
            </a:r>
            <a:r>
              <a:rPr lang="es-ES" altLang="es-ES" sz="4400" smtClean="0">
                <a:solidFill>
                  <a:srgbClr val="D53044"/>
                </a:solidFill>
              </a:rPr>
              <a:t>estamos interesados </a:t>
            </a:r>
            <a:r>
              <a:rPr lang="es-ES" altLang="es-ES" sz="4400" dirty="0">
                <a:solidFill>
                  <a:srgbClr val="D53044"/>
                </a:solidFill>
              </a:rPr>
              <a:t>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6342063"/>
            <a:ext cx="14622463" cy="4832092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Colaboraciones:</a:t>
            </a: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latin typeface="Roboto Light"/>
                <a:ea typeface="+mn-ea"/>
                <a:cs typeface="Roboto Light"/>
              </a:rPr>
              <a:t>B</a:t>
            </a: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io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-sensores (en </a:t>
            </a: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pseudo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-MOS, </a:t>
            </a: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grafeno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) para detección de </a:t>
            </a:r>
            <a:r>
              <a:rPr lang="es-ES" sz="2800" dirty="0">
                <a:latin typeface="Roboto Light"/>
                <a:ea typeface="+mn-ea"/>
                <a:cs typeface="Roboto Light"/>
              </a:rPr>
              <a:t>virus del papiloma 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humano y marcadores tumorales</a:t>
            </a: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latin typeface="Roboto Light"/>
                <a:ea typeface="+mn-ea"/>
                <a:cs typeface="Roboto Light"/>
              </a:rPr>
              <a:t>D</a:t>
            </a: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isplay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 electro-</a:t>
            </a: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forético</a:t>
            </a:r>
            <a:endParaRPr lang="es-ES" sz="2800" dirty="0" smtClean="0">
              <a:latin typeface="Roboto Light"/>
              <a:ea typeface="+mn-ea"/>
              <a:cs typeface="Roboto Light"/>
            </a:endParaRP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Roboto Light"/>
                <a:ea typeface="+mn-ea"/>
                <a:cs typeface="Roboto Light"/>
              </a:rPr>
              <a:t>M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icroscopía de campo cercano para estudio de muestras histológicas</a:t>
            </a: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Desarrollo de memorias de </a:t>
            </a:r>
            <a:r>
              <a:rPr lang="es-ES" sz="2800" smtClean="0">
                <a:latin typeface="Roboto Light"/>
                <a:ea typeface="+mn-ea"/>
                <a:cs typeface="Roboto Light"/>
              </a:rPr>
              <a:t>1 transistor</a:t>
            </a:r>
            <a:endParaRPr lang="es-ES" sz="2800" dirty="0" smtClean="0">
              <a:latin typeface="Roboto Light"/>
              <a:ea typeface="+mn-ea"/>
              <a:cs typeface="Roboto Light"/>
            </a:endParaRP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Aplicaciones de </a:t>
            </a:r>
            <a:r>
              <a:rPr lang="es-ES" sz="2800" dirty="0" err="1" smtClean="0">
                <a:latin typeface="Roboto Light"/>
                <a:ea typeface="+mn-ea"/>
                <a:cs typeface="Roboto Light"/>
              </a:rPr>
              <a:t>grafeno</a:t>
            </a:r>
            <a:r>
              <a:rPr lang="es-ES" sz="2800" dirty="0" smtClean="0">
                <a:latin typeface="Roboto Light"/>
                <a:ea typeface="+mn-ea"/>
                <a:cs typeface="Roboto Light"/>
              </a:rPr>
              <a:t> en ingeniería civil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Buscamos:</a:t>
            </a: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mejoras en el crecimiento de materiales 2D</a:t>
            </a:r>
          </a:p>
          <a:p>
            <a:pPr marL="457200" indent="-4572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latin typeface="Roboto Light"/>
                <a:ea typeface="+mn-ea"/>
                <a:cs typeface="Roboto Light"/>
              </a:rPr>
              <a:t>otras aplicaciones posibles, sensores medio-ambientales</a:t>
            </a:r>
            <a:endParaRPr lang="es-ES" sz="28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NANOELECTRÓNICA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9163</TotalTime>
  <Words>417</Words>
  <Application>Microsoft Office PowerPoint</Application>
  <PresentationFormat>Personalizado</PresentationFormat>
  <Paragraphs>81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Gill Sans</vt:lpstr>
      <vt:lpstr>Roboto Black</vt:lpstr>
      <vt:lpstr>Roboto Light</vt:lpstr>
      <vt:lpstr>Roboto Regular</vt:lpstr>
      <vt:lpstr>Roboto Thin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Donetti UGR</cp:lastModifiedBy>
  <cp:revision>750</cp:revision>
  <dcterms:created xsi:type="dcterms:W3CDTF">2017-04-03T06:52:49Z</dcterms:created>
  <dcterms:modified xsi:type="dcterms:W3CDTF">2018-06-19T11:19:18Z</dcterms:modified>
</cp:coreProperties>
</file>