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538" r:id="rId2"/>
    <p:sldId id="264" r:id="rId3"/>
    <p:sldId id="540" r:id="rId4"/>
    <p:sldId id="541" r:id="rId5"/>
  </p:sldIdLst>
  <p:sldSz cx="18288000" cy="13716000"/>
  <p:notesSz cx="6858000" cy="9144000"/>
  <p:defaultTextStyle>
    <a:defPPr>
      <a:defRPr lang="en-US"/>
    </a:defPPr>
    <a:lvl1pPr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1219200" indent="-762000"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2438400" indent="-1524000"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3657600" indent="-2286000"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4876800" indent="-3048000"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4330"/>
    <a:srgbClr val="D32D46"/>
    <a:srgbClr val="BB3830"/>
    <a:srgbClr val="2F3A49"/>
    <a:srgbClr val="4A5B74"/>
    <a:srgbClr val="D7433A"/>
    <a:srgbClr val="E78784"/>
    <a:srgbClr val="EFB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280" y="-80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5" d="100"/>
        <a:sy n="3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6194F03-0620-45BD-9F02-10DDB7250EB5}" type="datetime1">
              <a:rPr lang="en-US" altLang="es-ES"/>
              <a:pPr>
                <a:defRPr/>
              </a:pPr>
              <a:t>14/6/18</a:t>
            </a:fld>
            <a:endParaRPr lang="en-US" alt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282DD4A-DD19-44E1-B8A7-D31039CEE61D}" type="slidenum">
              <a:rPr lang="en-US" altLang="es-ES"/>
              <a:pPr/>
              <a:t>‹Nr.›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6671089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B0D8EC4-B9A4-48E3-A7F4-D344D4E9FBF2}" type="datetime1">
              <a:rPr lang="en-US" altLang="es-ES"/>
              <a:pPr>
                <a:defRPr/>
              </a:pPr>
              <a:t>14/6/18</a:t>
            </a:fld>
            <a:endParaRPr lang="en-US" alt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_tradnl" altLang="es-E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noProof="0" smtClean="0"/>
              <a:t>Click to edit Master text styles</a:t>
            </a:r>
          </a:p>
          <a:p>
            <a:pPr lvl="1"/>
            <a:r>
              <a:rPr lang="en-US" altLang="es-ES" noProof="0" smtClean="0"/>
              <a:t>Second level</a:t>
            </a:r>
          </a:p>
          <a:p>
            <a:pPr lvl="2"/>
            <a:r>
              <a:rPr lang="en-US" altLang="es-ES" noProof="0" smtClean="0"/>
              <a:t>Third level</a:t>
            </a:r>
          </a:p>
          <a:p>
            <a:pPr lvl="3"/>
            <a:r>
              <a:rPr lang="en-US" altLang="es-ES" noProof="0" smtClean="0"/>
              <a:t>Fourth level</a:t>
            </a:r>
          </a:p>
          <a:p>
            <a:pPr lvl="4"/>
            <a:r>
              <a:rPr lang="en-US" altLang="es-E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03DBEAF-B98E-42D3-A72C-6AA4FA84FC49}" type="slidenum">
              <a:rPr lang="en-US" altLang="es-ES"/>
              <a:pPr/>
              <a:t>‹Nr.›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9704843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1219200"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2438400"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3657600"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4876800"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6096305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s-ES" smtClean="0">
                <a:ea typeface="ＭＳ Ｐゴシック" pitchFamily="34" charset="-128"/>
              </a:rPr>
              <a:t>Drag Picture and Send to Back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8AE5F21-DD60-4D1F-9878-727053705F65}" type="slidenum">
              <a:rPr lang="en-US" altLang="es-ES" sz="1200"/>
              <a:pPr>
                <a:spcBef>
                  <a:spcPct val="0"/>
                </a:spcBef>
              </a:pPr>
              <a:t>1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dirty="0" smtClean="0"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C59383D-5DE5-497B-BFE3-E7043CF6B5E4}" type="slidenum">
              <a:rPr lang="en-US" altLang="es-ES" sz="1200"/>
              <a:pPr>
                <a:spcBef>
                  <a:spcPct val="0"/>
                </a:spcBef>
              </a:pPr>
              <a:t>2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smtClean="0"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0BBA18D-766D-4171-B630-28BF05A8033F}" type="slidenum">
              <a:rPr lang="en-US" altLang="es-ES" sz="1200"/>
              <a:pPr>
                <a:spcBef>
                  <a:spcPct val="0"/>
                </a:spcBef>
              </a:pPr>
              <a:t>3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dirty="0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9A9EFF2-FEEB-46E2-AF37-26CCF77C24A6}" type="slidenum">
              <a:rPr lang="en-US" altLang="es-ES" sz="1200"/>
              <a:pPr>
                <a:spcBef>
                  <a:spcPct val="0"/>
                </a:spcBef>
              </a:pPr>
              <a:t>4</a:t>
            </a:fld>
            <a:endParaRPr lang="en-US" altLang="es-E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Picture Placeholder 21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18288000" cy="13716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48049667"/>
      </p:ext>
    </p:extLst>
  </p:cSld>
  <p:clrMapOvr>
    <a:masterClrMapping/>
  </p:clrMapOvr>
  <p:transition xmlns:p14="http://schemas.microsoft.com/office/powerpoint/2010/main" spd="med">
    <p:push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ad 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-1" y="-1"/>
            <a:ext cx="18288001" cy="6753381"/>
          </a:xfrm>
        </p:spPr>
        <p:txBody>
          <a:bodyPr rtlCol="0">
            <a:normAutofit/>
          </a:bodyPr>
          <a:lstStyle>
            <a:lvl1pPr marL="0" indent="0">
              <a:buNone/>
              <a:defRPr sz="21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0031547"/>
      </p:ext>
    </p:extLst>
  </p:cSld>
  <p:clrMapOvr>
    <a:masterClrMapping/>
  </p:clrMapOvr>
  <p:transition xmlns:p14="http://schemas.microsoft.com/office/powerpoint/2010/main" spd="med">
    <p:push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6"/>
          <p:cNvSpPr txBox="1"/>
          <p:nvPr userDrawn="1"/>
        </p:nvSpPr>
        <p:spPr>
          <a:xfrm>
            <a:off x="16116300" y="11968163"/>
            <a:ext cx="1825625" cy="1455737"/>
          </a:xfrm>
          <a:prstGeom prst="rect">
            <a:avLst/>
          </a:prstGeom>
          <a:solidFill>
            <a:schemeClr val="bg1"/>
          </a:solidFill>
        </p:spPr>
        <p:txBody>
          <a:bodyPr wrap="none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_tradnl" altLang="es-ES" smtClean="0"/>
          </a:p>
        </p:txBody>
      </p:sp>
    </p:spTree>
    <p:extLst>
      <p:ext uri="{BB962C8B-B14F-4D97-AF65-F5344CB8AC3E}">
        <p14:creationId xmlns:p14="http://schemas.microsoft.com/office/powerpoint/2010/main" val="4071358800"/>
      </p:ext>
    </p:extLst>
  </p:cSld>
  <p:clrMapOvr>
    <a:masterClrMapping/>
  </p:clrMapOvr>
  <p:transition xmlns:p14="http://schemas.microsoft.com/office/powerpoint/2010/main" spd="med">
    <p:push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B3C98-C961-4EE1-AFA1-DE541234C651}" type="slidenum">
              <a:rPr lang="en-US" altLang="es-ES" smtClean="0"/>
              <a:pPr/>
              <a:t>‹Nr.›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871373151"/>
      </p:ext>
    </p:extLst>
  </p:cSld>
  <p:clrMapOvr>
    <a:masterClrMapping/>
  </p:clrMapOvr>
  <p:transition xmlns:p14="http://schemas.microsoft.com/office/powerpoint/2010/main" spd="med">
    <p:push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605492"/>
      </p:ext>
    </p:extLst>
  </p:cSld>
  <p:clrMapOvr>
    <a:masterClrMapping/>
  </p:clrMapOvr>
  <p:transition xmlns:p14="http://schemas.microsoft.com/office/powerpoint/2010/main" spd="med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794451"/>
      </p:ext>
    </p:extLst>
  </p:cSld>
  <p:clrMapOvr>
    <a:masterClrMapping/>
  </p:clrMapOvr>
  <p:transition xmlns:p14="http://schemas.microsoft.com/office/powerpoint/2010/main" spd="med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193576"/>
      </p:ext>
    </p:extLst>
  </p:cSld>
  <p:clrMapOvr>
    <a:masterClrMapping/>
  </p:clrMapOvr>
  <p:transition xmlns:p14="http://schemas.microsoft.com/office/powerpoint/2010/main" spd="med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1747500"/>
            <a:ext cx="36909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7"/>
          <p:cNvSpPr>
            <a:spLocks noGrp="1" noChangeAspect="1"/>
          </p:cNvSpPr>
          <p:nvPr>
            <p:ph type="pic" sz="quarter" idx="10"/>
          </p:nvPr>
        </p:nvSpPr>
        <p:spPr>
          <a:xfrm>
            <a:off x="0" y="4330700"/>
            <a:ext cx="7661225" cy="4332288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15258034"/>
      </p:ext>
    </p:extLst>
  </p:cSld>
  <p:clrMapOvr>
    <a:masterClrMapping/>
  </p:clrMapOvr>
  <p:transition xmlns:p14="http://schemas.microsoft.com/office/powerpoint/2010/main" spd="med">
    <p:push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1747500"/>
            <a:ext cx="36909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0" y="4244975"/>
            <a:ext cx="9143260" cy="5235575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53665342"/>
      </p:ext>
    </p:extLst>
  </p:cSld>
  <p:clrMapOvr>
    <a:masterClrMapping/>
  </p:clrMapOvr>
  <p:transition xmlns:p14="http://schemas.microsoft.com/office/powerpoint/2010/main" spd="med">
    <p:push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1747500"/>
            <a:ext cx="36909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9145191" y="3372803"/>
            <a:ext cx="9143260" cy="6986590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42336198"/>
      </p:ext>
    </p:extLst>
  </p:cSld>
  <p:clrMapOvr>
    <a:masterClrMapping/>
  </p:clrMapOvr>
  <p:transition xmlns:p14="http://schemas.microsoft.com/office/powerpoint/2010/main" spd="med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518750" y="4555636"/>
            <a:ext cx="1371421" cy="13716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466821" y="4555636"/>
            <a:ext cx="1371421" cy="13716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1249795" y="4555636"/>
            <a:ext cx="1371421" cy="13716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13110588"/>
      </p:ext>
    </p:extLst>
  </p:cSld>
  <p:clrMapOvr>
    <a:masterClrMapping/>
  </p:clrMapOvr>
  <p:transition xmlns:p14="http://schemas.microsoft.com/office/powerpoint/2010/main" spd="med">
    <p:push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549275"/>
            <a:ext cx="16459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43852" tIns="121926" rIns="243852" bIns="121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3200400"/>
            <a:ext cx="16459200" cy="905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43852" tIns="121926" rIns="243852" bIns="121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Click to edit Master text styles</a:t>
            </a:r>
          </a:p>
          <a:p>
            <a:pPr lvl="1"/>
            <a:r>
              <a:rPr lang="en-US" altLang="es-ES" smtClean="0"/>
              <a:t>Second level</a:t>
            </a:r>
          </a:p>
          <a:p>
            <a:pPr lvl="2"/>
            <a:r>
              <a:rPr lang="en-US" altLang="es-ES" smtClean="0"/>
              <a:t>Third level</a:t>
            </a:r>
          </a:p>
          <a:p>
            <a:pPr lvl="3"/>
            <a:r>
              <a:rPr lang="en-US" altLang="es-ES" smtClean="0"/>
              <a:t>Fourth level</a:t>
            </a:r>
          </a:p>
          <a:p>
            <a:pPr lvl="4"/>
            <a:r>
              <a:rPr lang="en-US" altLang="es-E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12712700"/>
            <a:ext cx="4267200" cy="730250"/>
          </a:xfrm>
          <a:prstGeom prst="rect">
            <a:avLst/>
          </a:prstGeom>
        </p:spPr>
        <p:txBody>
          <a:bodyPr vert="horz" wrap="square" lIns="243852" tIns="121926" rIns="243852" bIns="12192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>
                <a:solidFill>
                  <a:srgbClr val="A5A6A5"/>
                </a:solidFill>
                <a:latin typeface="Roboto Light" charset="0"/>
              </a:defRPr>
            </a:lvl1pPr>
          </a:lstStyle>
          <a:p>
            <a:fld id="{474B3C98-C961-4EE1-AFA1-DE541234C651}" type="slidenum">
              <a:rPr lang="en-US" altLang="es-ES"/>
              <a:pPr/>
              <a:t>‹Nr.›</a:t>
            </a:fld>
            <a:endParaRPr lang="en-US" altLang="es-ES"/>
          </a:p>
        </p:txBody>
      </p:sp>
      <p:sp>
        <p:nvSpPr>
          <p:cNvPr id="8" name="Oval 7"/>
          <p:cNvSpPr>
            <a:spLocks noChangeAspect="1"/>
          </p:cNvSpPr>
          <p:nvPr userDrawn="1"/>
        </p:nvSpPr>
        <p:spPr>
          <a:xfrm>
            <a:off x="16370300" y="12155488"/>
            <a:ext cx="914400" cy="911225"/>
          </a:xfrm>
          <a:prstGeom prst="ellipse">
            <a:avLst/>
          </a:prstGeom>
          <a:solidFill>
            <a:srgbClr val="D530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1" tIns="34286" rIns="68571" bIns="34286"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5976600" y="12212638"/>
            <a:ext cx="1716088" cy="730250"/>
          </a:xfrm>
          <a:prstGeom prst="rect">
            <a:avLst/>
          </a:prstGeom>
        </p:spPr>
        <p:txBody>
          <a:bodyPr lIns="243852" tIns="121926" rIns="243852" bIns="121926" anchor="ctr"/>
          <a:lstStyle>
            <a:lvl1pPr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5334000" indent="-30480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5791200" indent="-30480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6248400" indent="-30480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6705600" indent="-30480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CE0170F6-7504-40CE-A4AE-17804D6A0376}" type="slidenum">
              <a:rPr lang="en-US" altLang="es-ES" sz="1800">
                <a:solidFill>
                  <a:schemeClr val="bg1"/>
                </a:solidFill>
                <a:latin typeface="Roboto Regular" charset="0"/>
              </a:rPr>
              <a:pPr algn="ctr" eaLnBrk="1" hangingPunct="1"/>
              <a:t>‹Nr.›</a:t>
            </a:fld>
            <a:endParaRPr lang="en-US" altLang="es-ES" sz="1800">
              <a:solidFill>
                <a:schemeClr val="bg1"/>
              </a:solidFill>
              <a:latin typeface="Roboto Regular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7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ransition xmlns:p14="http://schemas.microsoft.com/office/powerpoint/2010/main" spd="med">
    <p:push dir="d"/>
  </p:transition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9pPr>
    </p:titleStyle>
    <p:bodyStyle>
      <a:lvl1pPr marL="342900" indent="-342900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0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1pPr>
      <a:lvl2pPr marL="912813" indent="-4556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2pPr>
      <a:lvl3pPr marL="1827213" indent="-9128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3pPr>
      <a:lvl4pPr marL="2741613" indent="-1370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4pPr>
      <a:lvl5pPr marL="3656013" indent="-18272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5pPr>
      <a:lvl6pPr marL="5028781" indent="-457162" algn="l" defTabSz="914324" rtl="0" eaLnBrk="1" latinLnBrk="0" hangingPunct="1">
        <a:spcBef>
          <a:spcPct val="20000"/>
        </a:spcBef>
        <a:buFont typeface="Arial"/>
        <a:buChar char="•"/>
        <a:defRPr sz="3974" kern="1200">
          <a:solidFill>
            <a:schemeClr val="tx1"/>
          </a:solidFill>
          <a:latin typeface="+mn-lt"/>
          <a:ea typeface="+mn-ea"/>
          <a:cs typeface="+mn-cs"/>
        </a:defRPr>
      </a:lvl6pPr>
      <a:lvl7pPr marL="5943104" indent="-457162" algn="l" defTabSz="914324" rtl="0" eaLnBrk="1" latinLnBrk="0" hangingPunct="1">
        <a:spcBef>
          <a:spcPct val="20000"/>
        </a:spcBef>
        <a:buFont typeface="Arial"/>
        <a:buChar char="•"/>
        <a:defRPr sz="3974" kern="1200">
          <a:solidFill>
            <a:schemeClr val="tx1"/>
          </a:solidFill>
          <a:latin typeface="+mn-lt"/>
          <a:ea typeface="+mn-ea"/>
          <a:cs typeface="+mn-cs"/>
        </a:defRPr>
      </a:lvl7pPr>
      <a:lvl8pPr marL="6857428" indent="-457162" algn="l" defTabSz="914324" rtl="0" eaLnBrk="1" latinLnBrk="0" hangingPunct="1">
        <a:spcBef>
          <a:spcPct val="20000"/>
        </a:spcBef>
        <a:buFont typeface="Arial"/>
        <a:buChar char="•"/>
        <a:defRPr sz="3974" kern="1200">
          <a:solidFill>
            <a:schemeClr val="tx1"/>
          </a:solidFill>
          <a:latin typeface="+mn-lt"/>
          <a:ea typeface="+mn-ea"/>
          <a:cs typeface="+mn-cs"/>
        </a:defRPr>
      </a:lvl8pPr>
      <a:lvl9pPr marL="7771752" indent="-457162" algn="l" defTabSz="914324" rtl="0" eaLnBrk="1" latinLnBrk="0" hangingPunct="1">
        <a:spcBef>
          <a:spcPct val="20000"/>
        </a:spcBef>
        <a:buFont typeface="Arial"/>
        <a:buChar char="•"/>
        <a:defRPr sz="39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24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48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71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295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19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43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267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591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 bwMode="auto">
          <a:xfrm rot="-5400000">
            <a:off x="2302039" y="-2286000"/>
            <a:ext cx="13716000" cy="18288000"/>
          </a:xfrm>
          <a:prstGeom prst="rect">
            <a:avLst/>
          </a:prstGeom>
          <a:solidFill>
            <a:srgbClr val="2F3A49">
              <a:alpha val="67842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dirty="0" smtClean="0">
              <a:solidFill>
                <a:srgbClr val="FFFFFF"/>
              </a:solidFill>
            </a:endParaRPr>
          </a:p>
        </p:txBody>
      </p:sp>
      <p:pic>
        <p:nvPicPr>
          <p:cNvPr id="32" name="Imagen 31" descr="UGR-MARCA-01-negati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1568450"/>
            <a:ext cx="5099050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32084" y="7797800"/>
            <a:ext cx="18288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sz="4800" dirty="0" smtClean="0">
                <a:solidFill>
                  <a:schemeClr val="bg1"/>
                </a:solidFill>
                <a:latin typeface="Roboto Thin" charset="0"/>
              </a:rPr>
              <a:t>I </a:t>
            </a:r>
            <a:r>
              <a:rPr lang="en-US" altLang="es-ES" sz="4800" dirty="0" err="1" smtClean="0">
                <a:solidFill>
                  <a:schemeClr val="bg1"/>
                </a:solidFill>
                <a:latin typeface="Roboto Thin" charset="0"/>
              </a:rPr>
              <a:t>Jornada</a:t>
            </a:r>
            <a:r>
              <a:rPr lang="en-US" altLang="es-ES" sz="4800" dirty="0" smtClean="0">
                <a:solidFill>
                  <a:schemeClr val="bg1"/>
                </a:solidFill>
                <a:latin typeface="Roboto Thin" charset="0"/>
              </a:rPr>
              <a:t> de (d)</a:t>
            </a:r>
            <a:r>
              <a:rPr lang="en-US" altLang="es-ES" sz="4800" dirty="0" err="1" smtClean="0">
                <a:solidFill>
                  <a:schemeClr val="bg1"/>
                </a:solidFill>
                <a:latin typeface="Roboto Thin" charset="0"/>
              </a:rPr>
              <a:t>Efecto</a:t>
            </a:r>
            <a:r>
              <a:rPr lang="en-US" altLang="es-ES" sz="4800" dirty="0" smtClean="0">
                <a:solidFill>
                  <a:schemeClr val="bg1"/>
                </a:solidFill>
                <a:latin typeface="Roboto Thin" charset="0"/>
              </a:rPr>
              <a:t> </a:t>
            </a:r>
            <a:r>
              <a:rPr lang="en-US" altLang="es-ES" sz="4800" dirty="0" err="1" smtClean="0">
                <a:solidFill>
                  <a:schemeClr val="bg1"/>
                </a:solidFill>
                <a:latin typeface="Roboto Thin" charset="0"/>
              </a:rPr>
              <a:t>Pasillo</a:t>
            </a:r>
            <a:r>
              <a:rPr lang="en-US" altLang="es-ES" sz="4800" dirty="0" smtClean="0">
                <a:solidFill>
                  <a:schemeClr val="bg1"/>
                </a:solidFill>
                <a:latin typeface="Roboto Thin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sz="4800" dirty="0" smtClean="0">
              <a:solidFill>
                <a:schemeClr val="bg1"/>
              </a:solidFill>
              <a:latin typeface="Roboto Thin" charset="0"/>
            </a:endParaRPr>
          </a:p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es-ES" sz="3200" dirty="0" err="1" smtClean="0">
                <a:solidFill>
                  <a:schemeClr val="bg1"/>
                </a:solidFill>
                <a:latin typeface="Roboto Thin" charset="0"/>
              </a:rPr>
              <a:t>Facultad</a:t>
            </a:r>
            <a:r>
              <a:rPr lang="en-US" altLang="es-ES" sz="3200" dirty="0" smtClean="0">
                <a:solidFill>
                  <a:schemeClr val="bg1"/>
                </a:solidFill>
                <a:latin typeface="Roboto Thin" charset="0"/>
              </a:rPr>
              <a:t> de </a:t>
            </a:r>
            <a:r>
              <a:rPr lang="en-US" altLang="es-ES" sz="3200" dirty="0" err="1" smtClean="0">
                <a:solidFill>
                  <a:schemeClr val="bg1"/>
                </a:solidFill>
                <a:latin typeface="Roboto Thin" charset="0"/>
              </a:rPr>
              <a:t>Ciencias</a:t>
            </a:r>
            <a:r>
              <a:rPr lang="en-US" altLang="es-ES" sz="3200" dirty="0" smtClean="0">
                <a:solidFill>
                  <a:schemeClr val="bg1"/>
                </a:solidFill>
                <a:latin typeface="Roboto Thin" charset="0"/>
              </a:rPr>
              <a:t>, 15 </a:t>
            </a:r>
            <a:r>
              <a:rPr lang="en-US" altLang="es-ES" sz="3200" dirty="0" err="1" smtClean="0">
                <a:solidFill>
                  <a:schemeClr val="bg1"/>
                </a:solidFill>
                <a:latin typeface="Roboto Thin" charset="0"/>
              </a:rPr>
              <a:t>junio</a:t>
            </a:r>
            <a:r>
              <a:rPr lang="en-US" altLang="es-ES" sz="3200" dirty="0" smtClean="0">
                <a:solidFill>
                  <a:schemeClr val="bg1"/>
                </a:solidFill>
                <a:latin typeface="Roboto Thin" charset="0"/>
              </a:rPr>
              <a:t> 2018 #</a:t>
            </a:r>
            <a:r>
              <a:rPr lang="en-US" altLang="es-ES" sz="3200" dirty="0" err="1" smtClean="0">
                <a:solidFill>
                  <a:schemeClr val="bg1"/>
                </a:solidFill>
                <a:latin typeface="Roboto Thin" charset="0"/>
              </a:rPr>
              <a:t>DefectoPasillo</a:t>
            </a:r>
            <a:endParaRPr lang="en-US" altLang="es-ES" sz="3200" dirty="0" smtClean="0">
              <a:solidFill>
                <a:schemeClr val="bg1"/>
              </a:solidFill>
              <a:latin typeface="Roboto Thin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sz="3200" dirty="0">
              <a:solidFill>
                <a:schemeClr val="bg1"/>
              </a:solidFill>
              <a:latin typeface="Roboto Regular" charset="0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3192388" y="11190684"/>
            <a:ext cx="135555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sz="4800" dirty="0" smtClean="0">
              <a:solidFill>
                <a:schemeClr val="bg1"/>
              </a:solidFill>
              <a:latin typeface="Roboto Thin" charset="0"/>
            </a:endParaRPr>
          </a:p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es-ES" sz="3200" dirty="0" smtClean="0">
                <a:solidFill>
                  <a:schemeClr val="tx1">
                    <a:lumMod val="50000"/>
                  </a:schemeClr>
                </a:solidFill>
                <a:latin typeface="Roboto Thin" charset="0"/>
              </a:rPr>
              <a:t>II Plan de </a:t>
            </a:r>
            <a:r>
              <a:rPr lang="en-US" altLang="es-ES" sz="3200" dirty="0" err="1" smtClean="0">
                <a:solidFill>
                  <a:schemeClr val="tx1">
                    <a:lumMod val="50000"/>
                  </a:schemeClr>
                </a:solidFill>
                <a:latin typeface="Roboto Thin" charset="0"/>
              </a:rPr>
              <a:t>Promoción</a:t>
            </a:r>
            <a:r>
              <a:rPr lang="en-US" altLang="es-ES" sz="3200" dirty="0" smtClean="0">
                <a:solidFill>
                  <a:schemeClr val="tx1">
                    <a:lumMod val="50000"/>
                  </a:schemeClr>
                </a:solidFill>
                <a:latin typeface="Roboto Thin" charset="0"/>
              </a:rPr>
              <a:t> de la </a:t>
            </a:r>
            <a:r>
              <a:rPr lang="en-US" altLang="es-ES" sz="3200" dirty="0" err="1" smtClean="0">
                <a:solidFill>
                  <a:schemeClr val="tx1">
                    <a:lumMod val="50000"/>
                  </a:schemeClr>
                </a:solidFill>
                <a:latin typeface="Roboto Thin" charset="0"/>
              </a:rPr>
              <a:t>Investigación</a:t>
            </a:r>
            <a:endParaRPr lang="en-US" altLang="es-ES" sz="3200" dirty="0" smtClean="0">
              <a:solidFill>
                <a:schemeClr val="tx1">
                  <a:lumMod val="50000"/>
                </a:schemeClr>
              </a:solidFill>
              <a:latin typeface="Roboto Thin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sz="3200" dirty="0">
              <a:solidFill>
                <a:schemeClr val="tx1">
                  <a:lumMod val="75000"/>
                </a:schemeClr>
              </a:solidFill>
              <a:latin typeface="Roboto Regular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45932" y="6376362"/>
            <a:ext cx="4065786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 dirty="0">
                <a:solidFill>
                  <a:srgbClr val="D53044"/>
                </a:solidFill>
              </a:rPr>
              <a:t>DESCRIPCIÓN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73712" y="7056474"/>
            <a:ext cx="11723787" cy="3323987"/>
          </a:xfrm>
          <a:prstGeom prst="rect">
            <a:avLst/>
          </a:prstGeom>
          <a:noFill/>
        </p:spPr>
        <p:txBody>
          <a:bodyPr wrap="square" spcCol="548640">
            <a:spAutoFit/>
          </a:bodyPr>
          <a:lstStyle/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u="sng" dirty="0" err="1" smtClean="0">
                <a:latin typeface="Roboto Light"/>
                <a:ea typeface="+mn-ea"/>
                <a:cs typeface="Roboto Light"/>
              </a:rPr>
              <a:t>Temáticas</a:t>
            </a:r>
            <a:r>
              <a:rPr lang="en-US" sz="2100" b="1" u="sng" dirty="0" smtClean="0">
                <a:latin typeface="Roboto Light"/>
                <a:ea typeface="+mn-ea"/>
                <a:cs typeface="Roboto Light"/>
              </a:rPr>
              <a:t> de </a:t>
            </a:r>
            <a:r>
              <a:rPr lang="en-US" sz="2100" b="1" u="sng" dirty="0" err="1" smtClean="0">
                <a:latin typeface="Roboto Light"/>
                <a:ea typeface="+mn-ea"/>
                <a:cs typeface="Roboto Light"/>
              </a:rPr>
              <a:t>trabajo</a:t>
            </a:r>
            <a:r>
              <a:rPr lang="en-US" sz="2100" b="1" u="sng" dirty="0" smtClean="0">
                <a:latin typeface="Roboto Light"/>
                <a:ea typeface="+mn-ea"/>
                <a:cs typeface="Roboto Light"/>
              </a:rPr>
              <a:t> del </a:t>
            </a:r>
            <a:r>
              <a:rPr lang="en-US" sz="2100" b="1" u="sng" dirty="0" err="1" smtClean="0">
                <a:latin typeface="Roboto Light"/>
                <a:ea typeface="+mn-ea"/>
                <a:cs typeface="Roboto Light"/>
              </a:rPr>
              <a:t>grupo</a:t>
            </a:r>
            <a:r>
              <a:rPr lang="en-US" sz="2100" b="1" u="sng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b="1" u="sng" dirty="0">
                <a:latin typeface="Roboto Light"/>
                <a:ea typeface="+mn-ea"/>
                <a:cs typeface="Roboto Light"/>
              </a:rPr>
              <a:t>de </a:t>
            </a:r>
            <a:r>
              <a:rPr lang="en-US" sz="2100" b="1" u="sng" dirty="0" err="1" smtClean="0">
                <a:latin typeface="Roboto Light"/>
                <a:ea typeface="+mn-ea"/>
                <a:cs typeface="Roboto Light"/>
              </a:rPr>
              <a:t>investigación</a:t>
            </a:r>
            <a:r>
              <a:rPr lang="en-US" sz="2100" b="1" u="sng" dirty="0" smtClean="0">
                <a:latin typeface="Roboto Light"/>
                <a:ea typeface="+mn-ea"/>
                <a:cs typeface="Roboto Light"/>
              </a:rPr>
              <a:t>. </a:t>
            </a:r>
            <a:endParaRPr lang="en-US" sz="2100" b="1" u="sng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b="1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 smtClean="0">
                <a:latin typeface="Roboto Light"/>
                <a:ea typeface="+mn-ea"/>
                <a:cs typeface="Roboto Light"/>
              </a:rPr>
              <a:t>-</a:t>
            </a:r>
            <a:r>
              <a:rPr lang="en-US" sz="2100" b="1" u="sng" dirty="0" err="1" smtClean="0">
                <a:latin typeface="Roboto Light"/>
                <a:ea typeface="+mn-ea"/>
                <a:cs typeface="Roboto Light"/>
              </a:rPr>
              <a:t>Física</a:t>
            </a:r>
            <a:r>
              <a:rPr lang="en-US" sz="2100" b="1" u="sng" dirty="0" smtClean="0">
                <a:latin typeface="Roboto Light"/>
                <a:ea typeface="+mn-ea"/>
                <a:cs typeface="Roboto Light"/>
              </a:rPr>
              <a:t> nuclear </a:t>
            </a:r>
            <a:r>
              <a:rPr lang="en-US" sz="2100" b="1" u="sng" dirty="0" err="1" smtClean="0">
                <a:latin typeface="Roboto Light"/>
                <a:ea typeface="+mn-ea"/>
                <a:cs typeface="Roboto Light"/>
              </a:rPr>
              <a:t>teórica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.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Cálculos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de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estructura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nuclear con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interacciones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efectivas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nucleón-nucleón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de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alcance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finito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que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incluyen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términos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tensoriales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. HF, HF+BCS, RPA, QRPA</a:t>
            </a: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 smtClean="0">
                <a:latin typeface="Roboto Light"/>
                <a:ea typeface="+mn-ea"/>
                <a:cs typeface="Roboto Light"/>
              </a:rPr>
              <a:t>-</a:t>
            </a:r>
            <a:r>
              <a:rPr lang="en-US" sz="2100" b="1" u="sng" dirty="0" err="1" smtClean="0">
                <a:latin typeface="Roboto Light"/>
                <a:ea typeface="+mn-ea"/>
                <a:cs typeface="Roboto Light"/>
              </a:rPr>
              <a:t>Física</a:t>
            </a:r>
            <a:r>
              <a:rPr lang="en-US" sz="2100" b="1" u="sng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b="1" u="sng" dirty="0" err="1" smtClean="0">
                <a:latin typeface="Roboto Light"/>
                <a:ea typeface="+mn-ea"/>
                <a:cs typeface="Roboto Light"/>
              </a:rPr>
              <a:t>médica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.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Aplicaciones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de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simulación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Monte Carlo del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transporte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de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radiación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en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medios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materiales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a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radioterapia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y </a:t>
            </a:r>
            <a:r>
              <a:rPr lang="en-US" sz="2100" dirty="0" err="1">
                <a:latin typeface="Roboto Light"/>
                <a:ea typeface="+mn-ea"/>
                <a:cs typeface="Roboto Light"/>
              </a:rPr>
              <a:t>d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osimetría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física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.</a:t>
            </a:r>
            <a:r>
              <a:rPr lang="en-US" sz="2100" dirty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Nuevas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técnicas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de control de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calidad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en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aceleradores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clínicos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y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dispositivos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de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dosimetría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.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Desarrollo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de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autómatas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de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crecimiento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celular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y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estudio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de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modelos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de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crecimiento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para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aplicaciones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en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radioterapia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.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Aplicaciones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de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técnicas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Monte Carlo en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programas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de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cribado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.</a:t>
            </a:r>
            <a:endParaRPr lang="en-US" sz="2100" dirty="0">
              <a:latin typeface="Roboto Light"/>
              <a:ea typeface="+mn-ea"/>
              <a:cs typeface="Roboto Ligh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10487025"/>
            <a:ext cx="18288000" cy="1122363"/>
          </a:xfrm>
          <a:prstGeom prst="rect">
            <a:avLst/>
          </a:prstGeom>
          <a:solidFill>
            <a:srgbClr val="D53044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1" tIns="34286" rIns="68571" bIns="34286"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4400" i="1" smtClean="0">
              <a:solidFill>
                <a:srgbClr val="FFFFFF"/>
              </a:solidFill>
              <a:latin typeface="Roboto Light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" y="10530225"/>
            <a:ext cx="180022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i="1" dirty="0" err="1">
                <a:solidFill>
                  <a:schemeClr val="bg1"/>
                </a:solidFill>
              </a:rPr>
              <a:t>e</a:t>
            </a:r>
            <a:r>
              <a:rPr lang="en-US" altLang="es-ES" i="1" dirty="0" err="1" smtClean="0">
                <a:solidFill>
                  <a:schemeClr val="bg1"/>
                </a:solidFill>
              </a:rPr>
              <a:t>structura</a:t>
            </a:r>
            <a:r>
              <a:rPr lang="en-US" altLang="es-ES" i="1" dirty="0" smtClean="0">
                <a:solidFill>
                  <a:schemeClr val="bg1"/>
                </a:solidFill>
              </a:rPr>
              <a:t> nuclear, </a:t>
            </a:r>
            <a:r>
              <a:rPr lang="en-US" altLang="es-ES" i="1" dirty="0" err="1" smtClean="0">
                <a:solidFill>
                  <a:schemeClr val="bg1"/>
                </a:solidFill>
              </a:rPr>
              <a:t>Hartree-Fock</a:t>
            </a:r>
            <a:r>
              <a:rPr lang="en-US" altLang="es-ES" i="1" dirty="0" smtClean="0">
                <a:solidFill>
                  <a:schemeClr val="bg1"/>
                </a:solidFill>
              </a:rPr>
              <a:t>, BCS, RPA, QRPA, </a:t>
            </a:r>
            <a:r>
              <a:rPr lang="en-US" altLang="es-ES" i="1" dirty="0" err="1" smtClean="0">
                <a:solidFill>
                  <a:schemeClr val="bg1"/>
                </a:solidFill>
              </a:rPr>
              <a:t>fuerzas</a:t>
            </a:r>
            <a:r>
              <a:rPr lang="en-US" altLang="es-ES" i="1" dirty="0" smtClean="0">
                <a:solidFill>
                  <a:schemeClr val="bg1"/>
                </a:solidFill>
              </a:rPr>
              <a:t> </a:t>
            </a:r>
            <a:r>
              <a:rPr lang="en-US" altLang="es-ES" i="1" dirty="0" err="1" smtClean="0">
                <a:solidFill>
                  <a:schemeClr val="bg1"/>
                </a:solidFill>
              </a:rPr>
              <a:t>tensoriales</a:t>
            </a:r>
            <a:r>
              <a:rPr lang="en-US" altLang="es-ES" i="1" dirty="0" smtClean="0">
                <a:solidFill>
                  <a:schemeClr val="bg1"/>
                </a:solidFill>
              </a:rPr>
              <a:t>, </a:t>
            </a:r>
            <a:r>
              <a:rPr lang="en-US" altLang="es-ES" i="1" dirty="0" err="1" smtClean="0">
                <a:solidFill>
                  <a:schemeClr val="bg1"/>
                </a:solidFill>
              </a:rPr>
              <a:t>interacción</a:t>
            </a:r>
            <a:r>
              <a:rPr lang="en-US" altLang="es-ES" i="1" dirty="0" smtClean="0">
                <a:solidFill>
                  <a:schemeClr val="bg1"/>
                </a:solidFill>
              </a:rPr>
              <a:t> de </a:t>
            </a:r>
            <a:r>
              <a:rPr lang="en-US" altLang="es-ES" i="1" dirty="0" err="1" smtClean="0">
                <a:solidFill>
                  <a:schemeClr val="bg1"/>
                </a:solidFill>
              </a:rPr>
              <a:t>alcance</a:t>
            </a:r>
            <a:r>
              <a:rPr lang="en-US" altLang="es-ES" i="1" dirty="0" smtClean="0">
                <a:solidFill>
                  <a:schemeClr val="bg1"/>
                </a:solidFill>
              </a:rPr>
              <a:t> </a:t>
            </a:r>
            <a:r>
              <a:rPr lang="en-US" altLang="es-ES" i="1" dirty="0" err="1" smtClean="0">
                <a:solidFill>
                  <a:schemeClr val="bg1"/>
                </a:solidFill>
              </a:rPr>
              <a:t>finito</a:t>
            </a:r>
            <a:endParaRPr lang="en-US" altLang="es-ES" i="1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i="1" dirty="0" err="1" smtClean="0">
                <a:solidFill>
                  <a:schemeClr val="bg1"/>
                </a:solidFill>
              </a:rPr>
              <a:t>simulación</a:t>
            </a:r>
            <a:r>
              <a:rPr lang="en-US" altLang="es-ES" i="1" dirty="0" smtClean="0">
                <a:solidFill>
                  <a:schemeClr val="bg1"/>
                </a:solidFill>
              </a:rPr>
              <a:t> Monte Carlo, </a:t>
            </a:r>
            <a:r>
              <a:rPr lang="en-US" altLang="es-ES" i="1" dirty="0" err="1" smtClean="0">
                <a:solidFill>
                  <a:schemeClr val="bg1"/>
                </a:solidFill>
              </a:rPr>
              <a:t>dosimetría</a:t>
            </a:r>
            <a:r>
              <a:rPr lang="en-US" altLang="es-ES" i="1" dirty="0" smtClean="0">
                <a:solidFill>
                  <a:schemeClr val="bg1"/>
                </a:solidFill>
              </a:rPr>
              <a:t>, </a:t>
            </a:r>
            <a:r>
              <a:rPr lang="en-US" altLang="es-ES" i="1" dirty="0" err="1" smtClean="0">
                <a:solidFill>
                  <a:schemeClr val="bg1"/>
                </a:solidFill>
              </a:rPr>
              <a:t>radioterapia</a:t>
            </a:r>
            <a:r>
              <a:rPr lang="en-US" altLang="es-ES" i="1" dirty="0" smtClean="0">
                <a:solidFill>
                  <a:schemeClr val="bg1"/>
                </a:solidFill>
              </a:rPr>
              <a:t>, </a:t>
            </a:r>
            <a:r>
              <a:rPr lang="en-US" altLang="es-ES" i="1" dirty="0" err="1" smtClean="0">
                <a:solidFill>
                  <a:schemeClr val="bg1"/>
                </a:solidFill>
              </a:rPr>
              <a:t>autómatas</a:t>
            </a:r>
            <a:r>
              <a:rPr lang="en-US" altLang="es-ES" i="1" dirty="0" smtClean="0">
                <a:solidFill>
                  <a:schemeClr val="bg1"/>
                </a:solidFill>
              </a:rPr>
              <a:t> </a:t>
            </a:r>
            <a:r>
              <a:rPr lang="en-US" altLang="es-ES" i="1" dirty="0" err="1" smtClean="0">
                <a:solidFill>
                  <a:schemeClr val="bg1"/>
                </a:solidFill>
              </a:rPr>
              <a:t>celulares</a:t>
            </a:r>
            <a:r>
              <a:rPr lang="en-US" altLang="es-ES" i="1" dirty="0" smtClean="0">
                <a:solidFill>
                  <a:schemeClr val="bg1"/>
                </a:solidFill>
              </a:rPr>
              <a:t>, </a:t>
            </a:r>
            <a:r>
              <a:rPr lang="en-US" altLang="es-ES" i="1" dirty="0" err="1" smtClean="0">
                <a:solidFill>
                  <a:schemeClr val="bg1"/>
                </a:solidFill>
              </a:rPr>
              <a:t>técnicas</a:t>
            </a:r>
            <a:r>
              <a:rPr lang="en-US" altLang="es-ES" i="1" dirty="0" smtClean="0">
                <a:solidFill>
                  <a:schemeClr val="bg1"/>
                </a:solidFill>
              </a:rPr>
              <a:t> Monte Carlo</a:t>
            </a:r>
            <a:endParaRPr lang="en-US" altLang="es-E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04400" y="232206"/>
            <a:ext cx="174931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 dirty="0" smtClean="0">
                <a:solidFill>
                  <a:srgbClr val="D53044"/>
                </a:solidFill>
                <a:latin typeface="Roboto Black" charset="0"/>
              </a:rPr>
              <a:t>FÍSICA FUNDAMENTAL Y APLICACIONES FQM387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 dirty="0" smtClean="0">
                <a:solidFill>
                  <a:srgbClr val="D53044"/>
                </a:solidFill>
                <a:latin typeface="Roboto Black" charset="0"/>
              </a:rPr>
              <a:t>ANTONIO M. LALLENA ROJO</a:t>
            </a:r>
            <a:endParaRPr lang="en-US" altLang="es-ES" sz="4000" dirty="0">
              <a:solidFill>
                <a:srgbClr val="D53044"/>
              </a:solidFill>
              <a:latin typeface="Roboto Black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88488" y="293584"/>
            <a:ext cx="75406" cy="1663726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chemeClr val="accent1"/>
              </a:solidFill>
            </a:endParaRPr>
          </a:p>
        </p:txBody>
      </p:sp>
      <p:sp>
        <p:nvSpPr>
          <p:cNvPr id="20" name="AutoShape 81"/>
          <p:cNvSpPr>
            <a:spLocks/>
          </p:cNvSpPr>
          <p:nvPr/>
        </p:nvSpPr>
        <p:spPr bwMode="auto">
          <a:xfrm>
            <a:off x="318911" y="9736930"/>
            <a:ext cx="449263" cy="3286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2" y="15633"/>
                </a:moveTo>
                <a:cubicBezTo>
                  <a:pt x="11211" y="15633"/>
                  <a:pt x="11622" y="15565"/>
                  <a:pt x="12011" y="15416"/>
                </a:cubicBezTo>
                <a:cubicBezTo>
                  <a:pt x="12403" y="15272"/>
                  <a:pt x="12778" y="15084"/>
                  <a:pt x="13138" y="14855"/>
                </a:cubicBezTo>
                <a:cubicBezTo>
                  <a:pt x="13498" y="14626"/>
                  <a:pt x="13845" y="14361"/>
                  <a:pt x="14181" y="14073"/>
                </a:cubicBezTo>
                <a:cubicBezTo>
                  <a:pt x="14516" y="13774"/>
                  <a:pt x="14844" y="13471"/>
                  <a:pt x="15168" y="13160"/>
                </a:cubicBezTo>
                <a:cubicBezTo>
                  <a:pt x="16142" y="12226"/>
                  <a:pt x="17126" y="11306"/>
                  <a:pt x="18120" y="10410"/>
                </a:cubicBezTo>
                <a:cubicBezTo>
                  <a:pt x="19112" y="9515"/>
                  <a:pt x="20113" y="8616"/>
                  <a:pt x="21120" y="7714"/>
                </a:cubicBezTo>
                <a:cubicBezTo>
                  <a:pt x="21198" y="7640"/>
                  <a:pt x="21279" y="7570"/>
                  <a:pt x="21360" y="7496"/>
                </a:cubicBezTo>
                <a:cubicBezTo>
                  <a:pt x="21443" y="7429"/>
                  <a:pt x="21524" y="7347"/>
                  <a:pt x="21599" y="7250"/>
                </a:cubicBezTo>
                <a:lnTo>
                  <a:pt x="21599" y="19981"/>
                </a:lnTo>
                <a:cubicBezTo>
                  <a:pt x="21599" y="20416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3"/>
                  <a:pt x="0" y="20419"/>
                  <a:pt x="0" y="19981"/>
                </a:cubicBezTo>
                <a:lnTo>
                  <a:pt x="0" y="7250"/>
                </a:lnTo>
                <a:cubicBezTo>
                  <a:pt x="75" y="7347"/>
                  <a:pt x="156" y="7429"/>
                  <a:pt x="239" y="7496"/>
                </a:cubicBezTo>
                <a:cubicBezTo>
                  <a:pt x="320" y="7570"/>
                  <a:pt x="401" y="7640"/>
                  <a:pt x="479" y="7714"/>
                </a:cubicBezTo>
                <a:cubicBezTo>
                  <a:pt x="1488" y="8616"/>
                  <a:pt x="2487" y="9514"/>
                  <a:pt x="3481" y="10410"/>
                </a:cubicBezTo>
                <a:cubicBezTo>
                  <a:pt x="4473" y="11306"/>
                  <a:pt x="5457" y="12223"/>
                  <a:pt x="6434" y="13160"/>
                </a:cubicBezTo>
                <a:cubicBezTo>
                  <a:pt x="6738" y="13454"/>
                  <a:pt x="7058" y="13744"/>
                  <a:pt x="7394" y="14038"/>
                </a:cubicBezTo>
                <a:cubicBezTo>
                  <a:pt x="7729" y="14338"/>
                  <a:pt x="8079" y="14599"/>
                  <a:pt x="8437" y="14840"/>
                </a:cubicBezTo>
                <a:cubicBezTo>
                  <a:pt x="8797" y="15075"/>
                  <a:pt x="9174" y="15269"/>
                  <a:pt x="9568" y="15413"/>
                </a:cubicBezTo>
                <a:cubicBezTo>
                  <a:pt x="9965" y="15563"/>
                  <a:pt x="10371" y="15633"/>
                  <a:pt x="10782" y="15633"/>
                </a:cubicBezTo>
                <a:moveTo>
                  <a:pt x="10782" y="12413"/>
                </a:moveTo>
                <a:cubicBezTo>
                  <a:pt x="10540" y="12413"/>
                  <a:pt x="10278" y="12334"/>
                  <a:pt x="9996" y="12167"/>
                </a:cubicBezTo>
                <a:cubicBezTo>
                  <a:pt x="9715" y="12005"/>
                  <a:pt x="9441" y="11806"/>
                  <a:pt x="9171" y="11576"/>
                </a:cubicBezTo>
                <a:cubicBezTo>
                  <a:pt x="8900" y="11347"/>
                  <a:pt x="8638" y="11106"/>
                  <a:pt x="8380" y="10854"/>
                </a:cubicBezTo>
                <a:cubicBezTo>
                  <a:pt x="8121" y="10601"/>
                  <a:pt x="7896" y="10390"/>
                  <a:pt x="7700" y="10222"/>
                </a:cubicBezTo>
                <a:cubicBezTo>
                  <a:pt x="6752" y="9356"/>
                  <a:pt x="5819" y="8507"/>
                  <a:pt x="4891" y="7664"/>
                </a:cubicBezTo>
                <a:cubicBezTo>
                  <a:pt x="3966" y="6815"/>
                  <a:pt x="3023" y="5960"/>
                  <a:pt x="2061" y="5087"/>
                </a:cubicBezTo>
                <a:cubicBezTo>
                  <a:pt x="1882" y="4920"/>
                  <a:pt x="1672" y="4691"/>
                  <a:pt x="1434" y="4406"/>
                </a:cubicBezTo>
                <a:cubicBezTo>
                  <a:pt x="1194" y="4118"/>
                  <a:pt x="974" y="3804"/>
                  <a:pt x="766" y="3460"/>
                </a:cubicBezTo>
                <a:cubicBezTo>
                  <a:pt x="560" y="3110"/>
                  <a:pt x="384" y="2761"/>
                  <a:pt x="239" y="2405"/>
                </a:cubicBezTo>
                <a:cubicBezTo>
                  <a:pt x="95" y="2050"/>
                  <a:pt x="22" y="1724"/>
                  <a:pt x="22" y="1436"/>
                </a:cubicBezTo>
                <a:cubicBezTo>
                  <a:pt x="22" y="1051"/>
                  <a:pt x="164" y="713"/>
                  <a:pt x="443" y="425"/>
                </a:cubicBezTo>
                <a:cubicBezTo>
                  <a:pt x="727" y="143"/>
                  <a:pt x="1025" y="0"/>
                  <a:pt x="1346" y="0"/>
                </a:cubicBezTo>
                <a:lnTo>
                  <a:pt x="20265" y="0"/>
                </a:lnTo>
                <a:cubicBezTo>
                  <a:pt x="20583" y="0"/>
                  <a:pt x="20882" y="143"/>
                  <a:pt x="21161" y="425"/>
                </a:cubicBezTo>
                <a:cubicBezTo>
                  <a:pt x="21438" y="713"/>
                  <a:pt x="21577" y="1051"/>
                  <a:pt x="21577" y="1436"/>
                </a:cubicBezTo>
                <a:cubicBezTo>
                  <a:pt x="21577" y="1724"/>
                  <a:pt x="21504" y="2050"/>
                  <a:pt x="21360" y="2405"/>
                </a:cubicBezTo>
                <a:cubicBezTo>
                  <a:pt x="21215" y="2761"/>
                  <a:pt x="21039" y="3110"/>
                  <a:pt x="20833" y="3460"/>
                </a:cubicBezTo>
                <a:cubicBezTo>
                  <a:pt x="20627" y="3804"/>
                  <a:pt x="20402" y="4121"/>
                  <a:pt x="20165" y="4406"/>
                </a:cubicBezTo>
                <a:cubicBezTo>
                  <a:pt x="19927" y="4691"/>
                  <a:pt x="19717" y="4923"/>
                  <a:pt x="19538" y="5087"/>
                </a:cubicBezTo>
                <a:cubicBezTo>
                  <a:pt x="18578" y="5948"/>
                  <a:pt x="17633" y="6803"/>
                  <a:pt x="16708" y="7652"/>
                </a:cubicBezTo>
                <a:cubicBezTo>
                  <a:pt x="15782" y="8501"/>
                  <a:pt x="14844" y="9356"/>
                  <a:pt x="13899" y="10222"/>
                </a:cubicBezTo>
                <a:cubicBezTo>
                  <a:pt x="13703" y="10390"/>
                  <a:pt x="13481" y="10601"/>
                  <a:pt x="13226" y="10854"/>
                </a:cubicBezTo>
                <a:cubicBezTo>
                  <a:pt x="12971" y="11106"/>
                  <a:pt x="12709" y="11347"/>
                  <a:pt x="12435" y="11576"/>
                </a:cubicBezTo>
                <a:cubicBezTo>
                  <a:pt x="12161" y="11806"/>
                  <a:pt x="11884" y="12005"/>
                  <a:pt x="11603" y="12167"/>
                </a:cubicBezTo>
                <a:cubicBezTo>
                  <a:pt x="11321" y="12334"/>
                  <a:pt x="11064" y="12413"/>
                  <a:pt x="10829" y="12413"/>
                </a:cubicBezTo>
                <a:lnTo>
                  <a:pt x="10804" y="12413"/>
                </a:lnTo>
                <a:lnTo>
                  <a:pt x="10782" y="12413"/>
                </a:lnTo>
                <a:close/>
              </a:path>
            </a:pathLst>
          </a:custGeom>
          <a:solidFill>
            <a:srgbClr val="D32D46"/>
          </a:solidFill>
          <a:ln>
            <a:noFill/>
          </a:ln>
          <a:effectLst/>
          <a:extLst/>
        </p:spPr>
        <p:txBody>
          <a:bodyPr lIns="28571" tIns="28571" rIns="28571" bIns="28571" anchor="ctr"/>
          <a:lstStyle>
            <a:lvl1pPr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1500" smtClean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Thi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596380" y="1497407"/>
            <a:ext cx="15293975" cy="57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800" dirty="0" smtClean="0">
                <a:solidFill>
                  <a:srgbClr val="D53044"/>
                </a:solidFill>
                <a:latin typeface="Roboto Black" charset="0"/>
              </a:rPr>
              <a:t>DEPARTAMENTO de FÍSICA ATÓMICA, MOLECULAR Y NUCLEAR</a:t>
            </a:r>
            <a:endParaRPr lang="en-US" altLang="es-ES" sz="2800" dirty="0">
              <a:solidFill>
                <a:srgbClr val="D53044"/>
              </a:solidFill>
              <a:latin typeface="Roboto Black" charset="0"/>
            </a:endParaRPr>
          </a:p>
        </p:txBody>
      </p: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888407" y="9704260"/>
            <a:ext cx="4105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000" dirty="0" err="1" smtClean="0">
                <a:latin typeface="Roboto Regular" charset="0"/>
              </a:rPr>
              <a:t>lallena@ugr.es</a:t>
            </a:r>
            <a:endParaRPr lang="en-US" altLang="es-ES" sz="2000" dirty="0">
              <a:latin typeface="Roboto Regular" charset="0"/>
            </a:endParaRPr>
          </a:p>
        </p:txBody>
      </p:sp>
      <p:pic>
        <p:nvPicPr>
          <p:cNvPr id="3" name="Marcador de posición de imagen 2" descr="fff1.eps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>
          <a:xfrm>
            <a:off x="7922796" y="1933360"/>
            <a:ext cx="5329721" cy="4436652"/>
          </a:xfrm>
          <a:solidFill>
            <a:schemeClr val="bg1">
              <a:lumMod val="95000"/>
            </a:schemeClr>
          </a:solidFill>
        </p:spPr>
      </p:pic>
      <p:pic>
        <p:nvPicPr>
          <p:cNvPr id="4" name="Imagen 3" descr="fff-Gopt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0" y="1279485"/>
            <a:ext cx="4635500" cy="5416574"/>
          </a:xfrm>
          <a:prstGeom prst="rect">
            <a:avLst/>
          </a:prstGeom>
        </p:spPr>
      </p:pic>
      <p:pic>
        <p:nvPicPr>
          <p:cNvPr id="8" name="Imagen 7" descr="wpar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117510"/>
            <a:ext cx="5881983" cy="7267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50863" y="2506931"/>
            <a:ext cx="6327914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400" dirty="0">
                <a:solidFill>
                  <a:srgbClr val="D53044"/>
                </a:solidFill>
              </a:rPr>
              <a:t>¿</a:t>
            </a:r>
            <a:r>
              <a:rPr lang="en-US" altLang="es-ES" sz="4400" dirty="0" err="1">
                <a:solidFill>
                  <a:srgbClr val="D53044"/>
                </a:solidFill>
              </a:rPr>
              <a:t>Qué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>
                <a:solidFill>
                  <a:srgbClr val="D53044"/>
                </a:solidFill>
              </a:rPr>
              <a:t>sabemos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>
                <a:solidFill>
                  <a:srgbClr val="D53044"/>
                </a:solidFill>
              </a:rPr>
              <a:t>hacer</a:t>
            </a:r>
            <a:r>
              <a:rPr lang="en-US" altLang="es-ES" sz="4400" dirty="0">
                <a:solidFill>
                  <a:srgbClr val="D53044"/>
                </a:solidFill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32250" y="7458925"/>
            <a:ext cx="6482570" cy="3000821"/>
          </a:xfrm>
          <a:prstGeom prst="rect">
            <a:avLst/>
          </a:prstGeom>
          <a:noFill/>
        </p:spPr>
        <p:txBody>
          <a:bodyPr wrap="square" spcCol="548640">
            <a:spAutoFit/>
          </a:bodyPr>
          <a:lstStyle/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 smtClean="0">
              <a:latin typeface="Roboto Light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>
                <a:latin typeface="Roboto Light"/>
                <a:cs typeface="Roboto Light"/>
              </a:rPr>
              <a:t>Clúster</a:t>
            </a:r>
            <a:r>
              <a:rPr lang="en-US" sz="2400" dirty="0" smtClean="0">
                <a:latin typeface="Roboto Light"/>
                <a:cs typeface="Roboto Light"/>
              </a:rPr>
              <a:t> de </a:t>
            </a:r>
            <a:r>
              <a:rPr lang="en-US" sz="2400" dirty="0" err="1" smtClean="0">
                <a:latin typeface="Roboto Light"/>
                <a:cs typeface="Roboto Light"/>
              </a:rPr>
              <a:t>cálculo</a:t>
            </a:r>
            <a:r>
              <a:rPr lang="en-US" sz="2400" dirty="0" smtClean="0">
                <a:latin typeface="Roboto Light"/>
                <a:cs typeface="Roboto Light"/>
              </a:rPr>
              <a:t> </a:t>
            </a:r>
            <a:r>
              <a:rPr lang="en-US" sz="2400" dirty="0">
                <a:latin typeface="Roboto Light"/>
                <a:cs typeface="Roboto Light"/>
              </a:rPr>
              <a:t>(</a:t>
            </a:r>
            <a:r>
              <a:rPr lang="en-US" sz="2400" dirty="0" smtClean="0">
                <a:latin typeface="Roboto Light"/>
                <a:cs typeface="Roboto Light"/>
              </a:rPr>
              <a:t>20</a:t>
            </a:r>
            <a:r>
              <a:rPr lang="en-US" sz="2400" dirty="0" smtClean="0">
                <a:latin typeface="Roboto Light"/>
                <a:cs typeface="Roboto Light"/>
              </a:rPr>
              <a:t>0 cores)</a:t>
            </a:r>
            <a:endParaRPr lang="en-US" sz="2400" dirty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>
                <a:latin typeface="Roboto Light"/>
                <a:cs typeface="Roboto Light"/>
              </a:rPr>
              <a:t>Técnicas</a:t>
            </a:r>
            <a:r>
              <a:rPr lang="en-US" sz="2400" dirty="0" smtClean="0">
                <a:latin typeface="Roboto Light"/>
                <a:cs typeface="Roboto Light"/>
              </a:rPr>
              <a:t> </a:t>
            </a:r>
            <a:r>
              <a:rPr lang="en-US" sz="2400" dirty="0">
                <a:latin typeface="Roboto Light"/>
                <a:cs typeface="Roboto Light"/>
              </a:rPr>
              <a:t>de </a:t>
            </a:r>
            <a:r>
              <a:rPr lang="en-US" sz="2400" dirty="0" err="1">
                <a:latin typeface="Roboto Light"/>
                <a:cs typeface="Roboto Light"/>
              </a:rPr>
              <a:t>reducción</a:t>
            </a:r>
            <a:r>
              <a:rPr lang="en-US" sz="2400" dirty="0">
                <a:latin typeface="Roboto Light"/>
                <a:cs typeface="Roboto Light"/>
              </a:rPr>
              <a:t> de </a:t>
            </a:r>
            <a:r>
              <a:rPr lang="en-US" sz="2400" dirty="0" err="1">
                <a:latin typeface="Roboto Light"/>
                <a:cs typeface="Roboto Light"/>
              </a:rPr>
              <a:t>varianza</a:t>
            </a:r>
            <a:r>
              <a:rPr lang="en-US" sz="2400" dirty="0">
                <a:latin typeface="Roboto Light"/>
                <a:cs typeface="Roboto Light"/>
              </a:rPr>
              <a:t> </a:t>
            </a:r>
            <a:r>
              <a:rPr lang="en-US" sz="2400" dirty="0" err="1">
                <a:latin typeface="Roboto Light"/>
                <a:cs typeface="Roboto Light"/>
              </a:rPr>
              <a:t>basadas</a:t>
            </a:r>
            <a:r>
              <a:rPr lang="en-US" sz="2400" dirty="0">
                <a:latin typeface="Roboto Light"/>
                <a:cs typeface="Roboto Light"/>
              </a:rPr>
              <a:t> en </a:t>
            </a:r>
            <a:r>
              <a:rPr lang="en-US" sz="2400" dirty="0" err="1">
                <a:latin typeface="Roboto Light"/>
                <a:cs typeface="Roboto Light"/>
              </a:rPr>
              <a:t>algoritmos</a:t>
            </a:r>
            <a:r>
              <a:rPr lang="en-US" sz="2400" dirty="0">
                <a:latin typeface="Roboto Light"/>
                <a:cs typeface="Roboto Light"/>
              </a:rPr>
              <a:t> de </a:t>
            </a:r>
            <a:r>
              <a:rPr lang="en-US" sz="2400" dirty="0" err="1">
                <a:latin typeface="Roboto Light"/>
                <a:cs typeface="Roboto Light"/>
              </a:rPr>
              <a:t>colonia</a:t>
            </a:r>
            <a:r>
              <a:rPr lang="en-US" sz="2400" dirty="0">
                <a:latin typeface="Roboto Light"/>
                <a:cs typeface="Roboto Light"/>
              </a:rPr>
              <a:t> de </a:t>
            </a:r>
            <a:r>
              <a:rPr lang="en-US" sz="2400" dirty="0" err="1" smtClean="0">
                <a:latin typeface="Roboto Light"/>
                <a:cs typeface="Roboto Light"/>
              </a:rPr>
              <a:t>hormigas</a:t>
            </a:r>
            <a:endParaRPr lang="en-US" sz="2400" dirty="0" smtClean="0">
              <a:latin typeface="Roboto Light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Roboto Light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>
                <a:latin typeface="Roboto Light"/>
                <a:cs typeface="Roboto Light"/>
              </a:rPr>
              <a:t>Experiencia</a:t>
            </a:r>
            <a:r>
              <a:rPr lang="en-US" sz="2400" dirty="0" smtClean="0">
                <a:latin typeface="Roboto Light"/>
                <a:cs typeface="Roboto Light"/>
              </a:rPr>
              <a:t> en </a:t>
            </a:r>
            <a:r>
              <a:rPr lang="en-US" sz="2400" dirty="0" err="1" smtClean="0">
                <a:latin typeface="Roboto Light"/>
                <a:cs typeface="Roboto Light"/>
              </a:rPr>
              <a:t>métodos</a:t>
            </a:r>
            <a:r>
              <a:rPr lang="en-US" sz="2400" dirty="0" smtClean="0">
                <a:latin typeface="Roboto Light"/>
                <a:cs typeface="Roboto Light"/>
              </a:rPr>
              <a:t> </a:t>
            </a:r>
            <a:r>
              <a:rPr lang="en-US" sz="2400" dirty="0" err="1" smtClean="0">
                <a:latin typeface="Roboto Light"/>
                <a:cs typeface="Roboto Light"/>
              </a:rPr>
              <a:t>numéricos</a:t>
            </a:r>
            <a:endParaRPr lang="en-US" sz="2400" dirty="0">
              <a:latin typeface="Roboto Light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42913" y="603250"/>
            <a:ext cx="150812" cy="90328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chemeClr val="accent1"/>
              </a:solidFill>
            </a:endParaRPr>
          </a:p>
        </p:txBody>
      </p:sp>
      <p:sp>
        <p:nvSpPr>
          <p:cNvPr id="10" name="AutoShape 3"/>
          <p:cNvSpPr>
            <a:spLocks/>
          </p:cNvSpPr>
          <p:nvPr/>
        </p:nvSpPr>
        <p:spPr bwMode="auto">
          <a:xfrm>
            <a:off x="990599" y="2506931"/>
            <a:ext cx="2998787" cy="2998788"/>
          </a:xfrm>
          <a:prstGeom prst="diamond">
            <a:avLst/>
          </a:prstGeom>
          <a:solidFill>
            <a:srgbClr val="D53044">
              <a:alpha val="94901"/>
            </a:srgb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3600">
              <a:latin typeface="Calibri" pitchFamily="34" charset="0"/>
            </a:endParaRPr>
          </a:p>
        </p:txBody>
      </p:sp>
      <p:sp>
        <p:nvSpPr>
          <p:cNvPr id="11" name="AutoShape 12"/>
          <p:cNvSpPr>
            <a:spLocks/>
          </p:cNvSpPr>
          <p:nvPr/>
        </p:nvSpPr>
        <p:spPr bwMode="auto">
          <a:xfrm>
            <a:off x="2053431" y="3481948"/>
            <a:ext cx="873125" cy="958850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192" tIns="76192" rIns="76192" bIns="76192" anchor="ctr"/>
          <a:lstStyle>
            <a:lvl1pPr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4300" smtClean="0">
              <a:solidFill>
                <a:srgbClr val="44CE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4798763" y="3541713"/>
            <a:ext cx="519070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800" b="1" dirty="0" smtClean="0">
                <a:latin typeface="Roboto Regular" charset="0"/>
              </a:rPr>
              <a:t>-</a:t>
            </a:r>
            <a:r>
              <a:rPr lang="en-US" altLang="es-ES" sz="2800" b="1" dirty="0" err="1" smtClean="0">
                <a:latin typeface="Roboto Regular" charset="0"/>
              </a:rPr>
              <a:t>Métodos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numéricos</a:t>
            </a:r>
            <a:endParaRPr lang="en-US" altLang="es-ES" sz="2800" b="1" dirty="0">
              <a:latin typeface="Roboto Regular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800" b="1" dirty="0" smtClean="0">
                <a:latin typeface="Roboto Regular" charset="0"/>
              </a:rPr>
              <a:t>-</a:t>
            </a:r>
            <a:r>
              <a:rPr lang="en-US" altLang="es-ES" sz="2800" b="1" dirty="0" err="1" smtClean="0">
                <a:latin typeface="Roboto Regular" charset="0"/>
              </a:rPr>
              <a:t>Análisis</a:t>
            </a:r>
            <a:r>
              <a:rPr lang="en-US" altLang="es-ES" sz="2800" b="1" dirty="0" smtClean="0">
                <a:latin typeface="Roboto Regular" charset="0"/>
              </a:rPr>
              <a:t> de </a:t>
            </a:r>
            <a:r>
              <a:rPr lang="en-US" altLang="es-ES" sz="2800" b="1" dirty="0" err="1" smtClean="0">
                <a:latin typeface="Roboto Regular" charset="0"/>
              </a:rPr>
              <a:t>datos</a:t>
            </a:r>
            <a:endParaRPr lang="en-US" altLang="es-ES" sz="2800" b="1" dirty="0" smtClean="0">
              <a:latin typeface="Roboto Regular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800" b="1" dirty="0" smtClean="0">
                <a:latin typeface="Roboto Regular" charset="0"/>
              </a:rPr>
              <a:t>-</a:t>
            </a:r>
            <a:r>
              <a:rPr lang="en-US" altLang="es-ES" sz="2800" b="1" dirty="0" err="1" smtClean="0">
                <a:latin typeface="Roboto Regular" charset="0"/>
              </a:rPr>
              <a:t>Técnicas</a:t>
            </a:r>
            <a:r>
              <a:rPr lang="en-US" altLang="es-ES" sz="2800" b="1" dirty="0" smtClean="0">
                <a:latin typeface="Roboto Regular" charset="0"/>
              </a:rPr>
              <a:t> Monte Carlo </a:t>
            </a:r>
            <a:endParaRPr lang="en-US" altLang="es-ES" sz="2800" b="1" dirty="0">
              <a:latin typeface="Roboto Regular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64091" y="6806538"/>
            <a:ext cx="9195622" cy="93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400" dirty="0">
                <a:solidFill>
                  <a:srgbClr val="D53044"/>
                </a:solidFill>
              </a:rPr>
              <a:t>¿</a:t>
            </a:r>
            <a:r>
              <a:rPr lang="en-US" altLang="es-ES" sz="4400" dirty="0" err="1" smtClean="0">
                <a:solidFill>
                  <a:srgbClr val="D53044"/>
                </a:solidFill>
              </a:rPr>
              <a:t>Qué</a:t>
            </a:r>
            <a:r>
              <a:rPr lang="en-US" altLang="es-ES" sz="4400" dirty="0" smtClean="0">
                <a:solidFill>
                  <a:srgbClr val="D53044"/>
                </a:solidFill>
              </a:rPr>
              <a:t> </a:t>
            </a:r>
            <a:r>
              <a:rPr lang="en-US" altLang="es-ES" sz="4400" dirty="0" err="1" smtClean="0">
                <a:solidFill>
                  <a:srgbClr val="D53044"/>
                </a:solidFill>
              </a:rPr>
              <a:t>podemos</a:t>
            </a:r>
            <a:r>
              <a:rPr lang="en-US" altLang="es-ES" sz="4400" dirty="0" smtClean="0">
                <a:solidFill>
                  <a:srgbClr val="D53044"/>
                </a:solidFill>
              </a:rPr>
              <a:t> </a:t>
            </a:r>
            <a:r>
              <a:rPr lang="en-US" altLang="es-ES" sz="4400" dirty="0" err="1" smtClean="0">
                <a:solidFill>
                  <a:srgbClr val="D53044"/>
                </a:solidFill>
              </a:rPr>
              <a:t>compartir</a:t>
            </a:r>
            <a:r>
              <a:rPr lang="en-US" altLang="es-ES" sz="4400" dirty="0" smtClean="0">
                <a:solidFill>
                  <a:srgbClr val="D53044"/>
                </a:solidFill>
              </a:rPr>
              <a:t>?</a:t>
            </a:r>
            <a:endParaRPr lang="en-US" altLang="es-ES" sz="4400" dirty="0">
              <a:solidFill>
                <a:srgbClr val="D53044"/>
              </a:solidFill>
            </a:endParaRPr>
          </a:p>
        </p:txBody>
      </p:sp>
      <p:sp>
        <p:nvSpPr>
          <p:cNvPr id="17" name="AutoShape 12"/>
          <p:cNvSpPr>
            <a:spLocks/>
          </p:cNvSpPr>
          <p:nvPr/>
        </p:nvSpPr>
        <p:spPr bwMode="auto">
          <a:xfrm>
            <a:off x="362466" y="3586665"/>
            <a:ext cx="873125" cy="958850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192" tIns="76192" rIns="76192" bIns="76192" anchor="ctr"/>
          <a:lstStyle>
            <a:lvl1pPr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4300" smtClean="0">
              <a:solidFill>
                <a:srgbClr val="44CE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Thi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758825" y="501650"/>
            <a:ext cx="152939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 dirty="0">
                <a:solidFill>
                  <a:srgbClr val="D53044"/>
                </a:solidFill>
                <a:latin typeface="Roboto Black" charset="0"/>
              </a:rPr>
              <a:t>FÍSICA FUNDAMENTAL Y APLICACIONES FQM387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 dirty="0">
                <a:solidFill>
                  <a:srgbClr val="D53044"/>
                </a:solidFill>
                <a:latin typeface="Roboto Black" charset="0"/>
              </a:rPr>
              <a:t>ANTONIO M. LALLENA </a:t>
            </a:r>
            <a:r>
              <a:rPr lang="en-US" altLang="es-ES" sz="4000" dirty="0" smtClean="0">
                <a:solidFill>
                  <a:srgbClr val="D53044"/>
                </a:solidFill>
                <a:latin typeface="Roboto Black" charset="0"/>
              </a:rPr>
              <a:t>ROJO</a:t>
            </a:r>
            <a:endParaRPr lang="en-US" altLang="es-ES" sz="4000" dirty="0">
              <a:solidFill>
                <a:srgbClr val="D53044"/>
              </a:solidFill>
              <a:latin typeface="Roboto Black" charset="0"/>
            </a:endParaRPr>
          </a:p>
        </p:txBody>
      </p:sp>
      <p:pic>
        <p:nvPicPr>
          <p:cNvPr id="6" name="Imagen 5" descr="IMG_20180614_1159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52" y="1506538"/>
            <a:ext cx="7829348" cy="104391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84538" y="1877123"/>
            <a:ext cx="789146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400" dirty="0">
                <a:solidFill>
                  <a:srgbClr val="D53044"/>
                </a:solidFill>
              </a:rPr>
              <a:t>¿En qué </a:t>
            </a:r>
            <a:r>
              <a:rPr lang="es-ES" altLang="es-ES" sz="4400" dirty="0" smtClean="0">
                <a:solidFill>
                  <a:srgbClr val="D53044"/>
                </a:solidFill>
              </a:rPr>
              <a:t>estamos interesados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400" dirty="0">
                <a:solidFill>
                  <a:srgbClr val="D53044"/>
                </a:solidFill>
              </a:rPr>
              <a:t> </a:t>
            </a:r>
            <a:r>
              <a:rPr lang="es-ES" altLang="es-ES" sz="4400" dirty="0" smtClean="0">
                <a:solidFill>
                  <a:srgbClr val="D53044"/>
                </a:solidFill>
              </a:rPr>
              <a:t> en </a:t>
            </a:r>
            <a:r>
              <a:rPr lang="es-ES" altLang="es-ES" sz="4400" dirty="0">
                <a:solidFill>
                  <a:srgbClr val="D53044"/>
                </a:solidFill>
              </a:rPr>
              <a:t>colaborar</a:t>
            </a:r>
            <a:r>
              <a:rPr lang="es-ES" altLang="es-ES" sz="4400" dirty="0" smtClean="0">
                <a:solidFill>
                  <a:srgbClr val="D53044"/>
                </a:solidFill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400" dirty="0" smtClean="0">
                <a:solidFill>
                  <a:srgbClr val="0000FF"/>
                </a:solidFill>
              </a:rPr>
              <a:t>¿En qué podemos colaborar?</a:t>
            </a:r>
            <a:endParaRPr lang="en-US" altLang="es-ES" sz="4400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7826" y="5992813"/>
            <a:ext cx="10512424" cy="5216812"/>
          </a:xfrm>
          <a:prstGeom prst="rect">
            <a:avLst/>
          </a:prstGeom>
          <a:noFill/>
        </p:spPr>
        <p:txBody>
          <a:bodyPr wrap="square" spcCol="548640">
            <a:spAutoFit/>
          </a:bodyPr>
          <a:lstStyle/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latin typeface="Roboto Light"/>
                <a:ea typeface="+mn-ea"/>
                <a:cs typeface="Roboto Light"/>
              </a:rPr>
              <a:t>Colaboraciones</a:t>
            </a:r>
            <a:r>
              <a:rPr lang="en-US" sz="2400" b="1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400" b="1" dirty="0" err="1" smtClean="0">
                <a:latin typeface="Roboto Light"/>
                <a:ea typeface="+mn-ea"/>
                <a:cs typeface="Roboto Light"/>
              </a:rPr>
              <a:t>actuales</a:t>
            </a:r>
            <a:r>
              <a:rPr lang="en-US" sz="2400" b="1" dirty="0" smtClean="0">
                <a:latin typeface="Roboto Light"/>
                <a:ea typeface="+mn-ea"/>
                <a:cs typeface="Roboto Light"/>
              </a:rPr>
              <a:t> en UGR</a:t>
            </a:r>
            <a:endParaRPr lang="en-US" sz="24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>
                <a:latin typeface="Roboto Light"/>
                <a:ea typeface="+mn-ea"/>
                <a:cs typeface="Roboto Light"/>
              </a:rPr>
              <a:t>Grupo</a:t>
            </a:r>
            <a:r>
              <a:rPr lang="en-US" sz="2400" dirty="0" smtClean="0">
                <a:latin typeface="Roboto Light"/>
                <a:ea typeface="+mn-ea"/>
                <a:cs typeface="Roboto Light"/>
              </a:rPr>
              <a:t> de Alberto J. Palma </a:t>
            </a:r>
            <a:r>
              <a:rPr lang="en-US" sz="2400" dirty="0" err="1" smtClean="0">
                <a:latin typeface="Roboto Light"/>
                <a:ea typeface="+mn-ea"/>
                <a:cs typeface="Roboto Light"/>
              </a:rPr>
              <a:t>López</a:t>
            </a:r>
            <a:r>
              <a:rPr lang="en-US" sz="2400" dirty="0" smtClean="0">
                <a:latin typeface="Roboto Light"/>
                <a:ea typeface="+mn-ea"/>
                <a:cs typeface="Roboto Light"/>
              </a:rPr>
              <a:t>. 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Roboto Light"/>
                <a:ea typeface="+mn-ea"/>
                <a:cs typeface="Roboto Light"/>
              </a:rPr>
              <a:t> </a:t>
            </a:r>
            <a:r>
              <a:rPr lang="en-US" sz="2400" dirty="0" smtClean="0">
                <a:latin typeface="Roboto Light"/>
                <a:ea typeface="+mn-ea"/>
                <a:cs typeface="Roboto Light"/>
              </a:rPr>
              <a:t>   </a:t>
            </a:r>
            <a:r>
              <a:rPr lang="en-US" sz="2400" dirty="0" err="1" smtClean="0">
                <a:latin typeface="Roboto Light"/>
                <a:ea typeface="+mn-ea"/>
                <a:cs typeface="Roboto Light"/>
              </a:rPr>
              <a:t>Departamento</a:t>
            </a:r>
            <a:r>
              <a:rPr lang="en-US" sz="2400" dirty="0" smtClean="0">
                <a:latin typeface="Roboto Light"/>
                <a:ea typeface="+mn-ea"/>
                <a:cs typeface="Roboto Light"/>
              </a:rPr>
              <a:t> de </a:t>
            </a:r>
            <a:r>
              <a:rPr lang="en-US" sz="2400" dirty="0" err="1" smtClean="0">
                <a:latin typeface="Roboto Light"/>
                <a:ea typeface="+mn-ea"/>
                <a:cs typeface="Roboto Light"/>
              </a:rPr>
              <a:t>Electrónica</a:t>
            </a:r>
            <a:r>
              <a:rPr lang="en-US" sz="2400" dirty="0" smtClean="0">
                <a:latin typeface="Roboto Light"/>
                <a:ea typeface="+mn-ea"/>
                <a:cs typeface="Roboto Light"/>
              </a:rPr>
              <a:t> y </a:t>
            </a:r>
            <a:r>
              <a:rPr lang="en-US" sz="2400" dirty="0" err="1" smtClean="0">
                <a:latin typeface="Roboto Light"/>
                <a:ea typeface="+mn-ea"/>
                <a:cs typeface="Roboto Light"/>
              </a:rPr>
              <a:t>Tecnología</a:t>
            </a:r>
            <a:r>
              <a:rPr lang="en-US" sz="2400" dirty="0" smtClean="0">
                <a:latin typeface="Roboto Light"/>
                <a:ea typeface="+mn-ea"/>
                <a:cs typeface="Roboto Light"/>
              </a:rPr>
              <a:t> de </a:t>
            </a:r>
            <a:r>
              <a:rPr lang="en-US" sz="2400" dirty="0" err="1" smtClean="0">
                <a:latin typeface="Roboto Light"/>
                <a:ea typeface="+mn-ea"/>
                <a:cs typeface="Roboto Light"/>
              </a:rPr>
              <a:t>Computadores</a:t>
            </a:r>
            <a:endParaRPr lang="en-US" sz="2400" dirty="0" smtClean="0">
              <a:latin typeface="Roboto Light"/>
              <a:ea typeface="+mn-ea"/>
              <a:cs typeface="Roboto Light"/>
            </a:endParaRPr>
          </a:p>
          <a:p>
            <a:pPr marL="1562100" lvl="1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>
                <a:latin typeface="Roboto Light"/>
                <a:ea typeface="+mn-ea"/>
                <a:cs typeface="Roboto Light"/>
              </a:rPr>
              <a:t>Desarrollo</a:t>
            </a:r>
            <a:r>
              <a:rPr lang="en-US" sz="2400" dirty="0" smtClean="0">
                <a:latin typeface="Roboto Light"/>
                <a:ea typeface="+mn-ea"/>
                <a:cs typeface="Roboto Light"/>
              </a:rPr>
              <a:t> de </a:t>
            </a:r>
            <a:r>
              <a:rPr lang="en-US" sz="2400" dirty="0" err="1" smtClean="0">
                <a:latin typeface="Roboto Light"/>
                <a:ea typeface="+mn-ea"/>
                <a:cs typeface="Roboto Light"/>
              </a:rPr>
              <a:t>sistemas</a:t>
            </a:r>
            <a:r>
              <a:rPr lang="en-US" sz="2400" dirty="0" smtClean="0">
                <a:latin typeface="Roboto Light"/>
                <a:ea typeface="+mn-ea"/>
                <a:cs typeface="Roboto Light"/>
              </a:rPr>
              <a:t> de </a:t>
            </a:r>
            <a:r>
              <a:rPr lang="en-US" sz="2400" dirty="0" err="1" smtClean="0">
                <a:latin typeface="Roboto Light"/>
                <a:ea typeface="+mn-ea"/>
                <a:cs typeface="Roboto Light"/>
              </a:rPr>
              <a:t>dosimetría</a:t>
            </a:r>
            <a:r>
              <a:rPr lang="en-US" sz="2400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400" dirty="0" err="1" smtClean="0">
                <a:latin typeface="Roboto Light"/>
                <a:ea typeface="+mn-ea"/>
                <a:cs typeface="Roboto Light"/>
              </a:rPr>
              <a:t>clínica</a:t>
            </a:r>
            <a:endParaRPr lang="en-US" sz="2400" dirty="0" smtClean="0">
              <a:latin typeface="Roboto Light"/>
              <a:ea typeface="+mn-ea"/>
              <a:cs typeface="Roboto Light"/>
            </a:endParaRPr>
          </a:p>
          <a:p>
            <a:pPr marL="1562100" lvl="1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>
                <a:latin typeface="Roboto Light"/>
                <a:ea typeface="+mn-ea"/>
                <a:cs typeface="Roboto Light"/>
              </a:rPr>
              <a:t>Análisis</a:t>
            </a:r>
            <a:r>
              <a:rPr lang="en-US" sz="2400" dirty="0" smtClean="0">
                <a:latin typeface="Roboto Light"/>
                <a:ea typeface="+mn-ea"/>
                <a:cs typeface="Roboto Light"/>
              </a:rPr>
              <a:t> de </a:t>
            </a:r>
            <a:r>
              <a:rPr lang="en-US" sz="2400" dirty="0" err="1" smtClean="0">
                <a:latin typeface="Roboto Light"/>
                <a:ea typeface="+mn-ea"/>
                <a:cs typeface="Roboto Light"/>
              </a:rPr>
              <a:t>señales</a:t>
            </a:r>
            <a:r>
              <a:rPr lang="en-US" sz="2400" dirty="0" smtClean="0">
                <a:latin typeface="Roboto Light"/>
                <a:ea typeface="+mn-ea"/>
                <a:cs typeface="Roboto Light"/>
              </a:rPr>
              <a:t> (</a:t>
            </a:r>
            <a:r>
              <a:rPr lang="en-US" sz="2400" dirty="0" err="1" smtClean="0">
                <a:latin typeface="Roboto Light"/>
                <a:ea typeface="+mn-ea"/>
                <a:cs typeface="Roboto Light"/>
              </a:rPr>
              <a:t>plantillas</a:t>
            </a:r>
            <a:r>
              <a:rPr lang="en-US" sz="2400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400" dirty="0" err="1" smtClean="0">
                <a:latin typeface="Roboto Light"/>
                <a:ea typeface="+mn-ea"/>
                <a:cs typeface="Roboto Light"/>
              </a:rPr>
              <a:t>inteligentes</a:t>
            </a:r>
            <a:r>
              <a:rPr lang="en-US" sz="2400" dirty="0" smtClean="0">
                <a:latin typeface="Roboto Light"/>
                <a:ea typeface="+mn-ea"/>
                <a:cs typeface="Roboto Light"/>
              </a:rPr>
              <a:t>)</a:t>
            </a:r>
          </a:p>
          <a:p>
            <a:pPr marL="1562100" lvl="1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>
                <a:latin typeface="Roboto Light"/>
                <a:cs typeface="Roboto Light"/>
              </a:rPr>
              <a:t>Grupo</a:t>
            </a:r>
            <a:r>
              <a:rPr lang="en-US" sz="2400" dirty="0" smtClean="0">
                <a:latin typeface="Roboto Light"/>
                <a:cs typeface="Roboto Light"/>
              </a:rPr>
              <a:t> de Emilia </a:t>
            </a:r>
            <a:r>
              <a:rPr lang="en-US" sz="2400" dirty="0" err="1" smtClean="0">
                <a:latin typeface="Roboto Light"/>
                <a:cs typeface="Roboto Light"/>
              </a:rPr>
              <a:t>Fernández</a:t>
            </a:r>
            <a:r>
              <a:rPr lang="en-US" sz="2400" dirty="0" smtClean="0">
                <a:latin typeface="Roboto Light"/>
                <a:cs typeface="Roboto Light"/>
              </a:rPr>
              <a:t> </a:t>
            </a:r>
            <a:r>
              <a:rPr lang="en-US" sz="2400" dirty="0" err="1" smtClean="0">
                <a:latin typeface="Roboto Light"/>
                <a:cs typeface="Roboto Light"/>
              </a:rPr>
              <a:t>Ondoño</a:t>
            </a:r>
            <a:r>
              <a:rPr lang="en-US" sz="2400" dirty="0" smtClean="0">
                <a:latin typeface="Roboto Light"/>
                <a:cs typeface="Roboto Light"/>
              </a:rPr>
              <a:t>. 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Roboto Light"/>
                <a:cs typeface="Roboto Light"/>
              </a:rPr>
              <a:t> </a:t>
            </a:r>
            <a:r>
              <a:rPr lang="en-US" sz="2400" dirty="0" smtClean="0">
                <a:latin typeface="Roboto Light"/>
                <a:cs typeface="Roboto Light"/>
              </a:rPr>
              <a:t>   </a:t>
            </a:r>
            <a:r>
              <a:rPr lang="en-US" sz="2400" dirty="0" err="1" smtClean="0">
                <a:latin typeface="Roboto Light"/>
                <a:cs typeface="Roboto Light"/>
              </a:rPr>
              <a:t>Departamento</a:t>
            </a:r>
            <a:r>
              <a:rPr lang="en-US" sz="2400" dirty="0" smtClean="0">
                <a:latin typeface="Roboto Light"/>
                <a:cs typeface="Roboto Light"/>
              </a:rPr>
              <a:t> de </a:t>
            </a:r>
            <a:r>
              <a:rPr lang="en-US" sz="2400" dirty="0" err="1" smtClean="0">
                <a:latin typeface="Roboto Light"/>
                <a:cs typeface="Roboto Light"/>
              </a:rPr>
              <a:t>Edafología</a:t>
            </a:r>
            <a:r>
              <a:rPr lang="en-US" sz="2400" dirty="0" smtClean="0">
                <a:latin typeface="Roboto Light"/>
                <a:cs typeface="Roboto Light"/>
              </a:rPr>
              <a:t> y </a:t>
            </a:r>
            <a:r>
              <a:rPr lang="en-US" sz="2400" dirty="0" err="1" smtClean="0">
                <a:latin typeface="Roboto Light"/>
                <a:cs typeface="Roboto Light"/>
              </a:rPr>
              <a:t>Química</a:t>
            </a:r>
            <a:r>
              <a:rPr lang="en-US" sz="2400" dirty="0" smtClean="0">
                <a:latin typeface="Roboto Light"/>
                <a:cs typeface="Roboto Light"/>
              </a:rPr>
              <a:t> </a:t>
            </a:r>
            <a:r>
              <a:rPr lang="en-US" sz="2400" dirty="0" err="1" smtClean="0">
                <a:latin typeface="Roboto Light"/>
                <a:cs typeface="Roboto Light"/>
              </a:rPr>
              <a:t>Agrícola</a:t>
            </a:r>
            <a:r>
              <a:rPr lang="en-US" sz="2400" dirty="0" smtClean="0">
                <a:latin typeface="Roboto Light"/>
                <a:cs typeface="Roboto Light"/>
              </a:rPr>
              <a:t>.</a:t>
            </a:r>
            <a:endParaRPr lang="en-US" sz="2400" dirty="0">
              <a:latin typeface="Roboto Light"/>
              <a:cs typeface="Roboto Light"/>
            </a:endParaRPr>
          </a:p>
          <a:p>
            <a:pPr marL="1562100" lvl="1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>
                <a:latin typeface="Roboto Light"/>
                <a:cs typeface="Roboto Light"/>
              </a:rPr>
              <a:t>Análisis</a:t>
            </a:r>
            <a:r>
              <a:rPr lang="en-US" sz="2400" dirty="0" smtClean="0">
                <a:latin typeface="Roboto Light"/>
                <a:cs typeface="Roboto Light"/>
              </a:rPr>
              <a:t> de </a:t>
            </a:r>
            <a:r>
              <a:rPr lang="en-US" sz="2400" dirty="0" err="1" smtClean="0">
                <a:latin typeface="Roboto Light"/>
                <a:cs typeface="Roboto Light"/>
              </a:rPr>
              <a:t>datos</a:t>
            </a:r>
            <a:endParaRPr lang="en-US" sz="2400" dirty="0" smtClean="0">
              <a:latin typeface="Roboto Light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 smtClean="0">
              <a:latin typeface="Roboto Light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>
                <a:latin typeface="Roboto Light"/>
                <a:cs typeface="Roboto Light"/>
              </a:rPr>
              <a:t>Servicios</a:t>
            </a:r>
            <a:r>
              <a:rPr lang="en-US" sz="2400" dirty="0" smtClean="0">
                <a:latin typeface="Roboto Light"/>
                <a:cs typeface="Roboto Light"/>
              </a:rPr>
              <a:t> de </a:t>
            </a:r>
            <a:r>
              <a:rPr lang="en-US" sz="2400" dirty="0" err="1" smtClean="0">
                <a:latin typeface="Roboto Light"/>
                <a:cs typeface="Roboto Light"/>
              </a:rPr>
              <a:t>Radiofísica</a:t>
            </a:r>
            <a:r>
              <a:rPr lang="en-US" sz="2400" dirty="0" smtClean="0">
                <a:latin typeface="Roboto Light"/>
                <a:cs typeface="Roboto Light"/>
              </a:rPr>
              <a:t>. </a:t>
            </a:r>
            <a:r>
              <a:rPr lang="en-US" sz="2400" dirty="0" err="1" smtClean="0">
                <a:latin typeface="Roboto Light"/>
                <a:cs typeface="Roboto Light"/>
              </a:rPr>
              <a:t>Hospitales</a:t>
            </a:r>
            <a:r>
              <a:rPr lang="en-US" sz="2400" dirty="0" smtClean="0">
                <a:latin typeface="Roboto Light"/>
                <a:cs typeface="Roboto Light"/>
              </a:rPr>
              <a:t> PTS y </a:t>
            </a:r>
            <a:r>
              <a:rPr lang="en-US" sz="2400" dirty="0" err="1" smtClean="0">
                <a:latin typeface="Roboto Light"/>
                <a:cs typeface="Roboto Light"/>
              </a:rPr>
              <a:t>Virgen</a:t>
            </a:r>
            <a:r>
              <a:rPr lang="en-US" sz="2400" dirty="0" smtClean="0">
                <a:latin typeface="Roboto Light"/>
                <a:cs typeface="Roboto Light"/>
              </a:rPr>
              <a:t> de </a:t>
            </a:r>
            <a:r>
              <a:rPr lang="en-US" sz="2400" dirty="0" err="1" smtClean="0">
                <a:latin typeface="Roboto Light"/>
                <a:cs typeface="Roboto Light"/>
              </a:rPr>
              <a:t>las</a:t>
            </a:r>
            <a:r>
              <a:rPr lang="en-US" sz="2400" dirty="0" smtClean="0">
                <a:latin typeface="Roboto Light"/>
                <a:cs typeface="Roboto Light"/>
              </a:rPr>
              <a:t> Nieves</a:t>
            </a:r>
          </a:p>
          <a:p>
            <a:pPr marL="1562100" lvl="1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>
                <a:latin typeface="Roboto Light"/>
                <a:ea typeface="+mn-ea"/>
                <a:cs typeface="Roboto Light"/>
              </a:rPr>
              <a:t>Línea</a:t>
            </a:r>
            <a:r>
              <a:rPr lang="en-US" sz="2400" dirty="0" smtClean="0">
                <a:latin typeface="Roboto Light"/>
                <a:ea typeface="+mn-ea"/>
                <a:cs typeface="Roboto Light"/>
              </a:rPr>
              <a:t> de </a:t>
            </a:r>
            <a:r>
              <a:rPr lang="en-US" sz="2400" dirty="0" err="1" smtClean="0">
                <a:latin typeface="Roboto Light"/>
                <a:ea typeface="+mn-ea"/>
                <a:cs typeface="Roboto Light"/>
              </a:rPr>
              <a:t>investigación</a:t>
            </a:r>
            <a:r>
              <a:rPr lang="en-US" sz="2400" dirty="0" smtClean="0">
                <a:latin typeface="Roboto Light"/>
                <a:ea typeface="+mn-ea"/>
                <a:cs typeface="Roboto Light"/>
              </a:rPr>
              <a:t> en </a:t>
            </a:r>
            <a:r>
              <a:rPr lang="en-US" sz="2400" dirty="0" err="1" smtClean="0">
                <a:latin typeface="Roboto Light"/>
                <a:ea typeface="+mn-ea"/>
                <a:cs typeface="Roboto Light"/>
              </a:rPr>
              <a:t>Física</a:t>
            </a:r>
            <a:r>
              <a:rPr lang="en-US" sz="2400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400" dirty="0" err="1" smtClean="0">
                <a:latin typeface="Roboto Light"/>
                <a:ea typeface="+mn-ea"/>
                <a:cs typeface="Roboto Light"/>
              </a:rPr>
              <a:t>Médica</a:t>
            </a:r>
            <a:endParaRPr lang="en-US" sz="24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15913" y="508000"/>
            <a:ext cx="150812" cy="90328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chemeClr val="accent1"/>
              </a:solidFill>
            </a:endParaRPr>
          </a:p>
        </p:txBody>
      </p:sp>
      <p:sp>
        <p:nvSpPr>
          <p:cNvPr id="10" name="AutoShape 3"/>
          <p:cNvSpPr>
            <a:spLocks/>
          </p:cNvSpPr>
          <p:nvPr/>
        </p:nvSpPr>
        <p:spPr bwMode="auto">
          <a:xfrm>
            <a:off x="363538" y="2768600"/>
            <a:ext cx="2998787" cy="2998788"/>
          </a:xfrm>
          <a:prstGeom prst="diamond">
            <a:avLst/>
          </a:prstGeom>
          <a:solidFill>
            <a:srgbClr val="D53044">
              <a:alpha val="94901"/>
            </a:srgb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3600">
              <a:latin typeface="Calibri" pitchFamily="34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3859358" y="4173744"/>
            <a:ext cx="714519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800" b="1" dirty="0" smtClean="0">
                <a:latin typeface="Roboto Regular" charset="0"/>
              </a:rPr>
              <a:t>-</a:t>
            </a:r>
            <a:r>
              <a:rPr lang="en-US" altLang="es-ES" sz="2800" b="1" dirty="0" err="1" smtClean="0">
                <a:latin typeface="Roboto Regular" charset="0"/>
              </a:rPr>
              <a:t>Aplicaciones</a:t>
            </a:r>
            <a:r>
              <a:rPr lang="en-US" altLang="es-ES" sz="2800" b="1" dirty="0" smtClean="0">
                <a:latin typeface="Roboto Regular" charset="0"/>
              </a:rPr>
              <a:t> de </a:t>
            </a:r>
            <a:r>
              <a:rPr lang="en-US" altLang="es-ES" sz="2800" b="1" dirty="0" err="1" smtClean="0">
                <a:latin typeface="Roboto Regular" charset="0"/>
              </a:rPr>
              <a:t>simulación</a:t>
            </a:r>
            <a:r>
              <a:rPr lang="en-US" altLang="es-ES" sz="2800" b="1" dirty="0" smtClean="0">
                <a:latin typeface="Roboto Regular" charset="0"/>
              </a:rPr>
              <a:t>/</a:t>
            </a:r>
            <a:r>
              <a:rPr lang="en-US" altLang="es-ES" sz="2800" b="1" dirty="0" err="1" smtClean="0">
                <a:latin typeface="Roboto Regular" charset="0"/>
              </a:rPr>
              <a:t>técnicas</a:t>
            </a:r>
            <a:r>
              <a:rPr lang="en-US" altLang="es-ES" sz="2800" b="1" dirty="0" smtClean="0">
                <a:latin typeface="Roboto Regular" charset="0"/>
              </a:rPr>
              <a:t> Monte Carlo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800" b="1" dirty="0" smtClean="0">
                <a:latin typeface="Roboto Regular" charset="0"/>
              </a:rPr>
              <a:t>-</a:t>
            </a:r>
            <a:r>
              <a:rPr lang="en-US" altLang="es-ES" sz="2800" b="1" dirty="0" err="1" smtClean="0">
                <a:latin typeface="Roboto Regular" charset="0"/>
              </a:rPr>
              <a:t>Análisis</a:t>
            </a:r>
            <a:r>
              <a:rPr lang="en-US" altLang="es-ES" sz="2800" b="1" dirty="0" smtClean="0">
                <a:latin typeface="Roboto Regular" charset="0"/>
              </a:rPr>
              <a:t> de </a:t>
            </a:r>
            <a:r>
              <a:rPr lang="en-US" altLang="es-ES" sz="2800" b="1" dirty="0" err="1" smtClean="0">
                <a:latin typeface="Roboto Regular" charset="0"/>
              </a:rPr>
              <a:t>datos</a:t>
            </a:r>
            <a:endParaRPr lang="en-US" altLang="es-ES" sz="2800" b="1" dirty="0">
              <a:latin typeface="Roboto Regular" charset="0"/>
            </a:endParaRPr>
          </a:p>
        </p:txBody>
      </p:sp>
      <p:sp>
        <p:nvSpPr>
          <p:cNvPr id="13" name="AutoShape 131"/>
          <p:cNvSpPr>
            <a:spLocks/>
          </p:cNvSpPr>
          <p:nvPr/>
        </p:nvSpPr>
        <p:spPr bwMode="auto">
          <a:xfrm>
            <a:off x="1492250" y="3779838"/>
            <a:ext cx="673100" cy="766762"/>
          </a:xfrm>
          <a:custGeom>
            <a:avLst/>
            <a:gdLst>
              <a:gd name="T0" fmla="*/ 10800 w 21600"/>
              <a:gd name="T1" fmla="+- 0 10800 114"/>
              <a:gd name="T2" fmla="*/ 10800 h 21373"/>
              <a:gd name="T3" fmla="*/ 10800 w 21600"/>
              <a:gd name="T4" fmla="+- 0 10800 114"/>
              <a:gd name="T5" fmla="*/ 10800 h 21373"/>
              <a:gd name="T6" fmla="*/ 10800 w 21600"/>
              <a:gd name="T7" fmla="+- 0 10800 114"/>
              <a:gd name="T8" fmla="*/ 10800 h 21373"/>
              <a:gd name="T9" fmla="*/ 10800 w 21600"/>
              <a:gd name="T10" fmla="+- 0 10800 114"/>
              <a:gd name="T11" fmla="*/ 10800 h 2137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3">
                <a:moveTo>
                  <a:pt x="13251" y="718"/>
                </a:moveTo>
                <a:cubicBezTo>
                  <a:pt x="13802" y="111"/>
                  <a:pt x="14278" y="-114"/>
                  <a:pt x="14670" y="54"/>
                </a:cubicBezTo>
                <a:cubicBezTo>
                  <a:pt x="15062" y="219"/>
                  <a:pt x="15263" y="737"/>
                  <a:pt x="15263" y="1596"/>
                </a:cubicBezTo>
                <a:lnTo>
                  <a:pt x="15263" y="19775"/>
                </a:lnTo>
                <a:cubicBezTo>
                  <a:pt x="15263" y="20634"/>
                  <a:pt x="15065" y="21152"/>
                  <a:pt x="14681" y="21320"/>
                </a:cubicBezTo>
                <a:cubicBezTo>
                  <a:pt x="14292" y="21486"/>
                  <a:pt x="13816" y="21264"/>
                  <a:pt x="13251" y="20656"/>
                </a:cubicBezTo>
                <a:lnTo>
                  <a:pt x="7758" y="14803"/>
                </a:lnTo>
                <a:lnTo>
                  <a:pt x="660" y="14803"/>
                </a:lnTo>
                <a:cubicBezTo>
                  <a:pt x="480" y="14803"/>
                  <a:pt x="324" y="14736"/>
                  <a:pt x="194" y="14604"/>
                </a:cubicBezTo>
                <a:cubicBezTo>
                  <a:pt x="67" y="14473"/>
                  <a:pt x="0" y="14304"/>
                  <a:pt x="0" y="14098"/>
                </a:cubicBezTo>
                <a:lnTo>
                  <a:pt x="0" y="7277"/>
                </a:lnTo>
                <a:cubicBezTo>
                  <a:pt x="0" y="7082"/>
                  <a:pt x="67" y="6917"/>
                  <a:pt x="194" y="6778"/>
                </a:cubicBezTo>
                <a:cubicBezTo>
                  <a:pt x="324" y="6643"/>
                  <a:pt x="480" y="6571"/>
                  <a:pt x="660" y="6571"/>
                </a:cubicBezTo>
                <a:lnTo>
                  <a:pt x="7758" y="6571"/>
                </a:lnTo>
                <a:lnTo>
                  <a:pt x="13251" y="718"/>
                </a:lnTo>
                <a:close/>
                <a:moveTo>
                  <a:pt x="18002" y="3322"/>
                </a:moveTo>
                <a:cubicBezTo>
                  <a:pt x="18331" y="3127"/>
                  <a:pt x="18666" y="3086"/>
                  <a:pt x="19023" y="3179"/>
                </a:cubicBezTo>
                <a:cubicBezTo>
                  <a:pt x="19379" y="3273"/>
                  <a:pt x="19654" y="3495"/>
                  <a:pt x="19838" y="3844"/>
                </a:cubicBezTo>
                <a:cubicBezTo>
                  <a:pt x="21017" y="6023"/>
                  <a:pt x="21599" y="8301"/>
                  <a:pt x="21599" y="10687"/>
                </a:cubicBezTo>
                <a:cubicBezTo>
                  <a:pt x="21599" y="13092"/>
                  <a:pt x="21017" y="15373"/>
                  <a:pt x="19838" y="17527"/>
                </a:cubicBezTo>
                <a:cubicBezTo>
                  <a:pt x="19584" y="18018"/>
                  <a:pt x="19189" y="18266"/>
                  <a:pt x="18659" y="18266"/>
                </a:cubicBezTo>
                <a:cubicBezTo>
                  <a:pt x="18437" y="18266"/>
                  <a:pt x="18214" y="18195"/>
                  <a:pt x="17999" y="18049"/>
                </a:cubicBezTo>
                <a:cubicBezTo>
                  <a:pt x="17671" y="17857"/>
                  <a:pt x="17459" y="17572"/>
                  <a:pt x="17353" y="17189"/>
                </a:cubicBezTo>
                <a:cubicBezTo>
                  <a:pt x="17254" y="16807"/>
                  <a:pt x="17289" y="16439"/>
                  <a:pt x="17473" y="16090"/>
                </a:cubicBezTo>
                <a:cubicBezTo>
                  <a:pt x="18419" y="14353"/>
                  <a:pt x="18892" y="12552"/>
                  <a:pt x="18892" y="10687"/>
                </a:cubicBezTo>
                <a:cubicBezTo>
                  <a:pt x="18892" y="8819"/>
                  <a:pt x="18415" y="7014"/>
                  <a:pt x="17473" y="5277"/>
                </a:cubicBezTo>
                <a:cubicBezTo>
                  <a:pt x="17289" y="4932"/>
                  <a:pt x="17254" y="4567"/>
                  <a:pt x="17353" y="4181"/>
                </a:cubicBezTo>
                <a:cubicBezTo>
                  <a:pt x="17459" y="3802"/>
                  <a:pt x="17674" y="3514"/>
                  <a:pt x="18002" y="3322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 lIns="28571" tIns="28571" rIns="28571" bIns="28571" anchor="ctr"/>
          <a:lstStyle>
            <a:lvl1pPr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1500" smtClean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631825" y="406400"/>
            <a:ext cx="152939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 dirty="0">
                <a:solidFill>
                  <a:srgbClr val="D53044"/>
                </a:solidFill>
                <a:latin typeface="Roboto Black" charset="0"/>
              </a:rPr>
              <a:t>FÍSICA FUNDAMENTAL Y APLICACIONES FQM387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 dirty="0">
                <a:solidFill>
                  <a:srgbClr val="D53044"/>
                </a:solidFill>
                <a:latin typeface="Roboto Black" charset="0"/>
              </a:rPr>
              <a:t>ANTONIO M. LALLENA </a:t>
            </a:r>
            <a:r>
              <a:rPr lang="en-US" altLang="es-ES" sz="4000" dirty="0" smtClean="0">
                <a:solidFill>
                  <a:srgbClr val="D53044"/>
                </a:solidFill>
                <a:latin typeface="Roboto Black" charset="0"/>
              </a:rPr>
              <a:t>ROJO</a:t>
            </a:r>
            <a:endParaRPr lang="en-US" altLang="es-ES" sz="4000" dirty="0">
              <a:solidFill>
                <a:srgbClr val="D53044"/>
              </a:solidFill>
              <a:latin typeface="Roboto Black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Thi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  <p:pic>
        <p:nvPicPr>
          <p:cNvPr id="7" name="Marcador de posición de imagen 6" descr="FFF2.eps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" r="260"/>
          <a:stretch>
            <a:fillRect/>
          </a:stretch>
        </p:blipFill>
        <p:spPr>
          <a:xfrm>
            <a:off x="11263313" y="2159000"/>
            <a:ext cx="6783387" cy="9663113"/>
          </a:xfrm>
          <a:solidFill>
            <a:schemeClr val="bg1">
              <a:lumMod val="95000"/>
            </a:schemeClr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usiness March5 v2">
      <a:dk1>
        <a:srgbClr val="737572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6D6F6B"/>
      </a:accent6>
      <a:hlink>
        <a:srgbClr val="1E9272"/>
      </a:hlink>
      <a:folHlink>
        <a:srgbClr val="AC262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BAAAA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8965</TotalTime>
  <Words>381</Words>
  <Application>Microsoft Macintosh PowerPoint</Application>
  <PresentationFormat>Personalizado</PresentationFormat>
  <Paragraphs>58</Paragraphs>
  <Slides>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Oficina de Gestión de la Comunicación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de presentación corporativa Universidad de Granada 4:3</dc:title>
  <dc:creator>Ángel Rodríguez Valverde</dc:creator>
  <cp:lastModifiedBy>Antonio M. Lallena Rojo</cp:lastModifiedBy>
  <cp:revision>730</cp:revision>
  <dcterms:created xsi:type="dcterms:W3CDTF">2017-04-03T06:52:49Z</dcterms:created>
  <dcterms:modified xsi:type="dcterms:W3CDTF">2018-06-14T10:03:37Z</dcterms:modified>
</cp:coreProperties>
</file>