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38" r:id="rId2"/>
    <p:sldId id="264" r:id="rId3"/>
    <p:sldId id="540" r:id="rId4"/>
    <p:sldId id="541" r:id="rId5"/>
  </p:sldIdLst>
  <p:sldSz cx="18288000" cy="13716000"/>
  <p:notesSz cx="6858000" cy="9144000"/>
  <p:defaultTextStyle>
    <a:defPPr>
      <a:defRPr lang="en-US"/>
    </a:defPPr>
    <a:lvl1pPr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1219200" indent="-762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2438400" indent="-1524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3657600" indent="-2286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4876800" indent="-3048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330"/>
    <a:srgbClr val="D32D46"/>
    <a:srgbClr val="BB3830"/>
    <a:srgbClr val="2F3A49"/>
    <a:srgbClr val="4A5B74"/>
    <a:srgbClr val="D7433A"/>
    <a:srgbClr val="E78784"/>
    <a:srgbClr val="EFB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126" y="41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94F03-0620-45BD-9F02-10DDB7250EB5}" type="datetime1">
              <a:rPr lang="en-US" altLang="es-ES"/>
              <a:pPr>
                <a:defRPr/>
              </a:pPr>
              <a:t>6/20/2018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82DD4A-DD19-44E1-B8A7-D31039CEE61D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67108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0D8EC4-B9A4-48E3-A7F4-D344D4E9FBF2}" type="datetime1">
              <a:rPr lang="en-US" altLang="es-ES"/>
              <a:pPr>
                <a:defRPr/>
              </a:pPr>
              <a:t>6/20/2018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noProof="0" smtClean="0"/>
              <a:t>Click to edit Master text styles</a:t>
            </a:r>
          </a:p>
          <a:p>
            <a:pPr lvl="1"/>
            <a:r>
              <a:rPr lang="en-US" altLang="es-ES" noProof="0" smtClean="0"/>
              <a:t>Second level</a:t>
            </a:r>
          </a:p>
          <a:p>
            <a:pPr lvl="2"/>
            <a:r>
              <a:rPr lang="en-US" altLang="es-ES" noProof="0" smtClean="0"/>
              <a:t>Third level</a:t>
            </a:r>
          </a:p>
          <a:p>
            <a:pPr lvl="3"/>
            <a:r>
              <a:rPr lang="en-US" altLang="es-ES" noProof="0" smtClean="0"/>
              <a:t>Fourth level</a:t>
            </a:r>
          </a:p>
          <a:p>
            <a:pPr lvl="4"/>
            <a:r>
              <a:rPr lang="en-US" altLang="es-E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DBEAF-B98E-42D3-A72C-6AA4FA84FC49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7048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12192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24384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36576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48768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ES" smtClean="0">
                <a:ea typeface="ＭＳ Ｐゴシック" pitchFamily="34" charset="-128"/>
              </a:rPr>
              <a:t>Drag Picture and Send to Back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AE5F21-DD60-4D1F-9878-727053705F65}" type="slidenum">
              <a:rPr lang="en-US" altLang="es-ES" sz="1200"/>
              <a:pPr>
                <a:spcBef>
                  <a:spcPct val="0"/>
                </a:spcBef>
              </a:pPr>
              <a:t>1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59383D-5DE5-497B-BFE3-E7043CF6B5E4}" type="slidenum">
              <a:rPr lang="en-US" altLang="es-ES" sz="1200"/>
              <a:pPr>
                <a:spcBef>
                  <a:spcPct val="0"/>
                </a:spcBef>
              </a:pPr>
              <a:t>2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3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4</a:t>
            </a:fld>
            <a:endParaRPr lang="en-US" alt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804966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-1"/>
            <a:ext cx="18288001" cy="6753381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003154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 userDrawn="1"/>
        </p:nvSpPr>
        <p:spPr>
          <a:xfrm>
            <a:off x="16116300" y="11968163"/>
            <a:ext cx="1825625" cy="1455737"/>
          </a:xfrm>
          <a:prstGeom prst="rect">
            <a:avLst/>
          </a:prstGeom>
          <a:solidFill>
            <a:schemeClr val="bg1"/>
          </a:solidFill>
        </p:spPr>
        <p:txBody>
          <a:bodyPr wrap="none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4071358800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3C98-C961-4EE1-AFA1-DE541234C651}" type="slidenum">
              <a:rPr lang="en-US" altLang="es-ES" smtClean="0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7137315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05492"/>
      </p:ext>
    </p:extLst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94451"/>
      </p:ext>
    </p:extLst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93576"/>
      </p:ext>
    </p:extLst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330700"/>
            <a:ext cx="7661225" cy="4332288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5258034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244975"/>
            <a:ext cx="9143260" cy="5235575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3665342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9145191" y="3372803"/>
            <a:ext cx="9143260" cy="698659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2336198"/>
      </p:ext>
    </p:extLst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18750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66821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249795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3110588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9275"/>
            <a:ext cx="1645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3200400"/>
            <a:ext cx="164592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2712700"/>
            <a:ext cx="4267200" cy="730250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5A6A5"/>
                </a:solidFill>
                <a:latin typeface="Roboto Light" charset="0"/>
              </a:defRPr>
            </a:lvl1pPr>
          </a:lstStyle>
          <a:p>
            <a:fld id="{474B3C98-C961-4EE1-AFA1-DE541234C651}" type="slidenum">
              <a:rPr lang="en-US" altLang="es-ES"/>
              <a:pPr/>
              <a:t>‹#›</a:t>
            </a:fld>
            <a:endParaRPr lang="en-US" altLang="es-ES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6370300" y="12155488"/>
            <a:ext cx="914400" cy="91122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976600" y="12212638"/>
            <a:ext cx="1716088" cy="730250"/>
          </a:xfrm>
          <a:prstGeom prst="rect">
            <a:avLst/>
          </a:prstGeom>
        </p:spPr>
        <p:txBody>
          <a:bodyPr lIns="243852" tIns="121926" rIns="243852" bIns="121926" anchor="ctr"/>
          <a:lstStyle>
            <a:lvl1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53340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57912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62484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67056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E0170F6-7504-40CE-A4AE-17804D6A0376}" type="slidenum">
              <a:rPr lang="en-US" altLang="es-ES" sz="1800">
                <a:solidFill>
                  <a:schemeClr val="bg1"/>
                </a:solidFill>
                <a:latin typeface="Roboto Regular" charset="0"/>
              </a:rPr>
              <a:pPr algn="ctr" eaLnBrk="1" hangingPunct="1"/>
              <a:t>‹#›</a:t>
            </a:fld>
            <a:endParaRPr lang="en-US" altLang="es-ES" sz="1800">
              <a:solidFill>
                <a:schemeClr val="bg1"/>
              </a:solidFill>
              <a:latin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med">
    <p:push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marL="912813" indent="-4556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2pPr>
      <a:lvl3pPr marL="1827213" indent="-9128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3pPr>
      <a:lvl4pPr marL="2741613" indent="-1370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4pPr>
      <a:lvl5pPr marL="3656013" indent="-18272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hyperlink" Target="mailto:fjmontes@ugr.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cabre@ugr.es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pd.ugr.es/~marodri/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wdb.ugr.es/local/repelsurf4xtrm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hyperlink" Target="wdb.ugr.es/local/nonsticky+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auto">
          <a:xfrm rot="-5400000">
            <a:off x="2302039" y="-2286000"/>
            <a:ext cx="13716000" cy="18288000"/>
          </a:xfrm>
          <a:prstGeom prst="rect">
            <a:avLst/>
          </a:prstGeom>
          <a:solidFill>
            <a:srgbClr val="2F3A49">
              <a:alpha val="6784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dirty="0" smtClean="0">
              <a:solidFill>
                <a:srgbClr val="FFFFFF"/>
              </a:solidFill>
            </a:endParaRPr>
          </a:p>
        </p:txBody>
      </p:sp>
      <p:pic>
        <p:nvPicPr>
          <p:cNvPr id="32" name="Imagen 31" descr="UGR-MARCA-01-negati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568450"/>
            <a:ext cx="509905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084" y="7797800"/>
            <a:ext cx="18288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I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Jornada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de (d)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Efecto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Pasillo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Facultad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de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Ciencias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, 15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junio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2018 #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DefectoPasillo</a:t>
            </a:r>
            <a:endParaRPr lang="en-US" altLang="es-ES" sz="32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bg1"/>
              </a:solidFill>
              <a:latin typeface="Roboto Regular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192388" y="11190684"/>
            <a:ext cx="135555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II Plan de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Promoción</a:t>
            </a: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 de la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Investigación</a:t>
            </a:r>
            <a:endParaRPr lang="en-US" altLang="es-ES" sz="3200" dirty="0" smtClean="0">
              <a:solidFill>
                <a:schemeClr val="tx1">
                  <a:lumMod val="50000"/>
                </a:schemeClr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tx1">
                  <a:lumMod val="75000"/>
                </a:schemeClr>
              </a:solidFill>
              <a:latin typeface="Roboto Regular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85138" y="3339428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D53044"/>
                </a:solidFill>
              </a:rPr>
              <a:t>Outline</a:t>
            </a:r>
            <a:endParaRPr lang="en-US" altLang="es-ES" sz="40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26416" y="4403053"/>
            <a:ext cx="8574097" cy="4524315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Roboto Light"/>
                <a:ea typeface="+mn-ea"/>
                <a:cs typeface="Roboto Light"/>
              </a:rPr>
              <a:t>Since 1990…. </a:t>
            </a:r>
            <a:r>
              <a:rPr lang="en-US" sz="2400" b="1" dirty="0" smtClean="0">
                <a:latin typeface="Roboto Light"/>
                <a:ea typeface="+mn-ea"/>
                <a:cs typeface="Roboto Light"/>
              </a:rPr>
              <a:t>Biomimetic </a:t>
            </a:r>
            <a:r>
              <a:rPr lang="en-US" sz="2400" b="1" dirty="0">
                <a:latin typeface="Roboto Light"/>
                <a:ea typeface="+mn-ea"/>
                <a:cs typeface="Roboto Light"/>
              </a:rPr>
              <a:t>bone-like coatings, colloidal assembly, waterproofing, road paving, adhesives, paints, imbibition, </a:t>
            </a:r>
            <a:r>
              <a:rPr lang="en-US" sz="2400" b="1" dirty="0" smtClean="0">
                <a:latin typeface="Roboto Light"/>
                <a:ea typeface="+mn-ea"/>
                <a:cs typeface="Roboto Light"/>
              </a:rPr>
              <a:t>biomaterials</a:t>
            </a:r>
            <a:endParaRPr lang="en-US" sz="2400" b="1" dirty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Roboto Light"/>
                <a:ea typeface="+mn-ea"/>
                <a:cs typeface="Roboto Light"/>
              </a:rPr>
              <a:t>Disciplines</a:t>
            </a:r>
            <a:r>
              <a:rPr lang="en-US" sz="2400" b="1" dirty="0">
                <a:latin typeface="Roboto Light"/>
                <a:ea typeface="+mn-ea"/>
                <a:cs typeface="Roboto Light"/>
              </a:rPr>
              <a:t>: </a:t>
            </a:r>
            <a:r>
              <a:rPr lang="en-US" sz="2400" dirty="0">
                <a:latin typeface="Roboto Light"/>
                <a:ea typeface="+mn-ea"/>
                <a:cs typeface="Roboto Light"/>
              </a:rPr>
              <a:t>Surface physics and material 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engineering</a:t>
            </a: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Roboto Light"/>
                <a:ea typeface="+mn-ea"/>
                <a:cs typeface="Roboto Light"/>
              </a:rPr>
              <a:t>Concepts: </a:t>
            </a:r>
            <a:r>
              <a:rPr lang="en-US" sz="2400" dirty="0">
                <a:latin typeface="Roboto Light"/>
                <a:ea typeface="+mn-ea"/>
                <a:cs typeface="Roboto Light"/>
              </a:rPr>
              <a:t>Durable functional coatings with low(high)-adhesion properties for real-life applications. Wetting and drop 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dynamics. </a:t>
            </a:r>
            <a:endParaRPr lang="en-US" sz="2400" dirty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Roboto Light"/>
                <a:ea typeface="+mn-ea"/>
                <a:cs typeface="Roboto Light"/>
              </a:rPr>
              <a:t>Deliverables</a:t>
            </a:r>
            <a:r>
              <a:rPr lang="en-US" sz="2400" b="1" dirty="0">
                <a:latin typeface="Roboto Light"/>
                <a:ea typeface="+mn-ea"/>
                <a:cs typeface="Roboto Light"/>
              </a:rPr>
              <a:t>: </a:t>
            </a:r>
            <a:r>
              <a:rPr lang="en-US" sz="2400" dirty="0">
                <a:latin typeface="Roboto Light"/>
                <a:ea typeface="+mn-ea"/>
                <a:cs typeface="Roboto Light"/>
              </a:rPr>
              <a:t>Release (</a:t>
            </a:r>
            <a:r>
              <a:rPr lang="en-US" sz="2400" dirty="0" err="1">
                <a:latin typeface="Roboto Light"/>
                <a:ea typeface="+mn-ea"/>
                <a:cs typeface="Roboto Light"/>
              </a:rPr>
              <a:t>demoulding</a:t>
            </a:r>
            <a:r>
              <a:rPr lang="en-US" sz="2400" dirty="0">
                <a:latin typeface="Roboto Light"/>
                <a:ea typeface="+mn-ea"/>
                <a:cs typeface="Roboto Light"/>
              </a:rPr>
              <a:t>) coatings, anti-icing coatings, anti-biofouling surfaces</a:t>
            </a:r>
            <a:r>
              <a:rPr lang="en-US" sz="2400" dirty="0" smtClean="0">
                <a:latin typeface="Roboto Light"/>
                <a:ea typeface="+mn-ea"/>
                <a:cs typeface="Roboto Light"/>
              </a:rPr>
              <a:t>…</a:t>
            </a: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9947275"/>
            <a:ext cx="18288000" cy="1122363"/>
          </a:xfrm>
          <a:prstGeom prst="rect">
            <a:avLst/>
          </a:prstGeom>
          <a:solidFill>
            <a:srgbClr val="D53044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4400" i="1" smtClean="0">
              <a:solidFill>
                <a:srgbClr val="FFFFFF"/>
              </a:solidFill>
              <a:latin typeface="Roboto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98763" y="10123488"/>
            <a:ext cx="12372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i="1" dirty="0" smtClean="0">
                <a:solidFill>
                  <a:schemeClr val="bg1"/>
                </a:solidFill>
              </a:rPr>
              <a:t>Wetting, adhesion</a:t>
            </a:r>
            <a:r>
              <a:rPr lang="en-US" altLang="es-ES" i="1" dirty="0">
                <a:solidFill>
                  <a:schemeClr val="bg1"/>
                </a:solidFill>
              </a:rPr>
              <a:t>, </a:t>
            </a:r>
            <a:r>
              <a:rPr lang="en-US" altLang="es-ES" i="1" dirty="0" smtClean="0">
                <a:solidFill>
                  <a:schemeClr val="bg1"/>
                </a:solidFill>
              </a:rPr>
              <a:t>surface tailoring,</a:t>
            </a:r>
            <a:r>
              <a:rPr lang="en-US" altLang="es-ES" i="1" dirty="0" smtClean="0">
                <a:solidFill>
                  <a:schemeClr val="bg1"/>
                </a:solidFill>
              </a:rPr>
              <a:t> roughness, durability</a:t>
            </a:r>
            <a:endParaRPr lang="en-US" alt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Laboratory of Surface and Interface Physics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75406" cy="151247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20" name="AutoShape 81"/>
          <p:cNvSpPr>
            <a:spLocks/>
          </p:cNvSpPr>
          <p:nvPr/>
        </p:nvSpPr>
        <p:spPr bwMode="auto">
          <a:xfrm>
            <a:off x="477661" y="9324180"/>
            <a:ext cx="449263" cy="328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D32D46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735055" y="1802060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>
                <a:solidFill>
                  <a:srgbClr val="D53044"/>
                </a:solidFill>
                <a:latin typeface="Roboto Black" charset="0"/>
              </a:rPr>
              <a:t>Department of Applied Physics 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743077" y="2259258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>
                <a:solidFill>
                  <a:srgbClr val="D53044"/>
                </a:solidFill>
                <a:latin typeface="Roboto Black" charset="0"/>
              </a:rPr>
              <a:t>Applied Physics 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047157" y="9291510"/>
            <a:ext cx="4105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000" dirty="0" smtClean="0">
                <a:latin typeface="Roboto Regular" charset="0"/>
              </a:rPr>
              <a:t>marodri@ugr.es</a:t>
            </a:r>
            <a:endParaRPr lang="en-US" altLang="es-ES" sz="2000" dirty="0">
              <a:latin typeface="Roboto Regular" charset="0"/>
            </a:endParaRPr>
          </a:p>
        </p:txBody>
      </p:sp>
      <p:sp>
        <p:nvSpPr>
          <p:cNvPr id="16" name="1 Rectángulo"/>
          <p:cNvSpPr/>
          <p:nvPr/>
        </p:nvSpPr>
        <p:spPr>
          <a:xfrm>
            <a:off x="405611" y="6663518"/>
            <a:ext cx="3217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0338" algn="ctr"/>
                <a:tab pos="5400675" algn="r"/>
              </a:tabLst>
            </a:pP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Dr.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Miguel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Ángel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Rodríguez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Valverde</a:t>
            </a:r>
            <a:endParaRPr lang="es-E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2 Rectángulo"/>
          <p:cNvSpPr/>
          <p:nvPr/>
        </p:nvSpPr>
        <p:spPr>
          <a:xfrm>
            <a:off x="314359" y="7337527"/>
            <a:ext cx="2484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0338" algn="ctr"/>
                <a:tab pos="5400675" algn="r"/>
              </a:tabLst>
            </a:pP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://wpd.ugr.es/~marodri</a:t>
            </a: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/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68" y="4116798"/>
            <a:ext cx="1672564" cy="2404567"/>
          </a:xfrm>
          <a:prstGeom prst="rect">
            <a:avLst/>
          </a:prstGeom>
        </p:spPr>
      </p:pic>
      <p:sp>
        <p:nvSpPr>
          <p:cNvPr id="19" name="8 Rectángulo"/>
          <p:cNvSpPr/>
          <p:nvPr/>
        </p:nvSpPr>
        <p:spPr>
          <a:xfrm>
            <a:off x="2994918" y="6652648"/>
            <a:ext cx="3030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0338" algn="ctr"/>
                <a:tab pos="5400675" algn="r"/>
              </a:tabLst>
            </a:pP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Dr.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Miguel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Ángel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Cabrerizo</a:t>
            </a:r>
            <a:r>
              <a:rPr lang="en-GB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Vílchez</a:t>
            </a:r>
            <a:endParaRPr lang="es-E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9 Rectángulo"/>
          <p:cNvSpPr/>
          <p:nvPr/>
        </p:nvSpPr>
        <p:spPr>
          <a:xfrm>
            <a:off x="2981565" y="7275019"/>
            <a:ext cx="2198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0338" algn="ctr"/>
                <a:tab pos="5400675" algn="r"/>
              </a:tabLst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mcabre@ugr.es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11 Rectángulo"/>
          <p:cNvSpPr/>
          <p:nvPr/>
        </p:nvSpPr>
        <p:spPr>
          <a:xfrm>
            <a:off x="5497114" y="6660608"/>
            <a:ext cx="2426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0338" algn="ctr"/>
                <a:tab pos="5400675" algn="r"/>
              </a:tabLst>
            </a:pP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Dr.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F. Javier Montes Ruiz-Cabello</a:t>
            </a:r>
            <a:endParaRPr lang="es-E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12 Rectángulo"/>
          <p:cNvSpPr/>
          <p:nvPr/>
        </p:nvSpPr>
        <p:spPr>
          <a:xfrm>
            <a:off x="5465582" y="7257076"/>
            <a:ext cx="2379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0338" algn="ctr"/>
                <a:tab pos="5400675" algn="r"/>
              </a:tabLst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fjmontes@ugr.es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03" y="4112230"/>
            <a:ext cx="1452889" cy="2484749"/>
          </a:xfrm>
          <a:prstGeom prst="rect">
            <a:avLst/>
          </a:prstGeom>
        </p:spPr>
      </p:pic>
      <p:pic>
        <p:nvPicPr>
          <p:cNvPr id="32" name="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85" y="4116798"/>
            <a:ext cx="1853786" cy="2480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 smtClean="0">
                <a:solidFill>
                  <a:srgbClr val="D53044"/>
                </a:solidFill>
              </a:rPr>
              <a:t>Expertise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6000" y="5956548"/>
            <a:ext cx="7288630" cy="5262979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Roboto Light"/>
                <a:ea typeface="+mn-ea"/>
                <a:cs typeface="Roboto Light"/>
              </a:rPr>
              <a:t>Wettability </a:t>
            </a:r>
            <a:r>
              <a:rPr lang="en-US" sz="2800" dirty="0" smtClean="0">
                <a:latin typeface="Roboto Light"/>
                <a:ea typeface="+mn-ea"/>
                <a:cs typeface="Roboto Light"/>
              </a:rPr>
              <a:t>measurements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Roboto Light"/>
                <a:ea typeface="+mn-ea"/>
                <a:cs typeface="Roboto Light"/>
              </a:rPr>
              <a:t>Adhesion (pull-off) </a:t>
            </a:r>
            <a:r>
              <a:rPr lang="en-US" sz="2800" dirty="0" smtClean="0">
                <a:latin typeface="Roboto Light"/>
                <a:ea typeface="+mn-ea"/>
                <a:cs typeface="Roboto Light"/>
              </a:rPr>
              <a:t>tests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Roboto Light"/>
                <a:ea typeface="+mn-ea"/>
                <a:cs typeface="Roboto Light"/>
              </a:rPr>
              <a:t>Dip-coating, </a:t>
            </a:r>
            <a:r>
              <a:rPr lang="en-US" sz="2800" dirty="0" smtClean="0">
                <a:latin typeface="Roboto Light"/>
                <a:ea typeface="+mn-ea"/>
                <a:cs typeface="Roboto Light"/>
              </a:rPr>
              <a:t>spin-coating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Roboto Light"/>
                <a:ea typeface="+mn-ea"/>
                <a:cs typeface="Roboto Light"/>
              </a:rPr>
              <a:t>Surface </a:t>
            </a:r>
            <a:r>
              <a:rPr lang="en-US" sz="2800" dirty="0" smtClean="0">
                <a:latin typeface="Roboto Light"/>
                <a:ea typeface="+mn-ea"/>
                <a:cs typeface="Roboto Light"/>
              </a:rPr>
              <a:t>topography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Roboto Light"/>
                <a:ea typeface="+mn-ea"/>
                <a:cs typeface="Roboto Light"/>
              </a:rPr>
              <a:t>Wear/abrasion tests, </a:t>
            </a:r>
            <a:r>
              <a:rPr lang="en-US" sz="2800" dirty="0" smtClean="0">
                <a:latin typeface="Roboto Light"/>
                <a:ea typeface="+mn-ea"/>
                <a:cs typeface="Roboto Light"/>
              </a:rPr>
              <a:t>UV-Ozone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Roboto Light"/>
                <a:ea typeface="+mn-ea"/>
                <a:cs typeface="Roboto Light"/>
              </a:rPr>
              <a:t>Prototyping of scientific </a:t>
            </a:r>
            <a:r>
              <a:rPr lang="en-US" sz="2800" dirty="0" smtClean="0">
                <a:latin typeface="Roboto Light"/>
                <a:ea typeface="+mn-ea"/>
                <a:cs typeface="Roboto Light"/>
              </a:rPr>
              <a:t>instrumentation</a:t>
            </a:r>
            <a:endParaRPr lang="en-US" sz="28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315200" y="3848100"/>
            <a:ext cx="88496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smtClean="0">
                <a:latin typeface="Roboto Regular" charset="0"/>
              </a:rPr>
              <a:t>Adhesion </a:t>
            </a:r>
            <a:r>
              <a:rPr lang="en-US" altLang="es-ES" sz="2800" b="1" dirty="0">
                <a:latin typeface="Roboto Regular" charset="0"/>
              </a:rPr>
              <a:t>and </a:t>
            </a:r>
            <a:r>
              <a:rPr lang="en-US" altLang="es-ES" sz="2800" b="1" dirty="0" smtClean="0">
                <a:latin typeface="Roboto Regular" charset="0"/>
              </a:rPr>
              <a:t>wettability. </a:t>
            </a:r>
            <a:endParaRPr lang="en-US" altLang="es-ES" sz="2800" b="1" dirty="0">
              <a:latin typeface="Roboto Regular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15160" y="4598728"/>
            <a:ext cx="96948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 smtClean="0">
                <a:solidFill>
                  <a:srgbClr val="D53044"/>
                </a:solidFill>
              </a:rPr>
              <a:t>Facilities and instrumentation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Laboratory of Surface and Interface Physics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300" y="5790222"/>
            <a:ext cx="1989721" cy="3077627"/>
          </a:xfrm>
          <a:prstGeom prst="rect">
            <a:avLst/>
          </a:prstGeom>
        </p:spPr>
      </p:pic>
      <p:grpSp>
        <p:nvGrpSpPr>
          <p:cNvPr id="19" name="118 Grupo"/>
          <p:cNvGrpSpPr>
            <a:grpSpLocks noChangeAspect="1"/>
          </p:cNvGrpSpPr>
          <p:nvPr/>
        </p:nvGrpSpPr>
        <p:grpSpPr>
          <a:xfrm>
            <a:off x="11789587" y="5767349"/>
            <a:ext cx="2965304" cy="3076248"/>
            <a:chOff x="642910" y="1142984"/>
            <a:chExt cx="2975238" cy="3323150"/>
          </a:xfrm>
        </p:grpSpPr>
        <p:pic>
          <p:nvPicPr>
            <p:cNvPr id="21" name="119 Imagen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10" y="1142984"/>
              <a:ext cx="2882599" cy="128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120 Imagen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910" y="2428868"/>
              <a:ext cx="2895238" cy="906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121 Imagen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910" y="3357562"/>
              <a:ext cx="2975238" cy="1108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47300" y="9091314"/>
            <a:ext cx="1624234" cy="248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21" y="9096084"/>
            <a:ext cx="3312002" cy="2484001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8" r="22490"/>
          <a:stretch/>
        </p:blipFill>
        <p:spPr bwMode="auto">
          <a:xfrm>
            <a:off x="15243342" y="5656238"/>
            <a:ext cx="1595864" cy="20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0" descr="W:\Doctorandos\niñoDiego\Evapora\28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045" y="10315781"/>
            <a:ext cx="2059058" cy="15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306" y="7821465"/>
            <a:ext cx="1557396" cy="23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2657364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 err="1" smtClean="0">
                <a:solidFill>
                  <a:srgbClr val="D53044"/>
                </a:solidFill>
              </a:rPr>
              <a:t>We</a:t>
            </a:r>
            <a:r>
              <a:rPr lang="es-ES" altLang="es-ES" sz="4400" dirty="0" smtClean="0">
                <a:solidFill>
                  <a:srgbClr val="D53044"/>
                </a:solidFill>
              </a:rPr>
              <a:t> </a:t>
            </a:r>
            <a:r>
              <a:rPr lang="es-ES" altLang="es-ES" sz="4400" dirty="0" err="1" smtClean="0">
                <a:solidFill>
                  <a:srgbClr val="D53044"/>
                </a:solidFill>
              </a:rPr>
              <a:t>need</a:t>
            </a:r>
            <a:r>
              <a:rPr lang="es-ES" altLang="es-ES" sz="4400" dirty="0" smtClean="0">
                <a:solidFill>
                  <a:srgbClr val="D53044"/>
                </a:solidFill>
              </a:rPr>
              <a:t>…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73501" y="10250380"/>
            <a:ext cx="14622463" cy="1061829"/>
          </a:xfrm>
          <a:prstGeom prst="rect">
            <a:avLst/>
          </a:prstGeom>
          <a:noFill/>
        </p:spPr>
        <p:txBody>
          <a:bodyPr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latin typeface="Roboto Light"/>
                <a:ea typeface="+mn-ea"/>
                <a:cs typeface="Roboto Light"/>
              </a:rPr>
              <a:t>Current partners</a:t>
            </a: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latin typeface="Roboto Light"/>
                <a:ea typeface="+mn-ea"/>
                <a:cs typeface="Roboto Light"/>
              </a:rPr>
              <a:t>TECNIMACOR, </a:t>
            </a:r>
            <a:r>
              <a:rPr lang="en-US" sz="2100" dirty="0" smtClean="0">
                <a:latin typeface="Roboto Light"/>
                <a:cs typeface="Roboto Light"/>
              </a:rPr>
              <a:t>CETURSA</a:t>
            </a:r>
            <a:r>
              <a:rPr lang="en-US" sz="2100" dirty="0">
                <a:latin typeface="Roboto Light"/>
                <a:cs typeface="Roboto Light"/>
              </a:rPr>
              <a:t>,</a:t>
            </a:r>
            <a:r>
              <a:rPr lang="en-US" sz="2100" dirty="0">
                <a:latin typeface="Roboto Light"/>
                <a:cs typeface="Roboto Light"/>
              </a:rPr>
              <a:t> UCO, </a:t>
            </a:r>
            <a:r>
              <a:rPr lang="en-US" sz="2100" dirty="0" err="1" smtClean="0">
                <a:latin typeface="Roboto Light"/>
                <a:cs typeface="Roboto Light"/>
              </a:rPr>
              <a:t>UYork</a:t>
            </a:r>
            <a:endParaRPr lang="en-US" sz="2100" dirty="0">
              <a:latin typeface="Roboto Light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307138" y="3449527"/>
            <a:ext cx="10058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marL="457200" indent="-457200" algn="just" eaLnBrk="1" hangingPunct="1">
              <a:spcBef>
                <a:spcPct val="0"/>
              </a:spcBef>
            </a:pPr>
            <a:r>
              <a:rPr lang="en-US" altLang="es-ES" sz="2800" dirty="0">
                <a:latin typeface="Roboto Regular" charset="0"/>
              </a:rPr>
              <a:t>Physical vapor deposition (PVD) coatings</a:t>
            </a:r>
          </a:p>
          <a:p>
            <a:pPr marL="457200" indent="-457200" algn="just" eaLnBrk="1" hangingPunct="1">
              <a:spcBef>
                <a:spcPct val="0"/>
              </a:spcBef>
            </a:pPr>
            <a:r>
              <a:rPr lang="en-US" altLang="es-ES" sz="2800" dirty="0">
                <a:latin typeface="Roboto Regular" charset="0"/>
              </a:rPr>
              <a:t>Infrared thermography (IRT) for freezing drops (~mm)</a:t>
            </a:r>
          </a:p>
          <a:p>
            <a:pPr marL="457200" indent="-457200" algn="just" eaLnBrk="1" hangingPunct="1">
              <a:spcBef>
                <a:spcPct val="0"/>
              </a:spcBef>
            </a:pPr>
            <a:r>
              <a:rPr lang="en-US" altLang="es-ES" sz="2800" dirty="0">
                <a:latin typeface="Roboto Regular" charset="0"/>
              </a:rPr>
              <a:t>Water condensation measurement in/on small surfaces (Quartz Crystal Microbalance</a:t>
            </a:r>
            <a:r>
              <a:rPr lang="en-US" altLang="es-ES" sz="2800" dirty="0" smtClean="0">
                <a:latin typeface="Roboto Regular" charset="0"/>
              </a:rPr>
              <a:t>?)</a:t>
            </a:r>
          </a:p>
          <a:p>
            <a:pPr marL="457200" indent="-457200" algn="just" eaLnBrk="1" hangingPunct="1">
              <a:spcBef>
                <a:spcPct val="0"/>
              </a:spcBef>
            </a:pPr>
            <a:r>
              <a:rPr lang="en-US" altLang="es-ES" sz="2800" dirty="0">
                <a:latin typeface="Roboto Regular" charset="0"/>
              </a:rPr>
              <a:t>Groups </a:t>
            </a:r>
            <a:r>
              <a:rPr lang="en-US" altLang="es-ES" sz="2800" dirty="0" smtClean="0">
                <a:latin typeface="Roboto Regular" charset="0"/>
              </a:rPr>
              <a:t>specialized </a:t>
            </a:r>
            <a:r>
              <a:rPr lang="en-US" altLang="es-ES" sz="2800" dirty="0">
                <a:latin typeface="Roboto Regular" charset="0"/>
              </a:rPr>
              <a:t>on surface coatings: </a:t>
            </a:r>
            <a:r>
              <a:rPr lang="en-US" altLang="es-ES" sz="2800" dirty="0" smtClean="0">
                <a:latin typeface="Roboto Regular" charset="0"/>
              </a:rPr>
              <a:t>low surface energy</a:t>
            </a:r>
            <a:r>
              <a:rPr lang="en-US" altLang="es-ES" sz="2800" dirty="0">
                <a:latin typeface="Roboto Regular" charset="0"/>
              </a:rPr>
              <a:t>, durability, scale-up, </a:t>
            </a:r>
            <a:r>
              <a:rPr lang="en-US" altLang="es-ES" sz="2800" dirty="0" smtClean="0">
                <a:latin typeface="Roboto Regular" charset="0"/>
              </a:rPr>
              <a:t>aeronautics…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Laboratory of Surface and Interface Physics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pic>
        <p:nvPicPr>
          <p:cNvPr id="11" name="Picture 6" descr="Resultado de imagen para universidad de cordo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044" y="10577099"/>
            <a:ext cx="1397205" cy="941706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4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89" y="10673829"/>
            <a:ext cx="2184725" cy="6554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3" descr="http://www.data-sur.com/_/rsrc/1381834585880/noticias/cetursasierranevadasa/CETURSA%20LOGOtipo%20ok.jpg?height=199&amp;width=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517" y="10622712"/>
            <a:ext cx="774863" cy="77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60913" y="10716364"/>
            <a:ext cx="1801092" cy="570346"/>
          </a:xfrm>
          <a:prstGeom prst="rect">
            <a:avLst/>
          </a:prstGeom>
          <a:solidFill>
            <a:schemeClr val="bg1"/>
          </a:solidFill>
          <a:extLst/>
        </p:spPr>
      </p:pic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141543" y="6792927"/>
            <a:ext cx="7861602" cy="3271763"/>
            <a:chOff x="690" y="2298133"/>
            <a:chExt cx="12242348" cy="5094898"/>
          </a:xfrm>
        </p:grpSpPr>
        <p:sp>
          <p:nvSpPr>
            <p:cNvPr id="22" name="4 Rectángulo"/>
            <p:cNvSpPr/>
            <p:nvPr/>
          </p:nvSpPr>
          <p:spPr>
            <a:xfrm>
              <a:off x="2820129" y="4206415"/>
              <a:ext cx="7598663" cy="1294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 smtClean="0">
                  <a:latin typeface="Minion Pro" panose="02040503050201020203" pitchFamily="18" charset="0"/>
                </a:rPr>
                <a:t>DESIGN AND PREPARATION OF LIQUID-REPELLENT SURFACES OPERATING IN EXTREME CONDITIONS</a:t>
              </a:r>
              <a:endParaRPr lang="es-ES" sz="1600" dirty="0">
                <a:latin typeface="Minion Pro" panose="02040503050201020203" pitchFamily="18" charset="0"/>
              </a:endParaRPr>
            </a:p>
          </p:txBody>
        </p:sp>
        <p:sp>
          <p:nvSpPr>
            <p:cNvPr id="23" name="4 Rectángulo"/>
            <p:cNvSpPr/>
            <p:nvPr/>
          </p:nvSpPr>
          <p:spPr>
            <a:xfrm>
              <a:off x="2580596" y="6289322"/>
              <a:ext cx="7618136" cy="910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>
                  <a:latin typeface="Minion Pro" panose="02040503050201020203" pitchFamily="18" charset="0"/>
                </a:rPr>
                <a:t>FABRICATION OF LONG-LASTING LOW-ADHESION METAL-BASED SURFACES</a:t>
              </a:r>
              <a:endParaRPr lang="es-ES" sz="1600" dirty="0">
                <a:latin typeface="Minion Pro" panose="02040503050201020203" pitchFamily="18" charset="0"/>
              </a:endParaRPr>
            </a:p>
          </p:txBody>
        </p:sp>
        <p:sp>
          <p:nvSpPr>
            <p:cNvPr id="24" name="3 Rectángulo"/>
            <p:cNvSpPr/>
            <p:nvPr/>
          </p:nvSpPr>
          <p:spPr>
            <a:xfrm>
              <a:off x="6494129" y="4998257"/>
              <a:ext cx="158665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Minion Pro" panose="02040503050201020203" pitchFamily="18" charset="0"/>
                </a:rPr>
                <a:t>MAT2014-60615-R</a:t>
              </a:r>
            </a:p>
          </p:txBody>
        </p:sp>
        <p:pic>
          <p:nvPicPr>
            <p:cNvPr id="25" name="Picture 2" descr="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4159878"/>
              <a:ext cx="2752725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17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9350" y="4501224"/>
              <a:ext cx="1763688" cy="473623"/>
            </a:xfrm>
            <a:prstGeom prst="rect">
              <a:avLst/>
            </a:prstGeom>
          </p:spPr>
        </p:pic>
        <p:pic>
          <p:nvPicPr>
            <p:cNvPr id="27" name="Picture 3" descr="W:\Proyectos\nonsticky+\solicitud\Image3.bm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86" y="2298133"/>
              <a:ext cx="2699792" cy="669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10 Rectángulo"/>
            <p:cNvSpPr/>
            <p:nvPr/>
          </p:nvSpPr>
          <p:spPr>
            <a:xfrm>
              <a:off x="2891016" y="2321283"/>
              <a:ext cx="7709161" cy="910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>
                  <a:latin typeface="Minion Pro" panose="02040503050201020203" pitchFamily="18" charset="0"/>
                </a:rPr>
                <a:t>DISEÑO DE RECUBRIMIENTOS ANTI-ADHERENTES MEJORADOS </a:t>
              </a:r>
            </a:p>
          </p:txBody>
        </p:sp>
        <p:pic>
          <p:nvPicPr>
            <p:cNvPr id="30" name="15 Imag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8193" y="2372296"/>
              <a:ext cx="1128547" cy="783245"/>
            </a:xfrm>
            <a:prstGeom prst="rect">
              <a:avLst/>
            </a:prstGeom>
          </p:spPr>
        </p:pic>
        <p:sp>
          <p:nvSpPr>
            <p:cNvPr id="31" name="Rectangle 5"/>
            <p:cNvSpPr/>
            <p:nvPr/>
          </p:nvSpPr>
          <p:spPr>
            <a:xfrm>
              <a:off x="690" y="3178256"/>
              <a:ext cx="31625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latin typeface="Minion Pro" panose="02040503050201020203" pitchFamily="18" charset="0"/>
                  <a:cs typeface="Courier New" panose="02070309020205020404" pitchFamily="49" charset="0"/>
                  <a:hlinkClick r:id="rId12" action="ppaction://hlinkfile"/>
                </a:rPr>
                <a:t>wpd.ugr.es/~</a:t>
              </a:r>
              <a:r>
                <a:rPr lang="es-ES" sz="2400" dirty="0" err="1">
                  <a:latin typeface="Minion Pro" panose="02040503050201020203" pitchFamily="18" charset="0"/>
                  <a:cs typeface="Courier New" panose="02070309020205020404" pitchFamily="49" charset="0"/>
                  <a:hlinkClick r:id="rId12" action="ppaction://hlinkfile"/>
                </a:rPr>
                <a:t>nonsticky</a:t>
              </a:r>
              <a:r>
                <a:rPr lang="es-ES" sz="2400" dirty="0" smtClean="0">
                  <a:latin typeface="Minion Pro" panose="02040503050201020203" pitchFamily="18" charset="0"/>
                  <a:cs typeface="Courier New" panose="02070309020205020404" pitchFamily="49" charset="0"/>
                  <a:hlinkClick r:id="rId12" action="ppaction://hlinkfile"/>
                </a:rPr>
                <a:t>+</a:t>
              </a:r>
              <a:endParaRPr lang="es-ES" sz="2400" dirty="0">
                <a:latin typeface="Minion Pro" panose="02040503050201020203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5"/>
            <p:cNvSpPr/>
            <p:nvPr/>
          </p:nvSpPr>
          <p:spPr>
            <a:xfrm>
              <a:off x="95796" y="5307700"/>
              <a:ext cx="36418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latin typeface="Minion Pro" panose="02040503050201020203" pitchFamily="18" charset="0"/>
                  <a:cs typeface="Courier New" panose="02070309020205020404" pitchFamily="49" charset="0"/>
                  <a:hlinkClick r:id="rId13" action="ppaction://hlinkfile"/>
                </a:rPr>
                <a:t>wpd.ugr.es/~repelsurf4xtrm</a:t>
              </a:r>
              <a:endParaRPr lang="es-ES" sz="2400" dirty="0">
                <a:latin typeface="Minion Pro" panose="02040503050201020203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ángulo 1"/>
            <p:cNvSpPr/>
            <p:nvPr/>
          </p:nvSpPr>
          <p:spPr>
            <a:xfrm>
              <a:off x="6998995" y="2728876"/>
              <a:ext cx="1318502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Minion Pro" panose="02040503050201020203" pitchFamily="18" charset="0"/>
                  <a:cs typeface="Segoe UI" panose="020B0502040204020203" pitchFamily="34" charset="0"/>
                </a:rPr>
                <a:t>P12-FQM-1443</a:t>
              </a:r>
            </a:p>
          </p:txBody>
        </p:sp>
        <p:sp>
          <p:nvSpPr>
            <p:cNvPr id="34" name="3 Rectángulo"/>
            <p:cNvSpPr/>
            <p:nvPr/>
          </p:nvSpPr>
          <p:spPr>
            <a:xfrm>
              <a:off x="2580596" y="7085255"/>
              <a:ext cx="1586653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>
                  <a:latin typeface="Minion Pro" panose="02040503050201020203" pitchFamily="18" charset="0"/>
                </a:rPr>
                <a:t>MAT2017-82182-R</a:t>
              </a:r>
            </a:p>
          </p:txBody>
        </p:sp>
        <p:pic>
          <p:nvPicPr>
            <p:cNvPr id="35" name="17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8192" y="6581709"/>
              <a:ext cx="1763688" cy="47362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0" y="6148960"/>
              <a:ext cx="2327246" cy="1163623"/>
            </a:xfrm>
            <a:prstGeom prst="rect">
              <a:avLst/>
            </a:prstGeom>
          </p:spPr>
        </p:pic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414595" y="6609608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 err="1" smtClean="0">
                <a:solidFill>
                  <a:srgbClr val="D53044"/>
                </a:solidFill>
              </a:rPr>
              <a:t>for</a:t>
            </a:r>
            <a:r>
              <a:rPr lang="es-ES" altLang="es-ES" sz="4400" dirty="0" smtClean="0">
                <a:solidFill>
                  <a:srgbClr val="D53044"/>
                </a:solidFill>
              </a:rPr>
              <a:t>…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usiness March5 v2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8789</TotalTime>
  <Words>299</Words>
  <Application>Microsoft Office PowerPoint</Application>
  <PresentationFormat>Custom</PresentationFormat>
  <Paragraphs>66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ＭＳ Ｐゴシック</vt:lpstr>
      <vt:lpstr>Arial</vt:lpstr>
      <vt:lpstr>Calibri</vt:lpstr>
      <vt:lpstr>Cambria</vt:lpstr>
      <vt:lpstr>Courier New</vt:lpstr>
      <vt:lpstr>Gill Sans</vt:lpstr>
      <vt:lpstr>Minion Pro</vt:lpstr>
      <vt:lpstr>Roboto Black</vt:lpstr>
      <vt:lpstr>Roboto Light</vt:lpstr>
      <vt:lpstr>Roboto Regular</vt:lpstr>
      <vt:lpstr>Roboto Thin</vt:lpstr>
      <vt:lpstr>Segoe UI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Oficina de Gestión de la Comunicación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presentación corporativa Universidad de Granada 4:3</dc:title>
  <dc:creator>Ángel Rodríguez Valverde</dc:creator>
  <cp:lastModifiedBy>Miguel Ángel Rodríguez Valverde</cp:lastModifiedBy>
  <cp:revision>730</cp:revision>
  <dcterms:created xsi:type="dcterms:W3CDTF">2017-04-03T06:52:49Z</dcterms:created>
  <dcterms:modified xsi:type="dcterms:W3CDTF">2018-06-20T07:59:09Z</dcterms:modified>
</cp:coreProperties>
</file>