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38" r:id="rId2"/>
    <p:sldId id="264" r:id="rId3"/>
    <p:sldId id="540" r:id="rId4"/>
    <p:sldId id="544" r:id="rId5"/>
    <p:sldId id="546" r:id="rId6"/>
    <p:sldId id="545" r:id="rId7"/>
    <p:sldId id="547" r:id="rId8"/>
    <p:sldId id="543" r:id="rId9"/>
    <p:sldId id="548" r:id="rId10"/>
    <p:sldId id="549" r:id="rId11"/>
    <p:sldId id="541" r:id="rId12"/>
  </p:sldIdLst>
  <p:sldSz cx="18288000" cy="13716000"/>
  <p:notesSz cx="6858000" cy="9144000"/>
  <p:defaultTextStyle>
    <a:defPPr>
      <a:defRPr lang="en-US"/>
    </a:defPPr>
    <a:lvl1pPr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1219200" indent="-762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2438400" indent="-1524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3657600" indent="-2286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4876800" indent="-3048000" algn="l" defTabSz="1219200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4330"/>
    <a:srgbClr val="D32D46"/>
    <a:srgbClr val="BB3830"/>
    <a:srgbClr val="2F3A49"/>
    <a:srgbClr val="4A5B74"/>
    <a:srgbClr val="D7433A"/>
    <a:srgbClr val="E78784"/>
    <a:srgbClr val="EFB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690" y="534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6194F03-0620-45BD-9F02-10DDB7250EB5}" type="datetime1">
              <a:rPr lang="en-US" altLang="es-ES"/>
              <a:pPr>
                <a:defRPr/>
              </a:pPr>
              <a:t>6/14/2018</a:t>
            </a:fld>
            <a:endParaRPr lang="en-US" alt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282DD4A-DD19-44E1-B8A7-D31039CEE61D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6671089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B0D8EC4-B9A4-48E3-A7F4-D344D4E9FBF2}" type="datetime1">
              <a:rPr lang="en-US" altLang="es-ES"/>
              <a:pPr>
                <a:defRPr/>
              </a:pPr>
              <a:t>6/14/2018</a:t>
            </a:fld>
            <a:endParaRPr lang="en-US" alt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_tradnl" altLang="es-E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noProof="0" smtClean="0"/>
              <a:t>Click to edit Master text styles</a:t>
            </a:r>
          </a:p>
          <a:p>
            <a:pPr lvl="1"/>
            <a:r>
              <a:rPr lang="en-US" altLang="es-ES" noProof="0" smtClean="0"/>
              <a:t>Second level</a:t>
            </a:r>
          </a:p>
          <a:p>
            <a:pPr lvl="2"/>
            <a:r>
              <a:rPr lang="en-US" altLang="es-ES" noProof="0" smtClean="0"/>
              <a:t>Third level</a:t>
            </a:r>
          </a:p>
          <a:p>
            <a:pPr lvl="3"/>
            <a:r>
              <a:rPr lang="en-US" altLang="es-ES" noProof="0" smtClean="0"/>
              <a:t>Fourth level</a:t>
            </a:r>
          </a:p>
          <a:p>
            <a:pPr lvl="4"/>
            <a:r>
              <a:rPr lang="en-US" altLang="es-E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s-ES_tradnl" alt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03DBEAF-B98E-42D3-A72C-6AA4FA84FC49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704843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12192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24384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36576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4876800" algn="l" defTabSz="1219200" rtl="0" eaLnBrk="0" fontAlgn="base" hangingPunct="0">
      <a:spcBef>
        <a:spcPct val="30000"/>
      </a:spcBef>
      <a:spcAft>
        <a:spcPct val="0"/>
      </a:spcAft>
      <a:defRPr sz="3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s-ES" smtClean="0">
                <a:ea typeface="ＭＳ Ｐゴシック" pitchFamily="34" charset="-128"/>
              </a:rPr>
              <a:t>Drag Picture and Send to Back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8AE5F21-DD60-4D1F-9878-727053705F65}" type="slidenum">
              <a:rPr lang="en-US" altLang="es-ES" sz="1200"/>
              <a:pPr>
                <a:spcBef>
                  <a:spcPct val="0"/>
                </a:spcBef>
              </a:pPr>
              <a:t>1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BBA18D-766D-4171-B630-28BF05A8033F}" type="slidenum">
              <a:rPr lang="en-US" altLang="es-ES" sz="1200"/>
              <a:pPr>
                <a:spcBef>
                  <a:spcPct val="0"/>
                </a:spcBef>
              </a:pPr>
              <a:t>10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 smtClean="0">
              <a:ea typeface="ＭＳ Ｐゴシック" pitchFamily="3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A9EFF2-FEEB-46E2-AF37-26CCF77C24A6}" type="slidenum">
              <a:rPr lang="en-US" altLang="es-ES" sz="1200"/>
              <a:pPr>
                <a:spcBef>
                  <a:spcPct val="0"/>
                </a:spcBef>
              </a:pPr>
              <a:t>11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 smtClean="0">
              <a:ea typeface="ＭＳ Ｐゴシック" pitchFamily="34" charset="-128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C59383D-5DE5-497B-BFE3-E7043CF6B5E4}" type="slidenum">
              <a:rPr lang="en-US" altLang="es-ES" sz="1200"/>
              <a:pPr>
                <a:spcBef>
                  <a:spcPct val="0"/>
                </a:spcBef>
              </a:pPr>
              <a:t>2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BBA18D-766D-4171-B630-28BF05A8033F}" type="slidenum">
              <a:rPr lang="en-US" altLang="es-ES" sz="1200"/>
              <a:pPr>
                <a:spcBef>
                  <a:spcPct val="0"/>
                </a:spcBef>
              </a:pPr>
              <a:t>3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BBA18D-766D-4171-B630-28BF05A8033F}" type="slidenum">
              <a:rPr lang="en-US" altLang="es-ES" sz="1200"/>
              <a:pPr>
                <a:spcBef>
                  <a:spcPct val="0"/>
                </a:spcBef>
              </a:pPr>
              <a:t>4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BBA18D-766D-4171-B630-28BF05A8033F}" type="slidenum">
              <a:rPr lang="en-US" altLang="es-ES" sz="1200"/>
              <a:pPr>
                <a:spcBef>
                  <a:spcPct val="0"/>
                </a:spcBef>
              </a:pPr>
              <a:t>5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BBA18D-766D-4171-B630-28BF05A8033F}" type="slidenum">
              <a:rPr lang="en-US" altLang="es-ES" sz="1200"/>
              <a:pPr>
                <a:spcBef>
                  <a:spcPct val="0"/>
                </a:spcBef>
              </a:pPr>
              <a:t>6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BBA18D-766D-4171-B630-28BF05A8033F}" type="slidenum">
              <a:rPr lang="en-US" altLang="es-ES" sz="1200"/>
              <a:pPr>
                <a:spcBef>
                  <a:spcPct val="0"/>
                </a:spcBef>
              </a:pPr>
              <a:t>7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BBA18D-766D-4171-B630-28BF05A8033F}" type="slidenum">
              <a:rPr lang="en-US" altLang="es-ES" sz="1200"/>
              <a:pPr>
                <a:spcBef>
                  <a:spcPct val="0"/>
                </a:spcBef>
              </a:pPr>
              <a:t>8</a:t>
            </a:fld>
            <a:endParaRPr lang="en-US" altLang="es-E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smtClean="0">
              <a:ea typeface="ＭＳ Ｐゴシック" pitchFamily="3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0BBA18D-766D-4171-B630-28BF05A8033F}" type="slidenum">
              <a:rPr lang="en-US" altLang="es-ES" sz="1200"/>
              <a:pPr>
                <a:spcBef>
                  <a:spcPct val="0"/>
                </a:spcBef>
              </a:pPr>
              <a:t>9</a:t>
            </a:fld>
            <a:endParaRPr lang="en-US" altLang="es-E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21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18288000" cy="13716000"/>
          </a:xfrm>
        </p:spPr>
        <p:txBody>
          <a:bodyPr rtlCol="0">
            <a:normAutofit/>
          </a:bodyPr>
          <a:lstStyle>
            <a:lvl1pPr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4804966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-1" y="-1"/>
            <a:ext cx="18288001" cy="6753381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003154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6"/>
          <p:cNvSpPr txBox="1"/>
          <p:nvPr userDrawn="1"/>
        </p:nvSpPr>
        <p:spPr>
          <a:xfrm>
            <a:off x="16116300" y="11968163"/>
            <a:ext cx="1825625" cy="1455737"/>
          </a:xfrm>
          <a:prstGeom prst="rect">
            <a:avLst/>
          </a:prstGeom>
          <a:solidFill>
            <a:schemeClr val="bg1"/>
          </a:solidFill>
        </p:spPr>
        <p:txBody>
          <a:bodyPr wrap="none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407135880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B3C98-C961-4EE1-AFA1-DE541234C651}" type="slidenum">
              <a:rPr lang="en-US" altLang="es-ES" smtClean="0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87137315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605492"/>
      </p:ext>
    </p:extLst>
  </p:cSld>
  <p:clrMapOvr>
    <a:masterClrMapping/>
  </p:clrMapOvr>
  <p:transition spd="med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794451"/>
      </p:ext>
    </p:extLst>
  </p:cSld>
  <p:clrMapOvr>
    <a:masterClrMapping/>
  </p:clrMapOvr>
  <p:transition spd="med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193576"/>
      </p:ext>
    </p:extLst>
  </p:cSld>
  <p:clrMapOvr>
    <a:masterClrMapping/>
  </p:clrMapOvr>
  <p:transition spd="med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330700"/>
            <a:ext cx="7661225" cy="4332288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1525803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4244975"/>
            <a:ext cx="9143260" cy="5235575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536653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9145191" y="3372803"/>
            <a:ext cx="9143260" cy="698659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2336198"/>
      </p:ext>
    </p:extLst>
  </p:cSld>
  <p:clrMapOvr>
    <a:masterClrMapping/>
  </p:clrMapOvr>
  <p:transition spd="med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4468813" y="12555538"/>
            <a:ext cx="11731625" cy="0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1747500"/>
            <a:ext cx="36909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18750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466821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1249795" y="4555636"/>
            <a:ext cx="1371421" cy="13716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311058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549275"/>
            <a:ext cx="16459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3200400"/>
            <a:ext cx="16459200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852" tIns="121926" rIns="243852" bIns="121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12712700"/>
            <a:ext cx="4267200" cy="730250"/>
          </a:xfrm>
          <a:prstGeom prst="rect">
            <a:avLst/>
          </a:prstGeom>
        </p:spPr>
        <p:txBody>
          <a:bodyPr vert="horz" wrap="square" lIns="243852" tIns="121926" rIns="243852" bIns="12192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A5A6A5"/>
                </a:solidFill>
                <a:latin typeface="Roboto Light" charset="0"/>
              </a:defRPr>
            </a:lvl1pPr>
          </a:lstStyle>
          <a:p>
            <a:fld id="{474B3C98-C961-4EE1-AFA1-DE541234C651}" type="slidenum">
              <a:rPr lang="en-US" altLang="es-ES"/>
              <a:pPr/>
              <a:t>‹Nº›</a:t>
            </a:fld>
            <a:endParaRPr lang="en-US" altLang="es-ES"/>
          </a:p>
        </p:txBody>
      </p:sp>
      <p:sp>
        <p:nvSpPr>
          <p:cNvPr id="8" name="Oval 7"/>
          <p:cNvSpPr>
            <a:spLocks noChangeAspect="1"/>
          </p:cNvSpPr>
          <p:nvPr userDrawn="1"/>
        </p:nvSpPr>
        <p:spPr>
          <a:xfrm>
            <a:off x="16370300" y="12155488"/>
            <a:ext cx="914400" cy="91122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5976600" y="12212638"/>
            <a:ext cx="1716088" cy="730250"/>
          </a:xfrm>
          <a:prstGeom prst="rect">
            <a:avLst/>
          </a:prstGeom>
        </p:spPr>
        <p:txBody>
          <a:bodyPr lIns="243852" tIns="121926" rIns="243852" bIns="121926" anchor="ctr"/>
          <a:lstStyle>
            <a:lvl1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37931725" indent="-37474525"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53340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57912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62484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6705600" indent="-30480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fld id="{CE0170F6-7504-40CE-A4AE-17804D6A0376}" type="slidenum">
              <a:rPr lang="en-US" altLang="es-ES" sz="1800">
                <a:solidFill>
                  <a:schemeClr val="bg1"/>
                </a:solidFill>
                <a:latin typeface="Roboto Regular" charset="0"/>
              </a:rPr>
              <a:pPr algn="ctr" eaLnBrk="1" hangingPunct="1"/>
              <a:t>‹Nº›</a:t>
            </a:fld>
            <a:endParaRPr lang="en-US" altLang="es-ES" sz="1800">
              <a:solidFill>
                <a:schemeClr val="bg1"/>
              </a:solidFill>
              <a:latin typeface="Roboto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7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 spd="med">
    <p:push dir="d"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5pPr>
      <a:lvl6pPr marL="4572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6pPr>
      <a:lvl7pPr marL="9144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7pPr>
      <a:lvl8pPr marL="13716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8pPr>
      <a:lvl9pPr marL="1828800" algn="ctr" defTabSz="912813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9pPr>
    </p:titleStyle>
    <p:bodyStyle>
      <a:lvl1pPr marL="342900" indent="-342900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marL="912813" indent="-4556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2pPr>
      <a:lvl3pPr marL="1827213" indent="-9128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3pPr>
      <a:lvl4pPr marL="2741613" indent="-13700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4pPr>
      <a:lvl5pPr marL="3656013" indent="-1827213" algn="l" defTabSz="9128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5pPr>
      <a:lvl6pPr marL="5028781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6pPr>
      <a:lvl7pPr marL="5943104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7pPr>
      <a:lvl8pPr marL="6857428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8pPr>
      <a:lvl9pPr marL="7771752" indent="-457162" algn="l" defTabSz="914324" rtl="0" eaLnBrk="1" latinLnBrk="0" hangingPunct="1">
        <a:spcBef>
          <a:spcPct val="20000"/>
        </a:spcBef>
        <a:buFont typeface="Arial"/>
        <a:buChar char="•"/>
        <a:defRPr sz="397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24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48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7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95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19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43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267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91" algn="l" defTabSz="91432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jimenezo@ugr.es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rul@ugr.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iglesias@ugr.es" TargetMode="External"/><Relationship Id="rId5" Type="http://schemas.openxmlformats.org/officeDocument/2006/relationships/hyperlink" Target="mailto:modesto@ugr.es" TargetMode="External"/><Relationship Id="rId10" Type="http://schemas.openxmlformats.org/officeDocument/2006/relationships/hyperlink" Target="mailto:adelgado@ugr.es" TargetMode="External"/><Relationship Id="rId4" Type="http://schemas.openxmlformats.org/officeDocument/2006/relationships/image" Target="../media/image4.png"/><Relationship Id="rId9" Type="http://schemas.openxmlformats.org/officeDocument/2006/relationships/hyperlink" Target="mailto:sahualli@ugr.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15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avi"/><Relationship Id="rId11" Type="http://schemas.openxmlformats.org/officeDocument/2006/relationships/image" Target="../media/image4.png"/><Relationship Id="rId5" Type="http://schemas.microsoft.com/office/2007/relationships/media" Target="../media/media3.avi"/><Relationship Id="rId15" Type="http://schemas.openxmlformats.org/officeDocument/2006/relationships/image" Target="../media/image17.png"/><Relationship Id="rId10" Type="http://schemas.openxmlformats.org/officeDocument/2006/relationships/notesSlide" Target="../notesSlides/notesSlide8.xml"/><Relationship Id="rId4" Type="http://schemas.openxmlformats.org/officeDocument/2006/relationships/video" Target="../media/media2.avi"/><Relationship Id="rId9" Type="http://schemas.openxmlformats.org/officeDocument/2006/relationships/slideLayout" Target="../slideLayouts/slideLayout6.xml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 bwMode="auto">
          <a:xfrm rot="-5400000">
            <a:off x="2302039" y="-2286000"/>
            <a:ext cx="13716000" cy="18288000"/>
          </a:xfrm>
          <a:prstGeom prst="rect">
            <a:avLst/>
          </a:prstGeom>
          <a:solidFill>
            <a:srgbClr val="2F3A49">
              <a:alpha val="67842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dirty="0" smtClean="0">
              <a:solidFill>
                <a:srgbClr val="FFFFFF"/>
              </a:solidFill>
            </a:endParaRPr>
          </a:p>
        </p:txBody>
      </p:sp>
      <p:pic>
        <p:nvPicPr>
          <p:cNvPr id="32" name="Imagen 31" descr="UGR-MARCA-01-negativ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1568450"/>
            <a:ext cx="509905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32084" y="7797800"/>
            <a:ext cx="18288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I </a:t>
            </a:r>
            <a:r>
              <a:rPr lang="en-US" altLang="es-ES" sz="4800" dirty="0" err="1" smtClean="0">
                <a:solidFill>
                  <a:schemeClr val="bg1"/>
                </a:solidFill>
                <a:latin typeface="Roboto Thin" charset="0"/>
              </a:rPr>
              <a:t>Jornada</a:t>
            </a: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 de (d)</a:t>
            </a:r>
            <a:r>
              <a:rPr lang="en-US" altLang="es-ES" sz="4800" dirty="0" err="1" smtClean="0">
                <a:solidFill>
                  <a:schemeClr val="bg1"/>
                </a:solidFill>
                <a:latin typeface="Roboto Thin" charset="0"/>
              </a:rPr>
              <a:t>Efecto</a:t>
            </a: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 </a:t>
            </a:r>
            <a:r>
              <a:rPr lang="en-US" altLang="es-ES" sz="4800" dirty="0" err="1" smtClean="0">
                <a:solidFill>
                  <a:schemeClr val="bg1"/>
                </a:solidFill>
                <a:latin typeface="Roboto Thin" charset="0"/>
              </a:rPr>
              <a:t>Pasillo</a:t>
            </a:r>
            <a:r>
              <a:rPr lang="en-US" altLang="es-ES" sz="4800" dirty="0" smtClean="0">
                <a:solidFill>
                  <a:schemeClr val="bg1"/>
                </a:solidFill>
                <a:latin typeface="Roboto Thin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4800" dirty="0" smtClean="0">
              <a:solidFill>
                <a:schemeClr val="bg1"/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Facultad</a:t>
            </a:r>
            <a:r>
              <a:rPr lang="en-US" altLang="es-ES" sz="3200" dirty="0" smtClean="0">
                <a:solidFill>
                  <a:schemeClr val="bg1"/>
                </a:solidFill>
                <a:latin typeface="Roboto Thin" charset="0"/>
              </a:rPr>
              <a:t> de </a:t>
            </a: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Ciencias</a:t>
            </a:r>
            <a:r>
              <a:rPr lang="en-US" altLang="es-ES" sz="3200" dirty="0" smtClean="0">
                <a:solidFill>
                  <a:schemeClr val="bg1"/>
                </a:solidFill>
                <a:latin typeface="Roboto Thin" charset="0"/>
              </a:rPr>
              <a:t>, 15 </a:t>
            </a: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junio</a:t>
            </a:r>
            <a:r>
              <a:rPr lang="en-US" altLang="es-ES" sz="3200" dirty="0" smtClean="0">
                <a:solidFill>
                  <a:schemeClr val="bg1"/>
                </a:solidFill>
                <a:latin typeface="Roboto Thin" charset="0"/>
              </a:rPr>
              <a:t> 2018 #</a:t>
            </a:r>
            <a:r>
              <a:rPr lang="en-US" altLang="es-ES" sz="3200" dirty="0" err="1" smtClean="0">
                <a:solidFill>
                  <a:schemeClr val="bg1"/>
                </a:solidFill>
                <a:latin typeface="Roboto Thin" charset="0"/>
              </a:rPr>
              <a:t>DefectoPasillo</a:t>
            </a:r>
            <a:endParaRPr lang="en-US" altLang="es-ES" sz="3200" dirty="0" smtClean="0">
              <a:solidFill>
                <a:schemeClr val="bg1"/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32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3192388" y="11190684"/>
            <a:ext cx="135555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4800" dirty="0" smtClean="0">
              <a:solidFill>
                <a:schemeClr val="bg1"/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es-ES" sz="3200" dirty="0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II Plan de </a:t>
            </a:r>
            <a:r>
              <a:rPr lang="en-US" altLang="es-ES" sz="3200" dirty="0" err="1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Promoción</a:t>
            </a:r>
            <a:r>
              <a:rPr lang="en-US" altLang="es-ES" sz="3200" dirty="0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 de la </a:t>
            </a:r>
            <a:r>
              <a:rPr lang="en-US" altLang="es-ES" sz="3200" dirty="0" err="1" smtClean="0">
                <a:solidFill>
                  <a:schemeClr val="tx1">
                    <a:lumMod val="50000"/>
                  </a:schemeClr>
                </a:solidFill>
                <a:latin typeface="Roboto Thin" charset="0"/>
              </a:rPr>
              <a:t>Investigación</a:t>
            </a:r>
            <a:endParaRPr lang="en-US" altLang="es-ES" sz="3200" dirty="0" smtClean="0">
              <a:solidFill>
                <a:schemeClr val="tx1">
                  <a:lumMod val="50000"/>
                </a:schemeClr>
              </a:solidFill>
              <a:latin typeface="Roboto Thin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s-ES" sz="3200" dirty="0">
              <a:solidFill>
                <a:schemeClr val="tx1">
                  <a:lumMod val="75000"/>
                </a:schemeClr>
              </a:solidFill>
              <a:latin typeface="Roboto Regular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89993" y="2566696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1" name="AutoShape 12"/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462474" y="2817224"/>
            <a:ext cx="114782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 err="1" smtClean="0">
                <a:solidFill>
                  <a:srgbClr val="D53044"/>
                </a:solidFill>
              </a:rPr>
              <a:t>Técnicas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disponibles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>
            <a:off x="362466" y="3586665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charset="0"/>
              </a:rPr>
              <a:t>FÍSICA DE INTERFASES</a:t>
            </a:r>
            <a:endParaRPr lang="en-US" altLang="es-ES" sz="40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1577975" y="6236459"/>
            <a:ext cx="670761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s-ES" sz="2800" b="1" dirty="0" err="1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Expertos</a:t>
            </a:r>
            <a:r>
              <a:rPr lang="en-US" altLang="es-ES" sz="2800" b="1" dirty="0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 </a:t>
            </a:r>
            <a:r>
              <a:rPr lang="en-US" altLang="es-ES" sz="2800" b="1" dirty="0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en </a:t>
            </a:r>
            <a:r>
              <a:rPr lang="en-US" altLang="es-ES" sz="2800" b="1" dirty="0" err="1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hidrogeles</a:t>
            </a:r>
            <a:r>
              <a:rPr lang="en-US" altLang="es-ES" sz="2800" b="1" dirty="0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 </a:t>
            </a:r>
            <a:r>
              <a:rPr lang="en-US" altLang="es-ES" sz="2800" b="1" dirty="0" err="1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magnéticos</a:t>
            </a:r>
            <a:r>
              <a:rPr lang="en-US" altLang="es-ES" sz="2800" b="1" dirty="0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: </a:t>
            </a:r>
            <a:r>
              <a:rPr lang="en-US" altLang="es-ES" sz="2800" b="1" dirty="0" err="1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preparación</a:t>
            </a:r>
            <a:r>
              <a:rPr lang="en-US" altLang="es-ES" sz="2800" b="1" dirty="0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 y </a:t>
            </a:r>
            <a:r>
              <a:rPr lang="en-US" altLang="es-ES" sz="2800" b="1" dirty="0" err="1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propiedades</a:t>
            </a:r>
            <a:r>
              <a:rPr lang="en-US" altLang="es-ES" sz="2800" b="1" dirty="0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 </a:t>
            </a:r>
            <a:r>
              <a:rPr lang="en-US" altLang="es-ES" sz="2800" b="1" dirty="0" err="1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mecánicas</a:t>
            </a:r>
            <a:r>
              <a:rPr lang="en-US" altLang="es-ES" sz="2800" b="1" dirty="0" smtClean="0">
                <a:solidFill>
                  <a:schemeClr val="bg2">
                    <a:lumMod val="50000"/>
                  </a:schemeClr>
                </a:solidFill>
                <a:latin typeface="Roboto Regular"/>
              </a:rPr>
              <a:t> </a:t>
            </a:r>
            <a:r>
              <a:rPr lang="en-US" altLang="es-ES" sz="2800" b="1" dirty="0" smtClean="0">
                <a:solidFill>
                  <a:schemeClr val="accent5">
                    <a:lumMod val="50000"/>
                  </a:schemeClr>
                </a:solidFill>
                <a:latin typeface="Roboto Regular"/>
              </a:rPr>
              <a:t>(</a:t>
            </a:r>
            <a:r>
              <a:rPr lang="es-ES" altLang="es-ES" sz="2800" b="1" dirty="0">
                <a:solidFill>
                  <a:schemeClr val="accent2">
                    <a:lumMod val="75000"/>
                  </a:schemeClr>
                </a:solidFill>
                <a:latin typeface="Roboto Regular"/>
              </a:rPr>
              <a:t>Reómetros</a:t>
            </a:r>
            <a:r>
              <a:rPr lang="es-ES" altLang="es-ES" sz="2800" b="1" i="1" dirty="0">
                <a:solidFill>
                  <a:schemeClr val="accent2">
                    <a:lumMod val="75000"/>
                  </a:schemeClr>
                </a:solidFill>
                <a:latin typeface="Roboto Regular"/>
              </a:rPr>
              <a:t> </a:t>
            </a:r>
            <a:r>
              <a:rPr lang="es-ES" altLang="es-ES" sz="2800" b="1" i="1" dirty="0" err="1">
                <a:solidFill>
                  <a:schemeClr val="accent2">
                    <a:lumMod val="75000"/>
                  </a:schemeClr>
                </a:solidFill>
                <a:latin typeface="Roboto Regular"/>
              </a:rPr>
              <a:t>Haake</a:t>
            </a:r>
            <a:r>
              <a:rPr lang="es-ES" altLang="es-ES" sz="2800" b="1" i="1" dirty="0">
                <a:solidFill>
                  <a:schemeClr val="accent2">
                    <a:lumMod val="75000"/>
                  </a:schemeClr>
                </a:solidFill>
                <a:latin typeface="Roboto Regular"/>
              </a:rPr>
              <a:t> MARS III, </a:t>
            </a:r>
            <a:r>
              <a:rPr lang="es-ES" altLang="es-ES" sz="2800" b="1" i="1" dirty="0" err="1">
                <a:solidFill>
                  <a:schemeClr val="accent2">
                    <a:lumMod val="75000"/>
                  </a:schemeClr>
                </a:solidFill>
                <a:latin typeface="Roboto Regular"/>
              </a:rPr>
              <a:t>Bohlin</a:t>
            </a:r>
            <a:r>
              <a:rPr lang="es-ES" altLang="es-ES" sz="2800" b="1" i="1" dirty="0">
                <a:solidFill>
                  <a:schemeClr val="accent2">
                    <a:lumMod val="75000"/>
                  </a:schemeClr>
                </a:solidFill>
                <a:latin typeface="Roboto Regular"/>
              </a:rPr>
              <a:t> y </a:t>
            </a:r>
            <a:r>
              <a:rPr lang="es-ES" altLang="es-ES" sz="2800" b="1" dirty="0" err="1">
                <a:solidFill>
                  <a:schemeClr val="accent2">
                    <a:lumMod val="75000"/>
                  </a:schemeClr>
                </a:solidFill>
                <a:latin typeface="Roboto Regular"/>
              </a:rPr>
              <a:t>magnetorreómetro</a:t>
            </a:r>
            <a:r>
              <a:rPr lang="es-ES" altLang="es-ES" sz="2800" b="1" dirty="0">
                <a:solidFill>
                  <a:schemeClr val="accent2">
                    <a:lumMod val="75000"/>
                  </a:schemeClr>
                </a:solidFill>
                <a:latin typeface="Roboto Regular"/>
              </a:rPr>
              <a:t> </a:t>
            </a:r>
            <a:r>
              <a:rPr lang="es-ES" altLang="es-ES" sz="2800" b="1" i="1" dirty="0" err="1">
                <a:solidFill>
                  <a:schemeClr val="accent2">
                    <a:lumMod val="75000"/>
                  </a:schemeClr>
                </a:solidFill>
                <a:latin typeface="Roboto Regular"/>
              </a:rPr>
              <a:t>Physica-Anton</a:t>
            </a:r>
            <a:r>
              <a:rPr lang="es-ES" altLang="es-ES" sz="2800" b="1" i="1" dirty="0">
                <a:solidFill>
                  <a:schemeClr val="accent2">
                    <a:lumMod val="75000"/>
                  </a:schemeClr>
                </a:solidFill>
                <a:latin typeface="Roboto Regular"/>
              </a:rPr>
              <a:t> </a:t>
            </a:r>
            <a:r>
              <a:rPr lang="es-ES" altLang="es-ES" sz="2800" b="1" i="1" dirty="0" err="1" smtClean="0">
                <a:solidFill>
                  <a:schemeClr val="accent2">
                    <a:lumMod val="75000"/>
                  </a:schemeClr>
                </a:solidFill>
                <a:latin typeface="Roboto Regular"/>
              </a:rPr>
              <a:t>Paar</a:t>
            </a:r>
            <a:r>
              <a:rPr lang="en-US" altLang="es-ES" sz="2800" b="1" dirty="0">
                <a:solidFill>
                  <a:schemeClr val="accent5">
                    <a:lumMod val="50000"/>
                  </a:schemeClr>
                </a:solidFill>
                <a:latin typeface="Roboto Regular"/>
              </a:rPr>
              <a:t>)</a:t>
            </a:r>
            <a:endParaRPr lang="es-ES" altLang="es-ES" sz="2800" b="1" i="1" dirty="0">
              <a:solidFill>
                <a:schemeClr val="accent5">
                  <a:lumMod val="50000"/>
                </a:schemeClr>
              </a:solidFill>
              <a:latin typeface="Roboto Regular"/>
            </a:endParaRPr>
          </a:p>
        </p:txBody>
      </p:sp>
      <p:pic>
        <p:nvPicPr>
          <p:cNvPr id="29" name="Picture 4" descr="http://www.rheologysolutions.com/wp-content/uploads/2011/05/ts_marsII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t="9469" r="5775" b="13897"/>
          <a:stretch/>
        </p:blipFill>
        <p:spPr bwMode="auto">
          <a:xfrm>
            <a:off x="13516409" y="4609500"/>
            <a:ext cx="4097822" cy="586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58"/>
          <p:cNvSpPr txBox="1">
            <a:spLocks noChangeArrowheads="1"/>
          </p:cNvSpPr>
          <p:nvPr/>
        </p:nvSpPr>
        <p:spPr bwMode="auto">
          <a:xfrm>
            <a:off x="97528" y="10078260"/>
            <a:ext cx="1492498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S" altLang="es-ES" sz="3000" b="0" dirty="0" smtClean="0">
                <a:solidFill>
                  <a:schemeClr val="accent2">
                    <a:lumMod val="50000"/>
                  </a:schemeClr>
                </a:solidFill>
                <a:latin typeface="Roboto Regular"/>
              </a:rPr>
              <a:t>Nuevo proyecto: </a:t>
            </a:r>
            <a:r>
              <a:rPr lang="es-ES" altLang="es-ES" sz="3000" b="1" dirty="0" smtClean="0">
                <a:solidFill>
                  <a:schemeClr val="accent2">
                    <a:lumMod val="50000"/>
                  </a:schemeClr>
                </a:solidFill>
                <a:latin typeface="Roboto Regular"/>
              </a:rPr>
              <a:t>Hidrogeles magnéticos supramoleculares para </a:t>
            </a:r>
          </a:p>
          <a:p>
            <a:pPr algn="ctr"/>
            <a:r>
              <a:rPr lang="es-ES" altLang="es-ES" sz="3000" b="1" dirty="0" smtClean="0">
                <a:solidFill>
                  <a:schemeClr val="accent2">
                    <a:lumMod val="50000"/>
                  </a:schemeClr>
                </a:solidFill>
                <a:latin typeface="Roboto Regular"/>
              </a:rPr>
              <a:t>medicina regenerativa </a:t>
            </a:r>
            <a:r>
              <a:rPr lang="es-ES" altLang="es-ES" sz="3000" b="1" dirty="0">
                <a:solidFill>
                  <a:schemeClr val="accent2">
                    <a:lumMod val="50000"/>
                  </a:schemeClr>
                </a:solidFill>
                <a:latin typeface="Roboto Regular"/>
              </a:rPr>
              <a:t>(</a:t>
            </a:r>
            <a:r>
              <a:rPr lang="es-ES" altLang="es-ES" sz="3000" b="1" dirty="0" smtClean="0">
                <a:solidFill>
                  <a:schemeClr val="accent2">
                    <a:lumMod val="50000"/>
                  </a:schemeClr>
                </a:solidFill>
                <a:latin typeface="Roboto Regular"/>
              </a:rPr>
              <a:t>FIS2017-85954-R-MINECO)</a:t>
            </a:r>
            <a:r>
              <a:rPr lang="es-ES" altLang="es-ES" sz="3000" dirty="0">
                <a:solidFill>
                  <a:schemeClr val="accent2">
                    <a:lumMod val="50000"/>
                  </a:schemeClr>
                </a:solidFill>
                <a:latin typeface="Roboto Regular"/>
              </a:rPr>
              <a:t>.</a:t>
            </a:r>
            <a:endParaRPr lang="es-ES" altLang="es-ES" sz="3000" b="0" dirty="0" smtClean="0">
              <a:solidFill>
                <a:schemeClr val="accent2">
                  <a:lumMod val="50000"/>
                </a:schemeClr>
              </a:solidFill>
              <a:latin typeface="Roboto Regular"/>
            </a:endParaRPr>
          </a:p>
          <a:p>
            <a:pPr algn="ctr"/>
            <a:r>
              <a:rPr lang="es-ES" altLang="es-ES" sz="3000" b="0" dirty="0" smtClean="0">
                <a:latin typeface="Roboto Regular"/>
              </a:rPr>
              <a:t>En colaboración con: </a:t>
            </a:r>
            <a:r>
              <a:rPr lang="es-ES" altLang="es-ES" sz="3000" b="1" dirty="0" smtClean="0">
                <a:latin typeface="Roboto Regular"/>
              </a:rPr>
              <a:t>Luis Álvarez de Cienfuegos, Química Orgánica (lac@ugr.es)</a:t>
            </a:r>
            <a:endParaRPr lang="es-ES" altLang="es-ES" sz="3000" b="1" dirty="0">
              <a:latin typeface="Roboto Regular"/>
            </a:endParaRPr>
          </a:p>
          <a:p>
            <a:pPr algn="ctr"/>
            <a:endParaRPr lang="es-ES" altLang="es-ES" sz="3000" b="0" dirty="0">
              <a:solidFill>
                <a:srgbClr val="99FF99"/>
              </a:solidFill>
              <a:latin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220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07138" y="2316469"/>
            <a:ext cx="114349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4400" dirty="0">
                <a:solidFill>
                  <a:srgbClr val="D53044"/>
                </a:solidFill>
              </a:rPr>
              <a:t>¿En qué </a:t>
            </a:r>
            <a:r>
              <a:rPr lang="es-ES" altLang="es-ES" sz="4400" dirty="0" smtClean="0">
                <a:solidFill>
                  <a:srgbClr val="D53044"/>
                </a:solidFill>
              </a:rPr>
              <a:t>estamos interesados </a:t>
            </a:r>
            <a:r>
              <a:rPr lang="es-ES" altLang="es-ES" sz="4400" dirty="0">
                <a:solidFill>
                  <a:srgbClr val="D53044"/>
                </a:solidFill>
              </a:rPr>
              <a:t>en colaborar?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3075" y="7092690"/>
            <a:ext cx="14622463" cy="7171194"/>
          </a:xfrm>
          <a:prstGeom prst="rect">
            <a:avLst/>
          </a:prstGeom>
          <a:noFill/>
        </p:spPr>
        <p:txBody>
          <a:bodyPr spcCol="548640">
            <a:spAutoFit/>
          </a:bodyPr>
          <a:lstStyle/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 smtClean="0">
                <a:latin typeface="Roboto Light"/>
                <a:ea typeface="+mn-ea"/>
                <a:cs typeface="Roboto Light"/>
              </a:rPr>
              <a:t>Ejemplos</a:t>
            </a:r>
            <a:r>
              <a:rPr lang="en-US" sz="3200" b="1" dirty="0" smtClean="0">
                <a:latin typeface="Roboto Light"/>
                <a:ea typeface="+mn-ea"/>
                <a:cs typeface="Roboto Light"/>
              </a:rPr>
              <a:t>:</a:t>
            </a:r>
            <a:endParaRPr lang="en-US" sz="32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 smtClean="0">
                <a:latin typeface="Roboto Light"/>
                <a:ea typeface="+mn-ea"/>
                <a:cs typeface="Roboto Light"/>
              </a:rPr>
              <a:t>Grupo</a:t>
            </a:r>
            <a:r>
              <a:rPr lang="en-US" sz="2800" dirty="0" smtClean="0">
                <a:latin typeface="Roboto Light"/>
                <a:ea typeface="+mn-ea"/>
                <a:cs typeface="Roboto Light"/>
              </a:rPr>
              <a:t> de F. Carrasco </a:t>
            </a:r>
            <a:r>
              <a:rPr lang="en-US" sz="2800" dirty="0" err="1" smtClean="0">
                <a:latin typeface="Roboto Light"/>
                <a:ea typeface="+mn-ea"/>
                <a:cs typeface="Roboto Light"/>
              </a:rPr>
              <a:t>en</a:t>
            </a:r>
            <a:r>
              <a:rPr lang="en-US" sz="28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800" dirty="0" err="1" smtClean="0">
                <a:latin typeface="Roboto Light"/>
                <a:ea typeface="+mn-ea"/>
                <a:cs typeface="Roboto Light"/>
              </a:rPr>
              <a:t>Química</a:t>
            </a:r>
            <a:r>
              <a:rPr lang="en-US" sz="28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800" dirty="0" err="1" smtClean="0">
                <a:latin typeface="Roboto Light"/>
                <a:ea typeface="+mn-ea"/>
                <a:cs typeface="Roboto Light"/>
              </a:rPr>
              <a:t>Inorgánica</a:t>
            </a:r>
            <a:r>
              <a:rPr lang="en-US" sz="2800" dirty="0" smtClean="0">
                <a:latin typeface="Roboto Light"/>
                <a:ea typeface="+mn-ea"/>
                <a:cs typeface="Roboto Light"/>
              </a:rPr>
              <a:t>: </a:t>
            </a:r>
            <a:r>
              <a:rPr lang="en-US" sz="2800" dirty="0" err="1" smtClean="0">
                <a:latin typeface="Roboto Light"/>
                <a:ea typeface="+mn-ea"/>
                <a:cs typeface="Roboto Light"/>
              </a:rPr>
              <a:t>muestras</a:t>
            </a:r>
            <a:r>
              <a:rPr lang="en-US" sz="28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800" dirty="0" err="1" smtClean="0">
                <a:latin typeface="Roboto Light"/>
                <a:ea typeface="+mn-ea"/>
                <a:cs typeface="Roboto Light"/>
              </a:rPr>
              <a:t>carbones</a:t>
            </a:r>
            <a:r>
              <a:rPr lang="en-US" sz="28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800" dirty="0" err="1" smtClean="0">
                <a:latin typeface="Roboto Light"/>
                <a:ea typeface="+mn-ea"/>
                <a:cs typeface="Roboto Light"/>
              </a:rPr>
              <a:t>activos</a:t>
            </a:r>
            <a:r>
              <a:rPr lang="en-US" sz="2800" dirty="0" smtClean="0">
                <a:latin typeface="Roboto Light"/>
                <a:ea typeface="+mn-ea"/>
                <a:cs typeface="Roboto Light"/>
              </a:rPr>
              <a:t> </a:t>
            </a:r>
            <a:endParaRPr lang="en-US" sz="2800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Roboto Light"/>
                <a:cs typeface="Roboto Light"/>
              </a:rPr>
              <a:t> </a:t>
            </a:r>
            <a:r>
              <a:rPr lang="en-US" sz="2800" dirty="0" smtClean="0">
                <a:latin typeface="Roboto Light"/>
                <a:cs typeface="Roboto Light"/>
              </a:rPr>
              <a:t>   “    </a:t>
            </a:r>
            <a:r>
              <a:rPr lang="en-US" sz="2800" dirty="0" smtClean="0">
                <a:latin typeface="Roboto Light"/>
                <a:cs typeface="Roboto Light"/>
              </a:rPr>
              <a:t> de Antonio </a:t>
            </a:r>
            <a:r>
              <a:rPr lang="en-US" sz="2800" dirty="0" err="1" smtClean="0">
                <a:latin typeface="Roboto Light"/>
                <a:cs typeface="Roboto Light"/>
              </a:rPr>
              <a:t>Martínez</a:t>
            </a:r>
            <a:r>
              <a:rPr lang="en-US" sz="2800" dirty="0" smtClean="0">
                <a:latin typeface="Roboto Light"/>
                <a:cs typeface="Roboto Light"/>
              </a:rPr>
              <a:t> </a:t>
            </a:r>
            <a:r>
              <a:rPr lang="en-US" sz="2800" dirty="0" err="1" smtClean="0">
                <a:latin typeface="Roboto Light"/>
                <a:cs typeface="Roboto Light"/>
              </a:rPr>
              <a:t>Férez</a:t>
            </a:r>
            <a:r>
              <a:rPr lang="en-US" sz="2800" dirty="0" smtClean="0">
                <a:latin typeface="Roboto Light"/>
                <a:cs typeface="Roboto Light"/>
              </a:rPr>
              <a:t> (</a:t>
            </a:r>
            <a:r>
              <a:rPr lang="en-US" sz="2800" dirty="0" err="1" smtClean="0">
                <a:latin typeface="Roboto Light"/>
                <a:cs typeface="Roboto Light"/>
              </a:rPr>
              <a:t>Ing</a:t>
            </a:r>
            <a:r>
              <a:rPr lang="en-US" sz="2800" dirty="0" smtClean="0">
                <a:latin typeface="Roboto Light"/>
                <a:cs typeface="Roboto Light"/>
              </a:rPr>
              <a:t>. </a:t>
            </a:r>
            <a:r>
              <a:rPr lang="en-US" sz="2800" dirty="0" err="1" smtClean="0">
                <a:latin typeface="Roboto Light"/>
                <a:cs typeface="Roboto Light"/>
              </a:rPr>
              <a:t>Quím</a:t>
            </a:r>
            <a:r>
              <a:rPr lang="en-US" sz="2800" dirty="0" smtClean="0">
                <a:latin typeface="Roboto Light"/>
                <a:cs typeface="Roboto Light"/>
              </a:rPr>
              <a:t>.): </a:t>
            </a:r>
            <a:r>
              <a:rPr lang="en-US" sz="2800" dirty="0" err="1" smtClean="0">
                <a:latin typeface="Roboto Light"/>
                <a:cs typeface="Roboto Light"/>
              </a:rPr>
              <a:t>determinación</a:t>
            </a:r>
            <a:r>
              <a:rPr lang="en-US" sz="2800" dirty="0" smtClean="0">
                <a:latin typeface="Roboto Light"/>
                <a:cs typeface="Roboto Light"/>
              </a:rPr>
              <a:t> de </a:t>
            </a:r>
            <a:r>
              <a:rPr lang="en-US" sz="2800" dirty="0" err="1" smtClean="0">
                <a:latin typeface="Roboto Light"/>
                <a:cs typeface="Roboto Light"/>
              </a:rPr>
              <a:t>tamaños</a:t>
            </a:r>
            <a:r>
              <a:rPr lang="en-US" sz="2800" dirty="0" smtClean="0">
                <a:latin typeface="Roboto Light"/>
                <a:cs typeface="Roboto Light"/>
              </a:rPr>
              <a:t> </a:t>
            </a:r>
            <a:r>
              <a:rPr lang="en-US" sz="2800" dirty="0" err="1" smtClean="0">
                <a:latin typeface="Roboto Light"/>
                <a:cs typeface="Roboto Light"/>
              </a:rPr>
              <a:t>por</a:t>
            </a:r>
            <a:r>
              <a:rPr lang="en-US" sz="2800" dirty="0" smtClean="0">
                <a:latin typeface="Roboto Light"/>
                <a:cs typeface="Roboto Light"/>
              </a:rPr>
              <a:t> </a:t>
            </a:r>
            <a:r>
              <a:rPr lang="en-US" sz="2800" dirty="0" err="1" smtClean="0">
                <a:latin typeface="Roboto Light"/>
                <a:cs typeface="Roboto Light"/>
              </a:rPr>
              <a:t>difracción</a:t>
            </a:r>
            <a:r>
              <a:rPr lang="en-US" sz="2800" dirty="0" smtClean="0">
                <a:latin typeface="Roboto Light"/>
                <a:cs typeface="Roboto Light"/>
              </a:rPr>
              <a:t> </a:t>
            </a:r>
            <a:r>
              <a:rPr lang="en-US" sz="2800" dirty="0" err="1" smtClean="0">
                <a:latin typeface="Roboto Light"/>
                <a:cs typeface="Roboto Light"/>
              </a:rPr>
              <a:t>láser</a:t>
            </a:r>
            <a:r>
              <a:rPr lang="en-US" sz="2800" dirty="0" smtClean="0">
                <a:latin typeface="Roboto Light"/>
                <a:cs typeface="Roboto Light"/>
              </a:rPr>
              <a:t> </a:t>
            </a:r>
            <a:endParaRPr lang="en-US" sz="2800" dirty="0">
              <a:latin typeface="Roboto Light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Roboto Light"/>
                <a:cs typeface="Roboto Light"/>
              </a:rPr>
              <a:t>    “     de  C. Jiménez </a:t>
            </a:r>
            <a:r>
              <a:rPr lang="en-US" sz="2800" dirty="0" err="1" smtClean="0">
                <a:latin typeface="Roboto Light"/>
                <a:cs typeface="Roboto Light"/>
              </a:rPr>
              <a:t>López</a:t>
            </a:r>
            <a:r>
              <a:rPr lang="en-US" sz="2800" dirty="0" smtClean="0">
                <a:latin typeface="Roboto Light"/>
                <a:cs typeface="Roboto Light"/>
              </a:rPr>
              <a:t> (</a:t>
            </a:r>
            <a:r>
              <a:rPr lang="en-US" sz="2800" dirty="0" err="1" smtClean="0">
                <a:latin typeface="Roboto Light"/>
                <a:cs typeface="Roboto Light"/>
              </a:rPr>
              <a:t>Microbiología</a:t>
            </a:r>
            <a:r>
              <a:rPr lang="en-US" sz="2800" dirty="0" smtClean="0">
                <a:latin typeface="Roboto Light"/>
                <a:cs typeface="Roboto Light"/>
              </a:rPr>
              <a:t>): </a:t>
            </a:r>
            <a:r>
              <a:rPr lang="en-US" sz="2800" dirty="0" err="1" smtClean="0">
                <a:latin typeface="Roboto Light"/>
                <a:cs typeface="Roboto Light"/>
              </a:rPr>
              <a:t>hipertermia</a:t>
            </a:r>
            <a:r>
              <a:rPr lang="en-US" sz="2800" dirty="0" smtClean="0">
                <a:latin typeface="Roboto Light"/>
                <a:cs typeface="Roboto Light"/>
              </a:rPr>
              <a:t> </a:t>
            </a:r>
            <a:r>
              <a:rPr lang="en-US" sz="2800" dirty="0" err="1" smtClean="0">
                <a:latin typeface="Roboto Light"/>
                <a:cs typeface="Roboto Light"/>
              </a:rPr>
              <a:t>magnética</a:t>
            </a:r>
            <a:endParaRPr lang="en-US" sz="2800" dirty="0" smtClean="0">
              <a:latin typeface="Roboto Light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latin typeface="Roboto Light"/>
                <a:cs typeface="Roboto Light"/>
              </a:rPr>
              <a:t> </a:t>
            </a:r>
            <a:r>
              <a:rPr lang="en-US" sz="2800" dirty="0" smtClean="0">
                <a:latin typeface="Roboto Light"/>
                <a:cs typeface="Roboto Light"/>
              </a:rPr>
              <a:t>   “     de L. </a:t>
            </a:r>
            <a:r>
              <a:rPr lang="en-US" sz="2800" dirty="0" err="1" smtClean="0">
                <a:latin typeface="Roboto Light"/>
                <a:cs typeface="Roboto Light"/>
              </a:rPr>
              <a:t>Álvarez</a:t>
            </a:r>
            <a:r>
              <a:rPr lang="en-US" sz="2800" dirty="0" smtClean="0">
                <a:latin typeface="Roboto Light"/>
                <a:cs typeface="Roboto Light"/>
              </a:rPr>
              <a:t> de Cienfuegos (Q. </a:t>
            </a:r>
            <a:r>
              <a:rPr lang="en-US" sz="2800" dirty="0" err="1" smtClean="0">
                <a:latin typeface="Roboto Light"/>
                <a:cs typeface="Roboto Light"/>
              </a:rPr>
              <a:t>Orgánica</a:t>
            </a:r>
            <a:r>
              <a:rPr lang="en-US" sz="2800" dirty="0" smtClean="0">
                <a:latin typeface="Roboto Light"/>
                <a:cs typeface="Roboto Light"/>
              </a:rPr>
              <a:t>): </a:t>
            </a:r>
            <a:r>
              <a:rPr lang="en-US" sz="2800" dirty="0" err="1" smtClean="0">
                <a:latin typeface="Roboto Light"/>
                <a:cs typeface="Roboto Light"/>
              </a:rPr>
              <a:t>hidrogeles</a:t>
            </a:r>
            <a:r>
              <a:rPr lang="en-US" sz="2800" dirty="0" smtClean="0">
                <a:latin typeface="Roboto Light"/>
                <a:cs typeface="Roboto Light"/>
              </a:rPr>
              <a:t> </a:t>
            </a:r>
            <a:r>
              <a:rPr lang="en-US" sz="2800" dirty="0" err="1" smtClean="0">
                <a:latin typeface="Roboto Light"/>
                <a:cs typeface="Roboto Light"/>
              </a:rPr>
              <a:t>magnéticos</a:t>
            </a:r>
            <a:r>
              <a:rPr lang="en-US" sz="2800" dirty="0" smtClean="0">
                <a:latin typeface="Roboto Light"/>
                <a:cs typeface="Roboto Light"/>
              </a:rPr>
              <a:t>.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Roboto Light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 smtClean="0">
              <a:latin typeface="Roboto Light"/>
              <a:cs typeface="Roboto Light"/>
            </a:endParaRPr>
          </a:p>
          <a:p>
            <a:pPr algn="r"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cs typeface="Roboto Light"/>
              </a:rPr>
              <a:t>GRACIAS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Roboto Light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90788" y="2609850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307138" y="3890963"/>
            <a:ext cx="112903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marL="457200" indent="-457200" eaLnBrk="1" hangingPunct="1">
              <a:spcBef>
                <a:spcPct val="0"/>
              </a:spcBef>
            </a:pPr>
            <a:r>
              <a:rPr lang="en-US" altLang="es-ES" sz="2800" b="1" dirty="0" err="1" smtClean="0">
                <a:latin typeface="Roboto Regular" charset="0"/>
              </a:rPr>
              <a:t>Síntesis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materiales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porosos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carbono</a:t>
            </a:r>
            <a:r>
              <a:rPr lang="en-US" altLang="es-ES" sz="2800" b="1" dirty="0" smtClean="0">
                <a:latin typeface="Roboto Regular" charset="0"/>
              </a:rPr>
              <a:t>, con </a:t>
            </a:r>
            <a:r>
              <a:rPr lang="en-US" altLang="es-ES" sz="2800" b="1" dirty="0" err="1" smtClean="0">
                <a:latin typeface="Roboto Regular" charset="0"/>
              </a:rPr>
              <a:t>porosidad</a:t>
            </a:r>
            <a:r>
              <a:rPr lang="en-US" altLang="es-ES" sz="2800" b="1" dirty="0" smtClean="0">
                <a:latin typeface="Roboto Regular" charset="0"/>
              </a:rPr>
              <a:t> e </a:t>
            </a:r>
            <a:r>
              <a:rPr lang="en-US" altLang="es-ES" sz="2800" b="1" dirty="0" err="1" smtClean="0">
                <a:latin typeface="Roboto Regular" charset="0"/>
              </a:rPr>
              <a:t>hidrofilicidad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controlables</a:t>
            </a:r>
            <a:endParaRPr lang="en-US" altLang="es-ES" sz="2800" b="1" dirty="0" smtClean="0">
              <a:latin typeface="Roboto Regular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s-ES" sz="2800" b="1" dirty="0" err="1" smtClean="0">
                <a:latin typeface="Roboto Regular" charset="0"/>
              </a:rPr>
              <a:t>Simulaciones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por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dinámica</a:t>
            </a:r>
            <a:r>
              <a:rPr lang="en-US" altLang="es-ES" sz="2800" b="1" dirty="0" smtClean="0">
                <a:latin typeface="Roboto Regular" charset="0"/>
              </a:rPr>
              <a:t> molecular y Monte Carlo</a:t>
            </a: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s-ES" sz="2800" b="1" dirty="0" err="1" smtClean="0">
                <a:latin typeface="Roboto Regular" charset="0"/>
              </a:rPr>
              <a:t>Funcionalización</a:t>
            </a:r>
            <a:r>
              <a:rPr lang="en-US" altLang="es-ES" sz="2800" b="1" dirty="0" smtClean="0">
                <a:latin typeface="Roboto Regular" charset="0"/>
              </a:rPr>
              <a:t> de nanopartículas para </a:t>
            </a:r>
            <a:r>
              <a:rPr lang="en-US" altLang="es-ES" sz="2800" b="1" dirty="0" err="1" smtClean="0">
                <a:latin typeface="Roboto Regular" charset="0"/>
              </a:rPr>
              <a:t>terapia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dirigida</a:t>
            </a:r>
            <a:endParaRPr lang="en-US" altLang="es-ES" sz="2800" b="1" dirty="0" smtClean="0">
              <a:latin typeface="Roboto Regular" charset="0"/>
            </a:endParaRPr>
          </a:p>
          <a:p>
            <a:pPr marL="457200" indent="-457200" eaLnBrk="1" hangingPunct="1">
              <a:spcBef>
                <a:spcPct val="0"/>
              </a:spcBef>
            </a:pPr>
            <a:r>
              <a:rPr lang="en-US" altLang="es-ES" sz="2800" b="1" dirty="0" err="1" smtClean="0">
                <a:latin typeface="Roboto Regular" charset="0"/>
              </a:rPr>
              <a:t>Uso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partículas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magnéticas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en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líneas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celulares</a:t>
            </a:r>
            <a:endParaRPr lang="en-US" altLang="es-ES" sz="2800" b="1" dirty="0">
              <a:latin typeface="Roboto Regular" charset="0"/>
            </a:endParaRPr>
          </a:p>
        </p:txBody>
      </p:sp>
      <p:sp>
        <p:nvSpPr>
          <p:cNvPr id="13" name="AutoShape 131"/>
          <p:cNvSpPr>
            <a:spLocks/>
          </p:cNvSpPr>
          <p:nvPr/>
        </p:nvSpPr>
        <p:spPr bwMode="auto">
          <a:xfrm>
            <a:off x="3619500" y="3621088"/>
            <a:ext cx="673100" cy="766762"/>
          </a:xfrm>
          <a:custGeom>
            <a:avLst/>
            <a:gdLst>
              <a:gd name="T0" fmla="*/ 10800 w 21600"/>
              <a:gd name="T1" fmla="+- 0 10800 114"/>
              <a:gd name="T2" fmla="*/ 10800 h 21373"/>
              <a:gd name="T3" fmla="*/ 10800 w 21600"/>
              <a:gd name="T4" fmla="+- 0 10800 114"/>
              <a:gd name="T5" fmla="*/ 10800 h 21373"/>
              <a:gd name="T6" fmla="*/ 10800 w 21600"/>
              <a:gd name="T7" fmla="+- 0 10800 114"/>
              <a:gd name="T8" fmla="*/ 10800 h 21373"/>
              <a:gd name="T9" fmla="*/ 10800 w 21600"/>
              <a:gd name="T10" fmla="+- 0 10800 114"/>
              <a:gd name="T11" fmla="*/ 10800 h 21373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73">
                <a:moveTo>
                  <a:pt x="13251" y="718"/>
                </a:moveTo>
                <a:cubicBezTo>
                  <a:pt x="13802" y="111"/>
                  <a:pt x="14278" y="-114"/>
                  <a:pt x="14670" y="54"/>
                </a:cubicBezTo>
                <a:cubicBezTo>
                  <a:pt x="15062" y="219"/>
                  <a:pt x="15263" y="737"/>
                  <a:pt x="15263" y="1596"/>
                </a:cubicBezTo>
                <a:lnTo>
                  <a:pt x="15263" y="19775"/>
                </a:lnTo>
                <a:cubicBezTo>
                  <a:pt x="15263" y="20634"/>
                  <a:pt x="15065" y="21152"/>
                  <a:pt x="14681" y="21320"/>
                </a:cubicBezTo>
                <a:cubicBezTo>
                  <a:pt x="14292" y="21486"/>
                  <a:pt x="13816" y="21264"/>
                  <a:pt x="13251" y="20656"/>
                </a:cubicBezTo>
                <a:lnTo>
                  <a:pt x="7758" y="14803"/>
                </a:lnTo>
                <a:lnTo>
                  <a:pt x="660" y="14803"/>
                </a:lnTo>
                <a:cubicBezTo>
                  <a:pt x="480" y="14803"/>
                  <a:pt x="324" y="14736"/>
                  <a:pt x="194" y="14604"/>
                </a:cubicBezTo>
                <a:cubicBezTo>
                  <a:pt x="67" y="14473"/>
                  <a:pt x="0" y="14304"/>
                  <a:pt x="0" y="14098"/>
                </a:cubicBezTo>
                <a:lnTo>
                  <a:pt x="0" y="7277"/>
                </a:lnTo>
                <a:cubicBezTo>
                  <a:pt x="0" y="7082"/>
                  <a:pt x="67" y="6917"/>
                  <a:pt x="194" y="6778"/>
                </a:cubicBezTo>
                <a:cubicBezTo>
                  <a:pt x="324" y="6643"/>
                  <a:pt x="480" y="6571"/>
                  <a:pt x="660" y="6571"/>
                </a:cubicBezTo>
                <a:lnTo>
                  <a:pt x="7758" y="6571"/>
                </a:lnTo>
                <a:lnTo>
                  <a:pt x="13251" y="718"/>
                </a:lnTo>
                <a:close/>
                <a:moveTo>
                  <a:pt x="18002" y="3322"/>
                </a:moveTo>
                <a:cubicBezTo>
                  <a:pt x="18331" y="3127"/>
                  <a:pt x="18666" y="3086"/>
                  <a:pt x="19023" y="3179"/>
                </a:cubicBezTo>
                <a:cubicBezTo>
                  <a:pt x="19379" y="3273"/>
                  <a:pt x="19654" y="3495"/>
                  <a:pt x="19838" y="3844"/>
                </a:cubicBezTo>
                <a:cubicBezTo>
                  <a:pt x="21017" y="6023"/>
                  <a:pt x="21599" y="8301"/>
                  <a:pt x="21599" y="10687"/>
                </a:cubicBezTo>
                <a:cubicBezTo>
                  <a:pt x="21599" y="13092"/>
                  <a:pt x="21017" y="15373"/>
                  <a:pt x="19838" y="17527"/>
                </a:cubicBezTo>
                <a:cubicBezTo>
                  <a:pt x="19584" y="18018"/>
                  <a:pt x="19189" y="18266"/>
                  <a:pt x="18659" y="18266"/>
                </a:cubicBezTo>
                <a:cubicBezTo>
                  <a:pt x="18437" y="18266"/>
                  <a:pt x="18214" y="18195"/>
                  <a:pt x="17999" y="18049"/>
                </a:cubicBezTo>
                <a:cubicBezTo>
                  <a:pt x="17671" y="17857"/>
                  <a:pt x="17459" y="17572"/>
                  <a:pt x="17353" y="17189"/>
                </a:cubicBezTo>
                <a:cubicBezTo>
                  <a:pt x="17254" y="16807"/>
                  <a:pt x="17289" y="16439"/>
                  <a:pt x="17473" y="16090"/>
                </a:cubicBezTo>
                <a:cubicBezTo>
                  <a:pt x="18419" y="14353"/>
                  <a:pt x="18892" y="12552"/>
                  <a:pt x="18892" y="10687"/>
                </a:cubicBezTo>
                <a:cubicBezTo>
                  <a:pt x="18892" y="8819"/>
                  <a:pt x="18415" y="7014"/>
                  <a:pt x="17473" y="5277"/>
                </a:cubicBezTo>
                <a:cubicBezTo>
                  <a:pt x="17289" y="4932"/>
                  <a:pt x="17254" y="4567"/>
                  <a:pt x="17353" y="4181"/>
                </a:cubicBezTo>
                <a:cubicBezTo>
                  <a:pt x="17459" y="3802"/>
                  <a:pt x="17674" y="3514"/>
                  <a:pt x="18002" y="3322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 smtClean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charset="0"/>
              </a:rPr>
              <a:t>FÍSICA DE INTERFASES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s-ES" sz="40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posición de imagen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" b="1136"/>
          <a:stretch>
            <a:fillRect/>
          </a:stretch>
        </p:blipFill>
        <p:spPr>
          <a:xfrm>
            <a:off x="271463" y="4119563"/>
            <a:ext cx="7661275" cy="4332287"/>
          </a:xfrm>
          <a:solidFill>
            <a:schemeClr val="bg1">
              <a:lumMod val="95000"/>
            </a:schemeClr>
          </a:solidFill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085138" y="3339428"/>
            <a:ext cx="871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</a:rPr>
              <a:t>DESCRIPCIÓN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85138" y="4403053"/>
            <a:ext cx="8715375" cy="7201972"/>
          </a:xfrm>
          <a:prstGeom prst="rect">
            <a:avLst/>
          </a:prstGeom>
          <a:noFill/>
        </p:spPr>
        <p:txBody>
          <a:bodyPr spcCol="548640">
            <a:spAutoFit/>
          </a:bodyPr>
          <a:lstStyle/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Actualmente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formado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por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1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predoc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, 2 postdocs, 1 J. de la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Cierva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, 1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contratada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reincorporación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, 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1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RyC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, 2 PTUs, 3CUs.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Ua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PTU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Hravard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, dos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predocs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Niza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, 1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contratada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El Salvador</a:t>
            </a: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 smtClean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Nuestro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trabajo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se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centra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en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: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Síntesis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caracterización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nanopartículas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Propiedades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eléctricas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dc y ac de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interfases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cargadas</a:t>
            </a:r>
            <a:endParaRPr lang="en-US" sz="2100" dirty="0" smtClean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Aplicaciones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 a la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generación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energía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limpia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y a la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desalinización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aguas</a:t>
            </a:r>
            <a:endParaRPr lang="en-US" sz="2100" dirty="0" smtClean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100" dirty="0" smtClean="0">
                <a:latin typeface="Roboto Light"/>
                <a:ea typeface="+mn-ea"/>
                <a:cs typeface="Roboto Light"/>
              </a:rPr>
              <a:t>Electro-</a:t>
            </a:r>
            <a:r>
              <a:rPr lang="en-US" sz="2100" dirty="0" err="1">
                <a:latin typeface="Roboto Light"/>
                <a:ea typeface="+mn-ea"/>
                <a:cs typeface="Roboto Light"/>
              </a:rPr>
              <a:t>ó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ptica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y magneto-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optica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partículas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no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esféricas</a:t>
            </a:r>
            <a:endParaRPr lang="en-US" sz="2100" dirty="0" smtClean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Aplicaciones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las nanopartículas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ferro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ferrimagnéticas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en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el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transporte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liberación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fármacos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y la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hipertermia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magnética</a:t>
            </a:r>
            <a:endParaRPr lang="en-US" sz="2100" dirty="0" smtClean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100" dirty="0">
                <a:latin typeface="Roboto Light"/>
                <a:ea typeface="+mn-ea"/>
                <a:cs typeface="Roboto Light"/>
              </a:rPr>
              <a:t>Manipulación mediante trampas (pinzas) ópticas y electromagnéticas de micro y nanopartículas 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Propiedades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mecánicas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suspensiones</a:t>
            </a:r>
            <a:endParaRPr lang="en-US" sz="2100" dirty="0" smtClean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100" dirty="0" smtClean="0">
                <a:latin typeface="Roboto Light"/>
                <a:ea typeface="+mn-ea"/>
                <a:cs typeface="Roboto Light"/>
              </a:rPr>
              <a:t>…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en-US" sz="2100" dirty="0" smtClean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 smtClean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9947275"/>
            <a:ext cx="18288000" cy="1122363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1" tIns="34286" rIns="68571" bIns="34286"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4400" i="1" smtClean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71463" y="9947275"/>
            <a:ext cx="16529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i="1" dirty="0" err="1" smtClean="0">
                <a:solidFill>
                  <a:schemeClr val="bg1"/>
                </a:solidFill>
              </a:rPr>
              <a:t>Interfases</a:t>
            </a:r>
            <a:r>
              <a:rPr lang="en-US" altLang="es-ES" i="1" dirty="0" smtClean="0">
                <a:solidFill>
                  <a:schemeClr val="bg1"/>
                </a:solidFill>
              </a:rPr>
              <a:t>; </a:t>
            </a:r>
            <a:r>
              <a:rPr lang="en-US" altLang="es-ES" i="1" dirty="0" err="1" smtClean="0">
                <a:solidFill>
                  <a:schemeClr val="bg1"/>
                </a:solidFill>
              </a:rPr>
              <a:t>electrocinética</a:t>
            </a:r>
            <a:r>
              <a:rPr lang="en-US" altLang="es-ES" i="1" dirty="0" smtClean="0">
                <a:solidFill>
                  <a:schemeClr val="bg1"/>
                </a:solidFill>
              </a:rPr>
              <a:t>; </a:t>
            </a:r>
            <a:r>
              <a:rPr lang="en-US" altLang="es-ES" i="1" dirty="0" err="1" smtClean="0">
                <a:solidFill>
                  <a:schemeClr val="bg1"/>
                </a:solidFill>
              </a:rPr>
              <a:t>fluidos</a:t>
            </a:r>
            <a:r>
              <a:rPr lang="en-US" altLang="es-ES" i="1" dirty="0" smtClean="0">
                <a:solidFill>
                  <a:schemeClr val="bg1"/>
                </a:solidFill>
              </a:rPr>
              <a:t> </a:t>
            </a:r>
            <a:r>
              <a:rPr lang="en-US" altLang="es-ES" i="1" dirty="0" err="1" smtClean="0">
                <a:solidFill>
                  <a:schemeClr val="bg1"/>
                </a:solidFill>
              </a:rPr>
              <a:t>magnéticos</a:t>
            </a:r>
            <a:r>
              <a:rPr lang="en-US" altLang="es-ES" i="1" dirty="0" smtClean="0">
                <a:solidFill>
                  <a:schemeClr val="bg1"/>
                </a:solidFill>
              </a:rPr>
              <a:t>; </a:t>
            </a:r>
            <a:r>
              <a:rPr lang="en-US" altLang="es-ES" i="1" dirty="0" err="1" smtClean="0">
                <a:solidFill>
                  <a:schemeClr val="bg1"/>
                </a:solidFill>
              </a:rPr>
              <a:t>trampas</a:t>
            </a:r>
            <a:r>
              <a:rPr lang="en-US" altLang="es-ES" i="1" dirty="0" smtClean="0">
                <a:solidFill>
                  <a:schemeClr val="bg1"/>
                </a:solidFill>
              </a:rPr>
              <a:t> </a:t>
            </a:r>
            <a:r>
              <a:rPr lang="en-US" altLang="es-ES" i="1" dirty="0" err="1" smtClean="0">
                <a:solidFill>
                  <a:schemeClr val="bg1"/>
                </a:solidFill>
              </a:rPr>
              <a:t>ópticas</a:t>
            </a:r>
            <a:r>
              <a:rPr lang="en-US" altLang="es-ES" i="1" dirty="0" smtClean="0">
                <a:solidFill>
                  <a:schemeClr val="bg1"/>
                </a:solidFill>
              </a:rPr>
              <a:t> y </a:t>
            </a:r>
            <a:r>
              <a:rPr lang="en-US" altLang="es-ES" i="1" dirty="0" err="1" smtClean="0">
                <a:solidFill>
                  <a:schemeClr val="bg1"/>
                </a:solidFill>
              </a:rPr>
              <a:t>eléctricas</a:t>
            </a:r>
            <a:r>
              <a:rPr lang="en-US" altLang="es-ES" i="1" dirty="0" smtClean="0">
                <a:solidFill>
                  <a:schemeClr val="bg1"/>
                </a:solidFill>
              </a:rPr>
              <a:t>; reología; nanopartículas; </a:t>
            </a:r>
            <a:r>
              <a:rPr lang="en-US" altLang="es-ES" i="1" dirty="0" err="1" smtClean="0">
                <a:solidFill>
                  <a:schemeClr val="bg1"/>
                </a:solidFill>
              </a:rPr>
              <a:t>hipertermia</a:t>
            </a:r>
            <a:r>
              <a:rPr lang="en-US" altLang="es-ES" i="1" dirty="0" smtClean="0">
                <a:solidFill>
                  <a:schemeClr val="bg1"/>
                </a:solidFill>
              </a:rPr>
              <a:t>;  </a:t>
            </a:r>
            <a:r>
              <a:rPr lang="en-US" altLang="es-ES" i="1" dirty="0" err="1" smtClean="0">
                <a:solidFill>
                  <a:schemeClr val="bg1"/>
                </a:solidFill>
              </a:rPr>
              <a:t>transporte</a:t>
            </a:r>
            <a:r>
              <a:rPr lang="en-US" altLang="es-ES" i="1" dirty="0" smtClean="0">
                <a:solidFill>
                  <a:schemeClr val="bg1"/>
                </a:solidFill>
              </a:rPr>
              <a:t> y </a:t>
            </a:r>
            <a:r>
              <a:rPr lang="en-US" altLang="es-ES" i="1" dirty="0" err="1" smtClean="0">
                <a:solidFill>
                  <a:schemeClr val="bg1"/>
                </a:solidFill>
              </a:rPr>
              <a:t>liberación</a:t>
            </a:r>
            <a:r>
              <a:rPr lang="en-US" altLang="es-ES" i="1" dirty="0" smtClean="0">
                <a:solidFill>
                  <a:schemeClr val="bg1"/>
                </a:solidFill>
              </a:rPr>
              <a:t> de </a:t>
            </a:r>
            <a:r>
              <a:rPr lang="en-US" altLang="es-ES" i="1" dirty="0" err="1" smtClean="0">
                <a:solidFill>
                  <a:schemeClr val="bg1"/>
                </a:solidFill>
              </a:rPr>
              <a:t>fármacos</a:t>
            </a:r>
            <a:endParaRPr lang="en-US" altLang="es-E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 smtClean="0">
                <a:solidFill>
                  <a:srgbClr val="D53044"/>
                </a:solidFill>
                <a:latin typeface="Roboto Black" charset="0"/>
              </a:rPr>
              <a:t>FÍSICA DE INTERFASES</a:t>
            </a:r>
            <a:endParaRPr lang="en-US" altLang="es-ES" sz="40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75406" cy="151247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20" name="AutoShape 81"/>
          <p:cNvSpPr>
            <a:spLocks/>
          </p:cNvSpPr>
          <p:nvPr/>
        </p:nvSpPr>
        <p:spPr bwMode="auto">
          <a:xfrm>
            <a:off x="477661" y="9324180"/>
            <a:ext cx="449263" cy="3286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rgbClr val="D32D46"/>
          </a:solidFill>
          <a:ln>
            <a:noFill/>
          </a:ln>
          <a:effectLst/>
          <a:extLst/>
        </p:spPr>
        <p:txBody>
          <a:bodyPr lIns="28571" tIns="28571" rIns="28571" bIns="28571" anchor="ctr"/>
          <a:lstStyle>
            <a:lvl1pPr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255588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1500" smtClean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1735055" y="1802060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 dirty="0" smtClean="0">
                <a:solidFill>
                  <a:srgbClr val="D53044"/>
                </a:solidFill>
                <a:latin typeface="Roboto Black" charset="0"/>
              </a:rPr>
              <a:t>DEPARTAMENTO DE FÍSICA APLICADA</a:t>
            </a:r>
            <a:endParaRPr lang="en-US" altLang="es-ES" sz="28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1743077" y="2259258"/>
            <a:ext cx="1529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 dirty="0" smtClean="0">
                <a:solidFill>
                  <a:srgbClr val="D53044"/>
                </a:solidFill>
                <a:latin typeface="Roboto Black" charset="0"/>
              </a:rPr>
              <a:t>FÍSICA APLICADA</a:t>
            </a:r>
            <a:endParaRPr lang="en-US" altLang="es-ES" sz="28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1047157" y="9291510"/>
            <a:ext cx="66209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000" dirty="0" smtClean="0">
                <a:latin typeface="Roboto Regular" charset="0"/>
                <a:hlinkClick r:id="rId5"/>
              </a:rPr>
              <a:t>modesto@ugr.es</a:t>
            </a:r>
            <a:r>
              <a:rPr lang="en-US" altLang="es-ES" sz="2000" dirty="0" smtClean="0">
                <a:latin typeface="Roboto Regular" charset="0"/>
              </a:rPr>
              <a:t>; </a:t>
            </a:r>
            <a:r>
              <a:rPr lang="en-US" altLang="es-ES" sz="2000" dirty="0" smtClean="0">
                <a:latin typeface="Roboto Regular" charset="0"/>
                <a:hlinkClick r:id="rId6"/>
              </a:rPr>
              <a:t>iglesias@ugr.es</a:t>
            </a:r>
            <a:r>
              <a:rPr lang="en-US" altLang="es-ES" sz="2000" dirty="0" smtClean="0">
                <a:latin typeface="Roboto Regular" charset="0"/>
              </a:rPr>
              <a:t>; </a:t>
            </a:r>
            <a:r>
              <a:rPr lang="en-US" altLang="es-ES" sz="2000" dirty="0" smtClean="0">
                <a:latin typeface="Roboto Regular" charset="0"/>
                <a:hlinkClick r:id="rId7"/>
              </a:rPr>
              <a:t>rul@ugr.es</a:t>
            </a:r>
            <a:r>
              <a:rPr lang="en-US" altLang="es-ES" sz="2000" dirty="0" smtClean="0">
                <a:latin typeface="Roboto Regular" charset="0"/>
              </a:rPr>
              <a:t>; </a:t>
            </a:r>
            <a:r>
              <a:rPr lang="en-US" altLang="es-ES" sz="2000" dirty="0" smtClean="0">
                <a:latin typeface="Roboto Regular" charset="0"/>
                <a:hlinkClick r:id="rId8"/>
              </a:rPr>
              <a:t>jimenezo@ugr.es</a:t>
            </a:r>
            <a:r>
              <a:rPr lang="en-US" altLang="es-ES" sz="2000" dirty="0" smtClean="0">
                <a:latin typeface="Roboto Regular" charset="0"/>
              </a:rPr>
              <a:t>; </a:t>
            </a:r>
            <a:r>
              <a:rPr lang="en-US" altLang="es-ES" sz="2000" dirty="0" smtClean="0">
                <a:latin typeface="Roboto Regular" charset="0"/>
                <a:hlinkClick r:id="rId9"/>
              </a:rPr>
              <a:t>sahualli@ugr.es</a:t>
            </a:r>
            <a:r>
              <a:rPr lang="en-US" altLang="es-ES" sz="2000" dirty="0" smtClean="0">
                <a:latin typeface="Roboto Regular" charset="0"/>
              </a:rPr>
              <a:t>; </a:t>
            </a:r>
            <a:r>
              <a:rPr lang="en-US" altLang="es-ES" sz="2000" dirty="0" smtClean="0">
                <a:latin typeface="Roboto Regular" charset="0"/>
                <a:hlinkClick r:id="rId10"/>
              </a:rPr>
              <a:t>adelgado@ugr.es</a:t>
            </a:r>
            <a:r>
              <a:rPr lang="en-US" altLang="es-ES" sz="2000" dirty="0" smtClean="0">
                <a:latin typeface="Roboto Regular" charset="0"/>
              </a:rPr>
              <a:t>;  </a:t>
            </a:r>
            <a:endParaRPr lang="en-US" altLang="es-ES" sz="2000" dirty="0">
              <a:latin typeface="Roboto Regular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826000" y="5956548"/>
            <a:ext cx="7288630" cy="5586145"/>
          </a:xfrm>
          <a:prstGeom prst="rect">
            <a:avLst/>
          </a:prstGeom>
          <a:noFill/>
        </p:spPr>
        <p:txBody>
          <a:bodyPr wrap="square" spcCol="548640">
            <a:spAutoFit/>
          </a:bodyPr>
          <a:lstStyle/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Procedimientos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síntesis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. Control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composición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, forma y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tamaño</a:t>
            </a:r>
            <a:endParaRPr lang="en-US" sz="2100" b="1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Propiedades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eléctricas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superficiales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(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potencial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zeta): 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Malvern </a:t>
            </a:r>
            <a:r>
              <a:rPr lang="en-US" sz="2100" b="1" dirty="0" err="1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Zetasizer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NanoZS</a:t>
            </a:r>
            <a:endParaRPr lang="en-US" sz="2100" b="1" dirty="0" smtClean="0">
              <a:solidFill>
                <a:schemeClr val="accent2">
                  <a:lumMod val="75000"/>
                </a:schemeClr>
              </a:solidFill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Suspensiones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concentradas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: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relajación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dieléctrica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(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original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); 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Acoustosizer </a:t>
            </a:r>
            <a:r>
              <a:rPr lang="en-US" sz="2100" b="1" dirty="0" err="1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IIc</a:t>
            </a:r>
            <a:endParaRPr lang="en-US" sz="2100" b="1" dirty="0" smtClean="0">
              <a:solidFill>
                <a:schemeClr val="accent2">
                  <a:lumMod val="75000"/>
                </a:schemeClr>
              </a:solidFill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Tamaño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: 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Malvern </a:t>
            </a:r>
            <a:r>
              <a:rPr lang="en-US" sz="2100" b="1" dirty="0" err="1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Mastersizer</a:t>
            </a:r>
            <a:endParaRPr lang="en-US" sz="2100" b="1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>
                <a:latin typeface="Roboto Light"/>
                <a:ea typeface="+mn-ea"/>
                <a:cs typeface="Roboto Light"/>
              </a:rPr>
              <a:t>Electro- y 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magneto-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orientación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(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original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)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Observación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microscópica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estructuras</a:t>
            </a:r>
            <a:endParaRPr lang="en-US" sz="2100" b="1" dirty="0" smtClean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Generación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campos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magnéticos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ac y dc (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original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)</a:t>
            </a:r>
            <a:endParaRPr lang="en-US" sz="2100" b="1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89993" y="2566696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1" name="AutoShape 12"/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015483" y="3579230"/>
            <a:ext cx="117912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 err="1">
                <a:solidFill>
                  <a:srgbClr val="D53044"/>
                </a:solidFill>
              </a:rPr>
              <a:t>Síntesis</a:t>
            </a:r>
            <a:r>
              <a:rPr lang="en-US" altLang="es-ES" sz="4400" dirty="0">
                <a:solidFill>
                  <a:srgbClr val="D53044"/>
                </a:solidFill>
              </a:rPr>
              <a:t> y </a:t>
            </a:r>
            <a:r>
              <a:rPr lang="en-US" altLang="es-ES" sz="4400" dirty="0" err="1">
                <a:solidFill>
                  <a:srgbClr val="D53044"/>
                </a:solidFill>
              </a:rPr>
              <a:t>caracterización</a:t>
            </a:r>
            <a:r>
              <a:rPr lang="en-US" altLang="es-ES" sz="4400" dirty="0">
                <a:solidFill>
                  <a:srgbClr val="D53044"/>
                </a:solidFill>
              </a:rPr>
              <a:t> de (</a:t>
            </a:r>
            <a:r>
              <a:rPr lang="en-US" altLang="es-ES" sz="4400" dirty="0" smtClean="0">
                <a:solidFill>
                  <a:srgbClr val="D53044"/>
                </a:solidFill>
              </a:rPr>
              <a:t>mag)NPs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>
            <a:off x="362466" y="3586665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charset="0"/>
              </a:rPr>
              <a:t>FÍSICA DE INTERFASES</a:t>
            </a:r>
            <a:endParaRPr lang="en-US" altLang="es-ES" sz="4000" dirty="0">
              <a:solidFill>
                <a:srgbClr val="D53044"/>
              </a:solidFill>
              <a:latin typeface="Roboto Black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590" y="5956548"/>
            <a:ext cx="6153606" cy="3010989"/>
          </a:xfrm>
          <a:prstGeom prst="rect">
            <a:avLst/>
          </a:prstGeom>
        </p:spPr>
      </p:pic>
      <p:pic>
        <p:nvPicPr>
          <p:cNvPr id="21" name="Picture 4" descr="0004"/>
          <p:cNvPicPr>
            <a:picLocks noChangeAspect="1" noChangeArrowheads="1"/>
          </p:cNvPicPr>
          <p:nvPr/>
        </p:nvPicPr>
        <p:blipFill>
          <a:blip r:embed="rId5"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0668" y="9217369"/>
            <a:ext cx="3332347" cy="250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826000" y="5956548"/>
            <a:ext cx="7288630" cy="4616648"/>
          </a:xfrm>
          <a:prstGeom prst="rect">
            <a:avLst/>
          </a:prstGeom>
          <a:noFill/>
        </p:spPr>
        <p:txBody>
          <a:bodyPr wrap="square" spcCol="548640">
            <a:spAutoFit/>
          </a:bodyPr>
          <a:lstStyle/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Basados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la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elevada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capacidad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la interfase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electrodo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poroso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/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disolución</a:t>
            </a:r>
            <a:endParaRPr lang="en-US" sz="2100" b="1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Celda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método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medida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energía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producida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(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original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)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smtClean="0">
                <a:latin typeface="Roboto Light"/>
                <a:ea typeface="+mn-ea"/>
                <a:cs typeface="Roboto Light"/>
              </a:rPr>
              <a:t>Id. Id.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desalinización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(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original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)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Modelos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téoricos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simulación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numérica</a:t>
            </a:r>
            <a:endParaRPr lang="en-US" sz="2100" b="1" dirty="0" smtClean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b="1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89993" y="2566696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1" name="AutoShape 12"/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071769" y="3342815"/>
            <a:ext cx="1147829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 err="1">
                <a:solidFill>
                  <a:srgbClr val="D53044"/>
                </a:solidFill>
              </a:rPr>
              <a:t>Generación</a:t>
            </a:r>
            <a:r>
              <a:rPr lang="en-US" altLang="es-ES" sz="4400" dirty="0">
                <a:solidFill>
                  <a:srgbClr val="D53044"/>
                </a:solidFill>
              </a:rPr>
              <a:t> de </a:t>
            </a:r>
            <a:r>
              <a:rPr lang="en-US" altLang="es-ES" sz="4400" dirty="0" err="1">
                <a:solidFill>
                  <a:srgbClr val="D53044"/>
                </a:solidFill>
              </a:rPr>
              <a:t>energía</a:t>
            </a:r>
            <a:r>
              <a:rPr lang="en-US" altLang="es-ES" sz="4400" dirty="0">
                <a:solidFill>
                  <a:srgbClr val="D53044"/>
                </a:solidFill>
              </a:rPr>
              <a:t> </a:t>
            </a:r>
            <a:r>
              <a:rPr lang="en-US" altLang="es-ES" sz="4400" dirty="0" err="1">
                <a:solidFill>
                  <a:srgbClr val="D53044"/>
                </a:solidFill>
              </a:rPr>
              <a:t>limpia</a:t>
            </a:r>
            <a:r>
              <a:rPr lang="en-US" altLang="es-ES" sz="4400" dirty="0">
                <a:solidFill>
                  <a:srgbClr val="D53044"/>
                </a:solidFill>
              </a:rPr>
              <a:t> y </a:t>
            </a:r>
            <a:r>
              <a:rPr lang="en-US" altLang="es-ES" sz="4400" dirty="0" err="1">
                <a:solidFill>
                  <a:srgbClr val="D53044"/>
                </a:solidFill>
              </a:rPr>
              <a:t>desalinización</a:t>
            </a:r>
            <a:r>
              <a:rPr lang="en-US" altLang="es-ES" sz="4400" dirty="0">
                <a:solidFill>
                  <a:srgbClr val="D53044"/>
                </a:solidFill>
              </a:rPr>
              <a:t> de </a:t>
            </a:r>
            <a:r>
              <a:rPr lang="en-US" altLang="es-ES" sz="4400" dirty="0" err="1">
                <a:solidFill>
                  <a:srgbClr val="D53044"/>
                </a:solidFill>
              </a:rPr>
              <a:t>aguas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>
            <a:off x="362466" y="3586665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charset="0"/>
              </a:rPr>
              <a:t>FÍSICA DE INTERFASES</a:t>
            </a:r>
            <a:endParaRPr lang="en-US" altLang="es-ES" sz="4000" dirty="0">
              <a:solidFill>
                <a:srgbClr val="D53044"/>
              </a:solidFill>
              <a:latin typeface="Roboto Black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817" y="5614861"/>
            <a:ext cx="3652838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30" y="5570411"/>
            <a:ext cx="25241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30" y="7716710"/>
            <a:ext cx="2179011" cy="313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20 Imagen" descr="celdas_Fotalecimient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0085" y="8641945"/>
            <a:ext cx="5036302" cy="20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9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826000" y="5956548"/>
            <a:ext cx="7288630" cy="2031325"/>
          </a:xfrm>
          <a:prstGeom prst="rect">
            <a:avLst/>
          </a:prstGeom>
          <a:noFill/>
        </p:spPr>
        <p:txBody>
          <a:bodyPr wrap="square" spcCol="548640">
            <a:spAutoFit/>
          </a:bodyPr>
          <a:lstStyle/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smtClean="0">
                <a:latin typeface="Roboto Light"/>
                <a:ea typeface="+mn-ea"/>
                <a:cs typeface="Roboto Light"/>
              </a:rPr>
              <a:t>La electro-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orientación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depende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la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geometría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, la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carga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y el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medio</a:t>
            </a:r>
            <a:endParaRPr lang="en-US" sz="2100" b="1" dirty="0" smtClean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Muy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útil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para la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determinación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dimensiones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las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partículas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esferoidales</a:t>
            </a:r>
            <a:endParaRPr lang="en-US" sz="2100" b="1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smtClean="0">
                <a:latin typeface="Roboto Light"/>
                <a:ea typeface="+mn-ea"/>
                <a:cs typeface="Roboto Light"/>
              </a:rPr>
              <a:t>Sistema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medida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(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original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)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Modelos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téoricos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simulación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numérica</a:t>
            </a:r>
            <a:endParaRPr lang="en-US" sz="21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89993" y="2566696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1" name="AutoShape 12"/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071769" y="3342815"/>
            <a:ext cx="1147829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 smtClean="0">
                <a:solidFill>
                  <a:srgbClr val="D53044"/>
                </a:solidFill>
              </a:rPr>
              <a:t>Electro-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optica</a:t>
            </a:r>
            <a:r>
              <a:rPr lang="en-US" altLang="es-ES" sz="4400" dirty="0" smtClean="0">
                <a:solidFill>
                  <a:srgbClr val="D53044"/>
                </a:solidFill>
              </a:rPr>
              <a:t> y magneto-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óptica</a:t>
            </a:r>
            <a:r>
              <a:rPr lang="en-US" altLang="es-ES" sz="4400" dirty="0" smtClean="0">
                <a:solidFill>
                  <a:srgbClr val="D53044"/>
                </a:solidFill>
              </a:rPr>
              <a:t> de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suspensiones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>
            <a:off x="362466" y="3586665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charset="0"/>
              </a:rPr>
              <a:t>FÍSICA DE INTERFASES</a:t>
            </a:r>
            <a:endParaRPr lang="en-US" altLang="es-ES" sz="4000" dirty="0">
              <a:solidFill>
                <a:srgbClr val="D53044"/>
              </a:solidFill>
              <a:latin typeface="Roboto Black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066" y="4789365"/>
            <a:ext cx="47434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090" y="8188202"/>
            <a:ext cx="517207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93" y="8797818"/>
            <a:ext cx="10407840" cy="292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20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07138" y="3098800"/>
            <a:ext cx="8715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rgbClr val="D53044"/>
                </a:solidFill>
              </a:rPr>
              <a:t>¿</a:t>
            </a:r>
            <a:r>
              <a:rPr lang="en-US" altLang="es-ES" sz="4400" dirty="0" err="1">
                <a:solidFill>
                  <a:srgbClr val="D53044"/>
                </a:solidFill>
              </a:rPr>
              <a:t>Qué</a:t>
            </a:r>
            <a:r>
              <a:rPr lang="en-US" altLang="es-ES" sz="4400" dirty="0">
                <a:solidFill>
                  <a:srgbClr val="D53044"/>
                </a:solidFill>
              </a:rPr>
              <a:t> </a:t>
            </a:r>
            <a:r>
              <a:rPr lang="en-US" altLang="es-ES" sz="4400" dirty="0" err="1">
                <a:solidFill>
                  <a:srgbClr val="D53044"/>
                </a:solidFill>
              </a:rPr>
              <a:t>sabemos</a:t>
            </a:r>
            <a:r>
              <a:rPr lang="en-US" altLang="es-ES" sz="4400" dirty="0">
                <a:solidFill>
                  <a:srgbClr val="D53044"/>
                </a:solidFill>
              </a:rPr>
              <a:t> </a:t>
            </a:r>
            <a:r>
              <a:rPr lang="en-US" altLang="es-ES" sz="4400" dirty="0" err="1">
                <a:solidFill>
                  <a:srgbClr val="D53044"/>
                </a:solidFill>
              </a:rPr>
              <a:t>hacer</a:t>
            </a:r>
            <a:r>
              <a:rPr lang="en-US" altLang="es-ES" sz="4400" dirty="0">
                <a:solidFill>
                  <a:srgbClr val="D53044"/>
                </a:solidFill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26000" y="5956548"/>
            <a:ext cx="7288630" cy="4616648"/>
          </a:xfrm>
          <a:prstGeom prst="rect">
            <a:avLst/>
          </a:prstGeom>
          <a:noFill/>
        </p:spPr>
        <p:txBody>
          <a:bodyPr wrap="square" spcCol="548640">
            <a:spAutoFit/>
          </a:bodyPr>
          <a:lstStyle/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Basados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la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elevada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capacidad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la interfase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electrodo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poroso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/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disolución</a:t>
            </a:r>
            <a:endParaRPr lang="en-US" sz="2100" b="1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Celda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método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medida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energía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producida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(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original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)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smtClean="0">
                <a:latin typeface="Roboto Light"/>
                <a:ea typeface="+mn-ea"/>
                <a:cs typeface="Roboto Light"/>
              </a:rPr>
              <a:t>Id. Id.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desalinización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(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original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)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Modelos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téoricos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simulación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numérica</a:t>
            </a:r>
            <a:endParaRPr lang="en-US" sz="2100" b="1" dirty="0" smtClean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b="1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89993" y="2566696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1" name="AutoShape 12"/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462474" y="3963892"/>
            <a:ext cx="104437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2800" b="1" dirty="0" err="1" smtClean="0">
                <a:latin typeface="Roboto Regular" charset="0"/>
              </a:rPr>
              <a:t>Generación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energía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r>
              <a:rPr lang="en-US" altLang="es-ES" sz="2800" b="1" dirty="0" err="1" smtClean="0">
                <a:latin typeface="Roboto Regular" charset="0"/>
              </a:rPr>
              <a:t>limpia</a:t>
            </a:r>
            <a:r>
              <a:rPr lang="en-US" altLang="es-ES" sz="2800" b="1" dirty="0" smtClean="0">
                <a:latin typeface="Roboto Regular" charset="0"/>
              </a:rPr>
              <a:t> y </a:t>
            </a:r>
            <a:r>
              <a:rPr lang="en-US" altLang="es-ES" sz="2800" b="1" dirty="0" err="1" smtClean="0">
                <a:latin typeface="Roboto Regular" charset="0"/>
              </a:rPr>
              <a:t>desalinización</a:t>
            </a:r>
            <a:r>
              <a:rPr lang="en-US" altLang="es-ES" sz="2800" b="1" dirty="0" smtClean="0">
                <a:latin typeface="Roboto Regular" charset="0"/>
              </a:rPr>
              <a:t> de </a:t>
            </a:r>
            <a:r>
              <a:rPr lang="en-US" altLang="es-ES" sz="2800" b="1" dirty="0" err="1" smtClean="0">
                <a:latin typeface="Roboto Regular" charset="0"/>
              </a:rPr>
              <a:t>aguas</a:t>
            </a:r>
            <a:endParaRPr lang="en-US" altLang="es-ES" sz="2800" b="1" dirty="0">
              <a:latin typeface="Roboto Regular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315160" y="4598728"/>
            <a:ext cx="969486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>
                <a:solidFill>
                  <a:srgbClr val="D53044"/>
                </a:solidFill>
              </a:rPr>
              <a:t>¿</a:t>
            </a:r>
            <a:r>
              <a:rPr lang="en-US" altLang="es-ES" sz="4400" dirty="0" err="1">
                <a:solidFill>
                  <a:srgbClr val="D53044"/>
                </a:solidFill>
              </a:rPr>
              <a:t>Qué</a:t>
            </a:r>
            <a:r>
              <a:rPr lang="en-US" altLang="es-ES" sz="4400" dirty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equipos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podemos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compartir</a:t>
            </a:r>
            <a:r>
              <a:rPr lang="en-US" altLang="es-ES" sz="4400" dirty="0" smtClean="0">
                <a:solidFill>
                  <a:srgbClr val="D53044"/>
                </a:solidFill>
              </a:rPr>
              <a:t>?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>
            <a:off x="362466" y="3586665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charset="0"/>
              </a:rPr>
              <a:t>FÍSICA DE INTERFASES</a:t>
            </a:r>
            <a:endParaRPr lang="en-US" altLang="es-ES" sz="4000" dirty="0">
              <a:solidFill>
                <a:srgbClr val="D53044"/>
              </a:solidFill>
              <a:latin typeface="Roboto Black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1817" y="5614861"/>
            <a:ext cx="3652838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30" y="5570411"/>
            <a:ext cx="25241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30" y="7716710"/>
            <a:ext cx="2179011" cy="3136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20 Imagen" descr="celdas_Fotalecimient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0085" y="8641945"/>
            <a:ext cx="5036302" cy="20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826000" y="5956548"/>
            <a:ext cx="7288630" cy="2031325"/>
          </a:xfrm>
          <a:prstGeom prst="rect">
            <a:avLst/>
          </a:prstGeom>
          <a:noFill/>
        </p:spPr>
        <p:txBody>
          <a:bodyPr wrap="square" spcCol="548640">
            <a:spAutoFit/>
          </a:bodyPr>
          <a:lstStyle/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smtClean="0">
                <a:latin typeface="Roboto Light"/>
                <a:ea typeface="+mn-ea"/>
                <a:cs typeface="Roboto Light"/>
              </a:rPr>
              <a:t>La electro-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orientación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depende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la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geometría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, la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carga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y el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medio</a:t>
            </a:r>
            <a:endParaRPr lang="en-US" sz="2100" b="1" dirty="0" smtClean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Muy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útil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para la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determinación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dimensiones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de las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partículas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esferoidales</a:t>
            </a:r>
            <a:endParaRPr lang="en-US" sz="2100" b="1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smtClean="0">
                <a:latin typeface="Roboto Light"/>
                <a:ea typeface="+mn-ea"/>
                <a:cs typeface="Roboto Light"/>
              </a:rPr>
              <a:t>Sistema de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medida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(</a:t>
            </a:r>
            <a:r>
              <a:rPr lang="en-US" sz="2100" b="1" dirty="0" smtClean="0">
                <a:solidFill>
                  <a:schemeClr val="accent2">
                    <a:lumMod val="75000"/>
                  </a:schemeClr>
                </a:solidFill>
                <a:latin typeface="Roboto Light"/>
                <a:ea typeface="+mn-ea"/>
                <a:cs typeface="Roboto Light"/>
              </a:rPr>
              <a:t>original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)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Modelos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téoricos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simulación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numérica</a:t>
            </a:r>
            <a:endParaRPr lang="en-US" sz="21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89993" y="2566696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1" name="AutoShape 12"/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071769" y="3342815"/>
            <a:ext cx="1147829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 smtClean="0">
                <a:solidFill>
                  <a:srgbClr val="D53044"/>
                </a:solidFill>
              </a:rPr>
              <a:t>Electro-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optica</a:t>
            </a:r>
            <a:r>
              <a:rPr lang="en-US" altLang="es-ES" sz="4400" dirty="0" smtClean="0">
                <a:solidFill>
                  <a:srgbClr val="D53044"/>
                </a:solidFill>
              </a:rPr>
              <a:t> y magneto-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óptica</a:t>
            </a:r>
            <a:r>
              <a:rPr lang="en-US" altLang="es-ES" sz="4400" dirty="0" smtClean="0">
                <a:solidFill>
                  <a:srgbClr val="D53044"/>
                </a:solidFill>
              </a:rPr>
              <a:t> de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suspensiones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>
            <a:off x="362466" y="3586665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charset="0"/>
              </a:rPr>
              <a:t>FÍSICA DE INTERFASES</a:t>
            </a:r>
            <a:endParaRPr lang="en-US" altLang="es-ES" sz="4000" dirty="0">
              <a:solidFill>
                <a:srgbClr val="D53044"/>
              </a:solidFill>
              <a:latin typeface="Roboto Black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066" y="4789365"/>
            <a:ext cx="47434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090" y="8188202"/>
            <a:ext cx="5172075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93" y="8797818"/>
            <a:ext cx="10407840" cy="292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0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826000" y="5956548"/>
            <a:ext cx="7288630" cy="5586145"/>
          </a:xfrm>
          <a:prstGeom prst="rect">
            <a:avLst/>
          </a:prstGeom>
          <a:noFill/>
        </p:spPr>
        <p:txBody>
          <a:bodyPr wrap="square" spcCol="548640">
            <a:spAutoFit/>
          </a:bodyPr>
          <a:lstStyle/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Actualmente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estamos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desarrollando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una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trampa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híbrida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(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óptica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+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eléctrica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) para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nanopartículas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en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medio</a:t>
            </a:r>
            <a:r>
              <a:rPr lang="en-US" sz="2100" b="1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b="1" dirty="0" err="1" smtClean="0">
                <a:latin typeface="Roboto Light"/>
                <a:ea typeface="+mn-ea"/>
                <a:cs typeface="Roboto Light"/>
              </a:rPr>
              <a:t>acuoso</a:t>
            </a:r>
            <a:endParaRPr lang="en-US" sz="2100" b="1" dirty="0" smtClean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Aislamiento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partículas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individuales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. La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combinación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campos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ópticos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eléctricos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cubre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la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práctica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totalidad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del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espectro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tamaños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y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materiales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en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medio</a:t>
            </a:r>
            <a:r>
              <a:rPr lang="en-US" sz="2100" dirty="0" smtClean="0">
                <a:latin typeface="Roboto Light"/>
                <a:ea typeface="+mn-ea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ea typeface="+mn-ea"/>
                <a:cs typeface="Roboto Light"/>
              </a:rPr>
              <a:t>acuoso</a:t>
            </a:r>
            <a:endParaRPr lang="en-US" sz="2100" dirty="0">
              <a:latin typeface="Roboto Light"/>
              <a:ea typeface="+mn-ea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 err="1" smtClean="0">
                <a:latin typeface="Roboto Light"/>
                <a:cs typeface="Roboto Light"/>
              </a:rPr>
              <a:t>Medida</a:t>
            </a:r>
            <a:r>
              <a:rPr lang="en-US" sz="2100" dirty="0" smtClean="0">
                <a:latin typeface="Roboto Light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cs typeface="Roboto Light"/>
              </a:rPr>
              <a:t>propiedades</a:t>
            </a:r>
            <a:r>
              <a:rPr lang="en-US" sz="2100" dirty="0" smtClean="0">
                <a:latin typeface="Roboto Light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cs typeface="Roboto Light"/>
              </a:rPr>
              <a:t>ópticas</a:t>
            </a:r>
            <a:r>
              <a:rPr lang="en-US" sz="2100" dirty="0" smtClean="0">
                <a:latin typeface="Roboto Light"/>
                <a:cs typeface="Roboto Light"/>
              </a:rPr>
              <a:t> del </a:t>
            </a:r>
            <a:r>
              <a:rPr lang="en-US" sz="2100" dirty="0" err="1" smtClean="0">
                <a:latin typeface="Roboto Light"/>
                <a:cs typeface="Roboto Light"/>
              </a:rPr>
              <a:t>objeto</a:t>
            </a:r>
            <a:r>
              <a:rPr lang="en-US" sz="2100" dirty="0" smtClean="0">
                <a:latin typeface="Roboto Light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cs typeface="Roboto Light"/>
              </a:rPr>
              <a:t>atrapado</a:t>
            </a:r>
            <a:r>
              <a:rPr lang="en-US" sz="2100" dirty="0" smtClean="0">
                <a:latin typeface="Roboto Light"/>
                <a:cs typeface="Roboto Light"/>
              </a:rPr>
              <a:t>. </a:t>
            </a:r>
            <a:endParaRPr lang="en-US" sz="2100" dirty="0">
              <a:latin typeface="Roboto Light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 err="1" smtClean="0">
                <a:latin typeface="Roboto Light"/>
                <a:cs typeface="Roboto Light"/>
              </a:rPr>
              <a:t>Medida</a:t>
            </a:r>
            <a:r>
              <a:rPr lang="en-US" sz="2100" dirty="0" smtClean="0">
                <a:latin typeface="Roboto Light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cs typeface="Roboto Light"/>
              </a:rPr>
              <a:t>fuerzas</a:t>
            </a:r>
            <a:r>
              <a:rPr lang="en-US" sz="2100" dirty="0" smtClean="0">
                <a:latin typeface="Roboto Light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cs typeface="Roboto Light"/>
              </a:rPr>
              <a:t>sobre</a:t>
            </a:r>
            <a:r>
              <a:rPr lang="en-US" sz="2100" dirty="0" smtClean="0">
                <a:latin typeface="Roboto Light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cs typeface="Roboto Light"/>
              </a:rPr>
              <a:t>los</a:t>
            </a:r>
            <a:r>
              <a:rPr lang="en-US" sz="2100" dirty="0" smtClean="0">
                <a:latin typeface="Roboto Light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cs typeface="Roboto Light"/>
              </a:rPr>
              <a:t>objetos</a:t>
            </a:r>
            <a:r>
              <a:rPr lang="en-US" sz="2100" dirty="0" smtClean="0">
                <a:latin typeface="Roboto Light"/>
                <a:cs typeface="Roboto Light"/>
              </a:rPr>
              <a:t> (</a:t>
            </a:r>
            <a:r>
              <a:rPr lang="en-US" sz="2100" dirty="0" err="1" smtClean="0">
                <a:latin typeface="Roboto Light"/>
                <a:cs typeface="Roboto Light"/>
              </a:rPr>
              <a:t>femto</a:t>
            </a:r>
            <a:r>
              <a:rPr lang="en-US" sz="2100" dirty="0" smtClean="0">
                <a:latin typeface="Roboto Light"/>
                <a:cs typeface="Roboto Light"/>
              </a:rPr>
              <a:t>-Newton).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 err="1" smtClean="0">
                <a:latin typeface="Roboto Light"/>
                <a:cs typeface="Roboto Light"/>
              </a:rPr>
              <a:t>Localización</a:t>
            </a:r>
            <a:r>
              <a:rPr lang="en-US" sz="2100" dirty="0" smtClean="0">
                <a:latin typeface="Roboto Light"/>
                <a:cs typeface="Roboto Light"/>
              </a:rPr>
              <a:t> del </a:t>
            </a:r>
            <a:r>
              <a:rPr lang="en-US" sz="2100" dirty="0" err="1" smtClean="0">
                <a:latin typeface="Roboto Light"/>
                <a:cs typeface="Roboto Light"/>
              </a:rPr>
              <a:t>orden</a:t>
            </a:r>
            <a:r>
              <a:rPr lang="en-US" sz="2100" dirty="0" smtClean="0">
                <a:latin typeface="Roboto Light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cs typeface="Roboto Light"/>
              </a:rPr>
              <a:t>nanometros</a:t>
            </a:r>
            <a:r>
              <a:rPr lang="en-US" sz="2100" dirty="0" smtClean="0">
                <a:latin typeface="Roboto Light"/>
                <a:cs typeface="Roboto Light"/>
              </a:rPr>
              <a:t>.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 err="1" smtClean="0">
                <a:latin typeface="Roboto Light"/>
                <a:cs typeface="Roboto Light"/>
              </a:rPr>
              <a:t>Resolución</a:t>
            </a:r>
            <a:r>
              <a:rPr lang="en-US" sz="2100" dirty="0" smtClean="0">
                <a:latin typeface="Roboto Light"/>
                <a:cs typeface="Roboto Light"/>
              </a:rPr>
              <a:t> temporal de </a:t>
            </a:r>
            <a:r>
              <a:rPr lang="en-US" sz="2100" dirty="0" smtClean="0">
                <a:latin typeface="Roboto Light"/>
                <a:cs typeface="Roboto Light"/>
                <a:sym typeface="Symbol"/>
              </a:rPr>
              <a:t>s.</a:t>
            </a:r>
            <a:endParaRPr lang="en-US" sz="2100" dirty="0" smtClean="0">
              <a:latin typeface="Roboto Light"/>
              <a:cs typeface="Roboto Light"/>
            </a:endParaRP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 err="1" smtClean="0">
                <a:latin typeface="Roboto Light"/>
                <a:cs typeface="Roboto Light"/>
              </a:rPr>
              <a:t>Aplicación</a:t>
            </a:r>
            <a:r>
              <a:rPr lang="en-US" sz="2100" dirty="0" smtClean="0">
                <a:latin typeface="Roboto Light"/>
                <a:cs typeface="Roboto Light"/>
              </a:rPr>
              <a:t> de </a:t>
            </a:r>
            <a:r>
              <a:rPr lang="en-US" sz="2100" dirty="0" err="1" smtClean="0">
                <a:latin typeface="Roboto Light"/>
                <a:cs typeface="Roboto Light"/>
              </a:rPr>
              <a:t>campos</a:t>
            </a:r>
            <a:r>
              <a:rPr lang="en-US" sz="2100" dirty="0" smtClean="0">
                <a:latin typeface="Roboto Light"/>
                <a:cs typeface="Roboto Light"/>
              </a:rPr>
              <a:t> </a:t>
            </a:r>
            <a:r>
              <a:rPr lang="en-US" sz="2100" dirty="0" err="1" smtClean="0">
                <a:latin typeface="Roboto Light"/>
                <a:cs typeface="Roboto Light"/>
              </a:rPr>
              <a:t>externos</a:t>
            </a:r>
            <a:r>
              <a:rPr lang="en-US" sz="2100" dirty="0" smtClean="0">
                <a:latin typeface="Roboto Light"/>
                <a:cs typeface="Roboto Light"/>
              </a:rPr>
              <a:t> (</a:t>
            </a:r>
            <a:r>
              <a:rPr lang="en-US" sz="2100" dirty="0" err="1" smtClean="0">
                <a:latin typeface="Roboto Light"/>
                <a:cs typeface="Roboto Light"/>
              </a:rPr>
              <a:t>magnéticos</a:t>
            </a:r>
            <a:r>
              <a:rPr lang="en-US" sz="2100" dirty="0" smtClean="0">
                <a:latin typeface="Roboto Light"/>
                <a:cs typeface="Roboto Light"/>
              </a:rPr>
              <a:t>, </a:t>
            </a:r>
            <a:r>
              <a:rPr lang="en-US" sz="2100" dirty="0" err="1" smtClean="0">
                <a:latin typeface="Roboto Light"/>
                <a:cs typeface="Roboto Light"/>
              </a:rPr>
              <a:t>ópticos</a:t>
            </a:r>
            <a:r>
              <a:rPr lang="en-US" sz="2100" dirty="0" smtClean="0">
                <a:latin typeface="Roboto Light"/>
                <a:cs typeface="Roboto Light"/>
              </a:rPr>
              <a:t>, </a:t>
            </a:r>
            <a:r>
              <a:rPr lang="en-US" sz="2100" dirty="0" err="1" smtClean="0">
                <a:latin typeface="Roboto Light"/>
                <a:cs typeface="Roboto Light"/>
              </a:rPr>
              <a:t>gradientes</a:t>
            </a:r>
            <a:r>
              <a:rPr lang="en-US" sz="2100" dirty="0" smtClean="0">
                <a:latin typeface="Roboto Light"/>
                <a:cs typeface="Roboto Light"/>
              </a:rPr>
              <a:t> de buffer, etc.)</a:t>
            </a:r>
          </a:p>
          <a:p>
            <a:pPr marL="342900" indent="-342900" defTabSz="1219261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100" dirty="0" smtClean="0">
                <a:latin typeface="Roboto Light"/>
                <a:cs typeface="Roboto Light"/>
              </a:rPr>
              <a:t>…</a:t>
            </a: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  <a:p>
            <a:pPr defTabSz="121926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100" dirty="0">
              <a:latin typeface="Roboto Light"/>
              <a:ea typeface="+mn-ea"/>
              <a:cs typeface="Roboto Light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89993" y="2566696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1" name="AutoShape 12"/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462474" y="1876425"/>
            <a:ext cx="10972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 err="1">
                <a:solidFill>
                  <a:srgbClr val="D53044"/>
                </a:solidFill>
              </a:rPr>
              <a:t>Manipulación</a:t>
            </a:r>
            <a:r>
              <a:rPr lang="en-US" altLang="es-ES" sz="4400" dirty="0">
                <a:solidFill>
                  <a:srgbClr val="D53044"/>
                </a:solidFill>
              </a:rPr>
              <a:t> </a:t>
            </a:r>
            <a:r>
              <a:rPr lang="en-US" altLang="es-ES" sz="4400" dirty="0" err="1">
                <a:solidFill>
                  <a:srgbClr val="D53044"/>
                </a:solidFill>
              </a:rPr>
              <a:t>mediante</a:t>
            </a:r>
            <a:r>
              <a:rPr lang="en-US" altLang="es-ES" sz="4400" dirty="0">
                <a:solidFill>
                  <a:srgbClr val="D53044"/>
                </a:solidFill>
              </a:rPr>
              <a:t> </a:t>
            </a:r>
            <a:r>
              <a:rPr lang="en-US" altLang="es-ES" sz="4400" dirty="0" err="1">
                <a:solidFill>
                  <a:srgbClr val="D53044"/>
                </a:solidFill>
              </a:rPr>
              <a:t>trampas</a:t>
            </a:r>
            <a:r>
              <a:rPr lang="en-US" altLang="es-ES" sz="4400" dirty="0">
                <a:solidFill>
                  <a:srgbClr val="D53044"/>
                </a:solidFill>
              </a:rPr>
              <a:t> (</a:t>
            </a:r>
            <a:r>
              <a:rPr lang="en-US" altLang="es-ES" sz="4400" dirty="0" err="1">
                <a:solidFill>
                  <a:srgbClr val="D53044"/>
                </a:solidFill>
              </a:rPr>
              <a:t>pinzas</a:t>
            </a:r>
            <a:r>
              <a:rPr lang="en-US" altLang="es-ES" sz="4400" dirty="0">
                <a:solidFill>
                  <a:srgbClr val="D53044"/>
                </a:solidFill>
              </a:rPr>
              <a:t>) </a:t>
            </a:r>
            <a:r>
              <a:rPr lang="en-US" altLang="es-ES" sz="4400" dirty="0" err="1">
                <a:solidFill>
                  <a:srgbClr val="D53044"/>
                </a:solidFill>
              </a:rPr>
              <a:t>ópticas</a:t>
            </a:r>
            <a:r>
              <a:rPr lang="en-US" altLang="es-ES" sz="4400" dirty="0">
                <a:solidFill>
                  <a:srgbClr val="D53044"/>
                </a:solidFill>
              </a:rPr>
              <a:t> y </a:t>
            </a:r>
            <a:r>
              <a:rPr lang="en-US" altLang="es-ES" sz="4400" dirty="0" err="1">
                <a:solidFill>
                  <a:srgbClr val="D53044"/>
                </a:solidFill>
              </a:rPr>
              <a:t>electromagnéticas</a:t>
            </a:r>
            <a:r>
              <a:rPr lang="en-US" altLang="es-ES" sz="4400" dirty="0">
                <a:solidFill>
                  <a:srgbClr val="D53044"/>
                </a:solidFill>
              </a:rPr>
              <a:t> de micro y </a:t>
            </a:r>
            <a:r>
              <a:rPr lang="en-US" altLang="es-ES" sz="4400" dirty="0" err="1">
                <a:solidFill>
                  <a:srgbClr val="D53044"/>
                </a:solidFill>
              </a:rPr>
              <a:t>nanopartícula</a:t>
            </a:r>
            <a:r>
              <a:rPr lang="en-US" altLang="es-ES" sz="2800" b="1" dirty="0" err="1" smtClean="0">
                <a:latin typeface="Roboto Regular" charset="0"/>
              </a:rPr>
              <a:t>s</a:t>
            </a:r>
            <a:r>
              <a:rPr lang="en-US" altLang="es-ES" sz="2800" b="1" dirty="0" smtClean="0">
                <a:latin typeface="Roboto Regular" charset="0"/>
              </a:rPr>
              <a:t> </a:t>
            </a:r>
            <a:endParaRPr lang="en-US" altLang="es-ES" sz="2800" b="1" dirty="0">
              <a:latin typeface="Roboto Regular" charset="0"/>
            </a:endParaRPr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>
            <a:off x="362466" y="3586665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 smtClean="0">
                <a:solidFill>
                  <a:srgbClr val="D53044"/>
                </a:solidFill>
                <a:latin typeface="Roboto Black" charset="0"/>
              </a:rPr>
              <a:t>FÍSICA DE INTERFASES</a:t>
            </a:r>
            <a:endParaRPr lang="en-US" altLang="es-ES" sz="4000" dirty="0">
              <a:solidFill>
                <a:srgbClr val="D53044"/>
              </a:solidFill>
              <a:latin typeface="Roboto Black" charset="0"/>
            </a:endParaRPr>
          </a:p>
        </p:txBody>
      </p:sp>
      <p:pic>
        <p:nvPicPr>
          <p:cNvPr id="42" name="SERS measurement_cropped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 cstate="print"/>
          <a:srcRect l="12389" t="13809" r="10681" b="13850"/>
          <a:stretch/>
        </p:blipFill>
        <p:spPr>
          <a:xfrm>
            <a:off x="9614752" y="7667041"/>
            <a:ext cx="3341077" cy="2356339"/>
          </a:xfrm>
          <a:prstGeom prst="rect">
            <a:avLst/>
          </a:prstGeom>
        </p:spPr>
      </p:pic>
      <p:pic>
        <p:nvPicPr>
          <p:cNvPr id="43" name="kram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32617" t="31536" r="18121" b="19726"/>
          <a:stretch/>
        </p:blipFill>
        <p:spPr>
          <a:xfrm>
            <a:off x="12671631" y="5449559"/>
            <a:ext cx="2085155" cy="1848056"/>
          </a:xfrm>
          <a:prstGeom prst="rect">
            <a:avLst/>
          </a:prstGeom>
        </p:spPr>
      </p:pic>
      <p:pic>
        <p:nvPicPr>
          <p:cNvPr id="44" name="noneq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738" t="14798" r="11384" b="17786"/>
          <a:stretch/>
        </p:blipFill>
        <p:spPr>
          <a:xfrm>
            <a:off x="9952113" y="5449559"/>
            <a:ext cx="2106901" cy="1848056"/>
          </a:xfrm>
          <a:prstGeom prst="rect">
            <a:avLst/>
          </a:prstGeom>
        </p:spPr>
      </p:pic>
      <p:pic>
        <p:nvPicPr>
          <p:cNvPr id="45" name="Bessel.avi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31424" t="49746" r="49999" b="21654"/>
          <a:stretch/>
        </p:blipFill>
        <p:spPr>
          <a:xfrm rot="16200000">
            <a:off x="13722751" y="7429902"/>
            <a:ext cx="2847901" cy="328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28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12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8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27163" y="1270000"/>
            <a:ext cx="150812" cy="903288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_tradnl" altLang="es-ES" sz="3600" smtClean="0">
              <a:solidFill>
                <a:schemeClr val="accent1"/>
              </a:solidFill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>
            <a:off x="2489993" y="2566696"/>
            <a:ext cx="2998787" cy="2998788"/>
          </a:xfrm>
          <a:prstGeom prst="diamond">
            <a:avLst/>
          </a:prstGeom>
          <a:solidFill>
            <a:srgbClr val="D53044">
              <a:alpha val="94901"/>
            </a:srgb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3600">
              <a:latin typeface="Calibri" pitchFamily="34" charset="0"/>
            </a:endParaRPr>
          </a:p>
        </p:txBody>
      </p:sp>
      <p:sp>
        <p:nvSpPr>
          <p:cNvPr id="11" name="AutoShape 12"/>
          <p:cNvSpPr>
            <a:spLocks/>
          </p:cNvSpPr>
          <p:nvPr/>
        </p:nvSpPr>
        <p:spPr bwMode="auto">
          <a:xfrm>
            <a:off x="3552825" y="3541713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380990" y="2181975"/>
            <a:ext cx="114782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400" dirty="0" err="1" smtClean="0">
                <a:solidFill>
                  <a:srgbClr val="D53044"/>
                </a:solidFill>
              </a:rPr>
              <a:t>Fluidos</a:t>
            </a:r>
            <a:r>
              <a:rPr lang="en-US" altLang="es-ES" sz="4400" dirty="0" smtClean="0">
                <a:solidFill>
                  <a:srgbClr val="D53044"/>
                </a:solidFill>
              </a:rPr>
              <a:t> </a:t>
            </a:r>
            <a:r>
              <a:rPr lang="en-US" altLang="es-ES" sz="4400" dirty="0" err="1" smtClean="0">
                <a:solidFill>
                  <a:srgbClr val="D53044"/>
                </a:solidFill>
              </a:rPr>
              <a:t>magnéticos</a:t>
            </a:r>
            <a:endParaRPr lang="en-US" altLang="es-ES" sz="4400" dirty="0">
              <a:solidFill>
                <a:srgbClr val="D53044"/>
              </a:solidFill>
            </a:endParaRPr>
          </a:p>
        </p:txBody>
      </p:sp>
      <p:sp>
        <p:nvSpPr>
          <p:cNvPr id="17" name="AutoShape 12"/>
          <p:cNvSpPr>
            <a:spLocks/>
          </p:cNvSpPr>
          <p:nvPr/>
        </p:nvSpPr>
        <p:spPr bwMode="auto">
          <a:xfrm>
            <a:off x="362466" y="3586665"/>
            <a:ext cx="873125" cy="958850"/>
          </a:xfrm>
          <a:custGeom>
            <a:avLst/>
            <a:gdLst>
              <a:gd name="T0" fmla="+- 0 10802 114"/>
              <a:gd name="T1" fmla="*/ T0 w 21376"/>
              <a:gd name="T2" fmla="*/ 10800 h 21600"/>
              <a:gd name="T3" fmla="+- 0 10802 114"/>
              <a:gd name="T4" fmla="*/ T3 w 21376"/>
              <a:gd name="T5" fmla="*/ 10800 h 21600"/>
              <a:gd name="T6" fmla="+- 0 10802 114"/>
              <a:gd name="T7" fmla="*/ T6 w 21376"/>
              <a:gd name="T8" fmla="*/ 10800 h 21600"/>
              <a:gd name="T9" fmla="+- 0 10802 114"/>
              <a:gd name="T10" fmla="*/ T9 w 21376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599"/>
                  <a:pt x="19455" y="21599"/>
                </a:cubicBezTo>
                <a:lnTo>
                  <a:pt x="1928" y="21599"/>
                </a:lnTo>
                <a:cubicBezTo>
                  <a:pt x="1585" y="21599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76192" tIns="76192" rIns="76192" bIns="76192" anchor="ctr"/>
          <a:lstStyle>
            <a:lvl1pPr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 defTabSz="684213"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s-ES" altLang="es-ES" sz="4300" smtClean="0">
              <a:solidFill>
                <a:srgbClr val="44CEB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ill Sans" charset="0"/>
              <a:sym typeface="Gill Sans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373713" y="12017252"/>
            <a:ext cx="8336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  <a:latin typeface="Roboto Thin"/>
                <a:ea typeface="Tahoma" panose="020B0604030504040204" pitchFamily="34" charset="0"/>
                <a:cs typeface="Tahoma" panose="020B0604030504040204" pitchFamily="34" charset="0"/>
              </a:rPr>
              <a:t> Jornadas (d)Efecto Pasillo Facultad de Ciencias</a:t>
            </a:r>
            <a:endParaRPr lang="es-ES" sz="2400" dirty="0">
              <a:solidFill>
                <a:schemeClr val="bg1">
                  <a:lumMod val="50000"/>
                </a:schemeClr>
              </a:solidFill>
              <a:latin typeface="Roboto Thi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92" y="11726778"/>
            <a:ext cx="893982" cy="893982"/>
          </a:xfrm>
          <a:prstGeom prst="rect">
            <a:avLst/>
          </a:prstGeom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743075" y="1168400"/>
            <a:ext cx="15293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0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2pPr>
            <a:lvl3pPr marL="1827213" indent="-912813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3pPr>
            <a:lvl4pPr marL="2741613" indent="-1370013">
              <a:spcBef>
                <a:spcPct val="20000"/>
              </a:spcBef>
              <a:buFont typeface="Arial" pitchFamily="34" charset="0"/>
              <a:buChar char="–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4pPr>
            <a:lvl5pPr marL="3656013" indent="-1827213">
              <a:spcBef>
                <a:spcPct val="20000"/>
              </a:spcBef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5pPr>
            <a:lvl6pPr marL="41132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6pPr>
            <a:lvl7pPr marL="45704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7pPr>
            <a:lvl8pPr marL="50276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8pPr>
            <a:lvl9pPr marL="5484813" indent="-1827213" defTabSz="1219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500">
                <a:solidFill>
                  <a:schemeClr val="tx1"/>
                </a:solidFill>
                <a:latin typeface="Roboto Light" charset="0"/>
                <a:ea typeface="ＭＳ Ｐゴシック" pitchFamily="34" charset="-128"/>
                <a:cs typeface="Roboto Light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s-ES" sz="4000" dirty="0">
                <a:solidFill>
                  <a:srgbClr val="D53044"/>
                </a:solidFill>
                <a:latin typeface="Roboto Black" charset="0"/>
              </a:rPr>
              <a:t>FÍSICA DE INTERFASES</a:t>
            </a:r>
            <a:endParaRPr lang="en-US" altLang="es-ES" sz="40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94884" y="5876706"/>
            <a:ext cx="5832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latin typeface="Roboto Black"/>
              </a:rPr>
              <a:t>Nanopartículas</a:t>
            </a:r>
            <a:r>
              <a:rPr lang="es-ES" sz="2000" dirty="0" smtClean="0">
                <a:latin typeface="Roboto Black"/>
              </a:rPr>
              <a:t> </a:t>
            </a:r>
            <a:r>
              <a:rPr lang="es-ES" sz="2000" dirty="0" smtClean="0">
                <a:solidFill>
                  <a:schemeClr val="accent1"/>
                </a:solidFill>
                <a:latin typeface="Roboto Black"/>
                <a:sym typeface="Wingdings" panose="05000000000000000000" pitchFamily="2" charset="2"/>
              </a:rPr>
              <a:t></a:t>
            </a:r>
            <a:r>
              <a:rPr lang="es-ES" sz="2000" dirty="0" smtClean="0">
                <a:latin typeface="Roboto Black"/>
                <a:sym typeface="Wingdings" panose="05000000000000000000" pitchFamily="2" charset="2"/>
              </a:rPr>
              <a:t> </a:t>
            </a:r>
            <a:r>
              <a:rPr lang="es-ES" sz="2000" b="1" dirty="0" err="1" smtClean="0">
                <a:latin typeface="Roboto Black"/>
                <a:sym typeface="Wingdings" panose="05000000000000000000" pitchFamily="2" charset="2"/>
              </a:rPr>
              <a:t>Ferrofluidos</a:t>
            </a:r>
            <a:endParaRPr lang="es-ES" sz="2000" b="1" dirty="0" smtClean="0">
              <a:latin typeface="Roboto Black"/>
              <a:sym typeface="Wingdings" panose="05000000000000000000" pitchFamily="2" charset="2"/>
            </a:endParaRPr>
          </a:p>
          <a:p>
            <a:endParaRPr lang="es-ES" sz="2000" dirty="0" smtClean="0">
              <a:latin typeface="Roboto Black"/>
              <a:sym typeface="Wingdings" panose="05000000000000000000" pitchFamily="2" charset="2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b="1" dirty="0" smtClean="0">
                <a:latin typeface="Roboto Black"/>
                <a:sym typeface="Wingdings" panose="05000000000000000000" pitchFamily="2" charset="2"/>
              </a:rPr>
              <a:t>Continuo magnético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Roboto Black"/>
                <a:sym typeface="Wingdings" panose="05000000000000000000" pitchFamily="2" charset="2"/>
              </a:rPr>
              <a:t>Alta </a:t>
            </a:r>
            <a:r>
              <a:rPr lang="es-ES" sz="2000" b="1" dirty="0" smtClean="0">
                <a:latin typeface="Roboto Black"/>
                <a:sym typeface="Wingdings" panose="05000000000000000000" pitchFamily="2" charset="2"/>
              </a:rPr>
              <a:t>estabilidad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2000" b="1" dirty="0" smtClean="0">
                <a:latin typeface="Roboto Black"/>
                <a:sym typeface="Wingdings" panose="05000000000000000000" pitchFamily="2" charset="2"/>
              </a:rPr>
              <a:t>Aplicaciones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 smtClean="0">
                <a:latin typeface="Roboto Black"/>
                <a:sym typeface="Wingdings" panose="05000000000000000000" pitchFamily="2" charset="2"/>
              </a:rPr>
              <a:t>Tintas, pinturas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 smtClean="0">
                <a:latin typeface="Roboto Black"/>
                <a:sym typeface="Wingdings" panose="05000000000000000000" pitchFamily="2" charset="2"/>
              </a:rPr>
              <a:t>Juntas y cojinetes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 smtClean="0">
                <a:latin typeface="Roboto Black"/>
                <a:sym typeface="Wingdings" panose="05000000000000000000" pitchFamily="2" charset="2"/>
              </a:rPr>
              <a:t>Aplicaciones espaciales (giróscopos)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 smtClean="0">
                <a:latin typeface="Roboto Black"/>
                <a:sym typeface="Wingdings" panose="05000000000000000000" pitchFamily="2" charset="2"/>
              </a:rPr>
              <a:t>Dispositivos ópticos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 smtClean="0">
                <a:latin typeface="Roboto Black"/>
                <a:sym typeface="Wingdings" panose="05000000000000000000" pitchFamily="2" charset="2"/>
              </a:rPr>
              <a:t>Disipación de calor (altavoces, etc.)</a:t>
            </a:r>
          </a:p>
          <a:p>
            <a:pPr marL="742950" lvl="1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 smtClean="0">
                <a:latin typeface="Roboto Black"/>
                <a:sym typeface="Wingdings" panose="05000000000000000000" pitchFamily="2" charset="2"/>
              </a:rPr>
              <a:t>Contraste en imagen por resonancia magnética</a:t>
            </a:r>
          </a:p>
        </p:txBody>
      </p:sp>
      <p:pic>
        <p:nvPicPr>
          <p:cNvPr id="19" name="Picture 5" descr="http://1.bp.blogspot.com/_RKYEpNHODfI/TGmQj8A6exI/AAAAAAAAAU8/ypp8g8BnbQ8/s1600/fluid_de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483" y="5261347"/>
            <a:ext cx="2550850" cy="1700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http://www.liquidsresearch.com/FileHandler.ashx?File=seal_cutaway_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994" y="3727729"/>
            <a:ext cx="2706481" cy="24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https://encrypted-tbn1.gstatic.com/images?q=tbn:ANd9GcR7L-dU_4U3cFiJv_QK9tBHJMXqOLAxpoXMU8q4awejyaJP1ArKUJkNrsP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573" y="7745275"/>
            <a:ext cx="2989951" cy="271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4222449" y="10583423"/>
            <a:ext cx="3603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accent6"/>
                </a:solidFill>
                <a:latin typeface="Roboto Black"/>
              </a:rPr>
              <a:t>Imagen por resonancia magnética</a:t>
            </a:r>
          </a:p>
          <a:p>
            <a:pPr algn="ctr"/>
            <a:r>
              <a:rPr lang="es-ES" sz="2000" b="1" dirty="0" smtClean="0">
                <a:solidFill>
                  <a:schemeClr val="accent6"/>
                </a:solidFill>
                <a:latin typeface="Roboto Black"/>
              </a:rPr>
              <a:t>(mejora del contraste)</a:t>
            </a:r>
            <a:endParaRPr lang="es-ES" sz="2000" b="1" dirty="0">
              <a:solidFill>
                <a:schemeClr val="accent6"/>
              </a:solidFill>
              <a:latin typeface="Roboto Black"/>
            </a:endParaRPr>
          </a:p>
        </p:txBody>
      </p:sp>
      <p:pic>
        <p:nvPicPr>
          <p:cNvPr id="23" name="Picture 8" descr="http://www.hostingyvirtualizacion.com/hv/wp-content/uploads/2012/05/DISCO-DURO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500" y="3727729"/>
            <a:ext cx="1784574" cy="147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23 CuadroTexto"/>
          <p:cNvSpPr txBox="1"/>
          <p:nvPr/>
        </p:nvSpPr>
        <p:spPr>
          <a:xfrm>
            <a:off x="13710410" y="5785780"/>
            <a:ext cx="347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accent6"/>
                </a:solidFill>
                <a:latin typeface="Roboto Black"/>
              </a:rPr>
              <a:t>Sellado en</a:t>
            </a:r>
          </a:p>
          <a:p>
            <a:pPr algn="ctr"/>
            <a:r>
              <a:rPr lang="es-ES" sz="2000" b="1" dirty="0" smtClean="0">
                <a:solidFill>
                  <a:schemeClr val="accent6"/>
                </a:solidFill>
                <a:latin typeface="Roboto Black"/>
              </a:rPr>
              <a:t>discos duros</a:t>
            </a:r>
            <a:endParaRPr lang="es-ES" sz="2000" b="1" dirty="0">
              <a:solidFill>
                <a:schemeClr val="accent6"/>
              </a:solidFill>
              <a:latin typeface="Roboto Black"/>
            </a:endParaRPr>
          </a:p>
        </p:txBody>
      </p:sp>
      <p:pic>
        <p:nvPicPr>
          <p:cNvPr id="25" name="Picture 10" descr="http://4.bp.blogspot.com/-7xKBkSf8UAo/UVzzXEqMUhI/AAAAAAAAOGM/N8uKAtx4D_k/s1600/mri_scanner_1600_clr_1021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158" y="8359357"/>
            <a:ext cx="2306190" cy="228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/>
          <a:stretch/>
        </p:blipFill>
        <p:spPr bwMode="auto">
          <a:xfrm>
            <a:off x="10043024" y="7013988"/>
            <a:ext cx="998273" cy="1664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9390062" y="9437327"/>
            <a:ext cx="2743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accent6"/>
                </a:solidFill>
                <a:latin typeface="Roboto Black"/>
              </a:rPr>
              <a:t>Separación</a:t>
            </a:r>
          </a:p>
          <a:p>
            <a:pPr algn="ctr"/>
            <a:r>
              <a:rPr lang="es-ES" sz="2000" b="1" dirty="0" smtClean="0">
                <a:solidFill>
                  <a:schemeClr val="accent6"/>
                </a:solidFill>
                <a:latin typeface="Roboto Black"/>
              </a:rPr>
              <a:t>magnética</a:t>
            </a:r>
          </a:p>
          <a:p>
            <a:pPr algn="ctr"/>
            <a:r>
              <a:rPr lang="es-ES" sz="2000" b="1" dirty="0">
                <a:solidFill>
                  <a:schemeClr val="accent6"/>
                </a:solidFill>
                <a:latin typeface="Roboto Black"/>
              </a:rPr>
              <a:t> selectiva (</a:t>
            </a:r>
            <a:r>
              <a:rPr lang="es-ES" sz="2000" b="1" dirty="0" smtClean="0">
                <a:solidFill>
                  <a:schemeClr val="accent6"/>
                </a:solidFill>
                <a:latin typeface="Roboto Black"/>
              </a:rPr>
              <a:t>células, contaminantes, etc.) </a:t>
            </a:r>
            <a:endParaRPr lang="es-ES" sz="2000" b="1" dirty="0">
              <a:solidFill>
                <a:schemeClr val="accent6"/>
              </a:solidFill>
              <a:latin typeface="Robo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6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usiness March5 v2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AAA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9452</TotalTime>
  <Words>856</Words>
  <Application>Microsoft Office PowerPoint</Application>
  <PresentationFormat>Personalizado</PresentationFormat>
  <Paragraphs>159</Paragraphs>
  <Slides>11</Slides>
  <Notes>11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Oficina de Gestión de la Comunicación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presentación corporativa Universidad de Granada 4:3</dc:title>
  <dc:creator>Ángel Rodríguez Valverde</dc:creator>
  <cp:lastModifiedBy>Angel</cp:lastModifiedBy>
  <cp:revision>743</cp:revision>
  <dcterms:created xsi:type="dcterms:W3CDTF">2017-04-03T06:52:49Z</dcterms:created>
  <dcterms:modified xsi:type="dcterms:W3CDTF">2018-06-14T23:06:47Z</dcterms:modified>
</cp:coreProperties>
</file>