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38" r:id="rId2"/>
    <p:sldId id="264" r:id="rId3"/>
    <p:sldId id="543" r:id="rId4"/>
    <p:sldId id="540" r:id="rId5"/>
    <p:sldId id="542" r:id="rId6"/>
    <p:sldId id="541" r:id="rId7"/>
  </p:sldIdLst>
  <p:sldSz cx="18288000" cy="13716000"/>
  <p:notesSz cx="6858000" cy="9144000"/>
  <p:defaultTextStyle>
    <a:defPPr>
      <a:defRPr lang="en-US"/>
    </a:defPPr>
    <a:lvl1pPr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1219200" indent="-762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2438400" indent="-1524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3657600" indent="-2286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4876800" indent="-3048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330"/>
    <a:srgbClr val="D32D46"/>
    <a:srgbClr val="BB3830"/>
    <a:srgbClr val="2F3A49"/>
    <a:srgbClr val="4A5B74"/>
    <a:srgbClr val="D7433A"/>
    <a:srgbClr val="E78784"/>
    <a:srgbClr val="EFB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774" y="-38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94F03-0620-45BD-9F02-10DDB7250EB5}" type="datetime1">
              <a:rPr lang="en-US" altLang="es-ES"/>
              <a:pPr>
                <a:defRPr/>
              </a:pPr>
              <a:t>6/13/2018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82DD4A-DD19-44E1-B8A7-D31039CEE61D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67108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0D8EC4-B9A4-48E3-A7F4-D344D4E9FBF2}" type="datetime1">
              <a:rPr lang="en-US" altLang="es-ES"/>
              <a:pPr>
                <a:defRPr/>
              </a:pPr>
              <a:t>6/13/2018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noProof="0" smtClean="0"/>
              <a:t>Click to edit Master text styles</a:t>
            </a:r>
          </a:p>
          <a:p>
            <a:pPr lvl="1"/>
            <a:r>
              <a:rPr lang="en-US" altLang="es-ES" noProof="0" smtClean="0"/>
              <a:t>Second level</a:t>
            </a:r>
          </a:p>
          <a:p>
            <a:pPr lvl="2"/>
            <a:r>
              <a:rPr lang="en-US" altLang="es-ES" noProof="0" smtClean="0"/>
              <a:t>Third level</a:t>
            </a:r>
          </a:p>
          <a:p>
            <a:pPr lvl="3"/>
            <a:r>
              <a:rPr lang="en-US" altLang="es-ES" noProof="0" smtClean="0"/>
              <a:t>Fourth level</a:t>
            </a:r>
          </a:p>
          <a:p>
            <a:pPr lvl="4"/>
            <a:r>
              <a:rPr lang="en-US" altLang="es-E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DBEAF-B98E-42D3-A72C-6AA4FA84FC49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7048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12192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24384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36576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48768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ES" smtClean="0">
                <a:ea typeface="ＭＳ Ｐゴシック" pitchFamily="34" charset="-128"/>
              </a:rPr>
              <a:t>Drag Picture and Send to Back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AE5F21-DD60-4D1F-9878-727053705F65}" type="slidenum">
              <a:rPr lang="en-US" altLang="es-ES" sz="1200"/>
              <a:pPr>
                <a:spcBef>
                  <a:spcPct val="0"/>
                </a:spcBef>
              </a:pPr>
              <a:t>1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74098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59383D-5DE5-497B-BFE3-E7043CF6B5E4}" type="slidenum">
              <a:rPr lang="en-US" altLang="es-ES" sz="1200"/>
              <a:pPr>
                <a:spcBef>
                  <a:spcPct val="0"/>
                </a:spcBef>
              </a:pPr>
              <a:t>2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345094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59383D-5DE5-497B-BFE3-E7043CF6B5E4}" type="slidenum">
              <a:rPr lang="en-US" altLang="es-ES" sz="1200"/>
              <a:pPr>
                <a:spcBef>
                  <a:spcPct val="0"/>
                </a:spcBef>
              </a:pPr>
              <a:t>3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227005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4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3046912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5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190769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6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16867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804966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-1"/>
            <a:ext cx="18288001" cy="6753381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003154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 userDrawn="1"/>
        </p:nvSpPr>
        <p:spPr>
          <a:xfrm>
            <a:off x="16116300" y="11968163"/>
            <a:ext cx="1825625" cy="1455737"/>
          </a:xfrm>
          <a:prstGeom prst="rect">
            <a:avLst/>
          </a:prstGeom>
          <a:solidFill>
            <a:schemeClr val="bg1"/>
          </a:solidFill>
        </p:spPr>
        <p:txBody>
          <a:bodyPr wrap="none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4071358800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3C98-C961-4EE1-AFA1-DE541234C651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7137315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05492"/>
      </p:ext>
    </p:extLst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94451"/>
      </p:ext>
    </p:extLst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93576"/>
      </p:ext>
    </p:extLst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330700"/>
            <a:ext cx="7661225" cy="4332288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5258034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244975"/>
            <a:ext cx="9143260" cy="5235575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3665342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9145191" y="3372803"/>
            <a:ext cx="9143260" cy="698659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2336198"/>
      </p:ext>
    </p:extLst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18750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66821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249795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3110588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9275"/>
            <a:ext cx="1645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3200400"/>
            <a:ext cx="164592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2712700"/>
            <a:ext cx="4267200" cy="730250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5A6A5"/>
                </a:solidFill>
                <a:latin typeface="Roboto Light" charset="0"/>
              </a:defRPr>
            </a:lvl1pPr>
          </a:lstStyle>
          <a:p>
            <a:fld id="{474B3C98-C961-4EE1-AFA1-DE541234C651}" type="slidenum">
              <a:rPr lang="en-US" altLang="es-ES"/>
              <a:pPr/>
              <a:t>‹Nº›</a:t>
            </a:fld>
            <a:endParaRPr lang="en-US" altLang="es-ES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6370300" y="12155488"/>
            <a:ext cx="914400" cy="91122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976600" y="12212638"/>
            <a:ext cx="1716088" cy="730250"/>
          </a:xfrm>
          <a:prstGeom prst="rect">
            <a:avLst/>
          </a:prstGeom>
        </p:spPr>
        <p:txBody>
          <a:bodyPr lIns="243852" tIns="121926" rIns="243852" bIns="121926" anchor="ctr"/>
          <a:lstStyle>
            <a:lvl1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53340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57912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62484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67056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E0170F6-7504-40CE-A4AE-17804D6A0376}" type="slidenum">
              <a:rPr lang="en-US" altLang="es-ES" sz="1800">
                <a:solidFill>
                  <a:schemeClr val="bg1"/>
                </a:solidFill>
                <a:latin typeface="Roboto Regular" charset="0"/>
              </a:rPr>
              <a:pPr algn="ctr" eaLnBrk="1" hangingPunct="1"/>
              <a:t>‹Nº›</a:t>
            </a:fld>
            <a:endParaRPr lang="en-US" altLang="es-ES" sz="1800">
              <a:solidFill>
                <a:schemeClr val="bg1"/>
              </a:solidFill>
              <a:latin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med">
    <p:push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marL="912813" indent="-4556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2pPr>
      <a:lvl3pPr marL="1827213" indent="-9128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3pPr>
      <a:lvl4pPr marL="2741613" indent="-1370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4pPr>
      <a:lvl5pPr marL="3656013" indent="-18272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auto">
          <a:xfrm rot="-5400000">
            <a:off x="2302039" y="-2286000"/>
            <a:ext cx="13716000" cy="18288000"/>
          </a:xfrm>
          <a:prstGeom prst="rect">
            <a:avLst/>
          </a:prstGeom>
          <a:solidFill>
            <a:srgbClr val="2F3A49">
              <a:alpha val="6784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dirty="0" smtClean="0">
              <a:solidFill>
                <a:srgbClr val="FFFFFF"/>
              </a:solidFill>
            </a:endParaRPr>
          </a:p>
        </p:txBody>
      </p:sp>
      <p:pic>
        <p:nvPicPr>
          <p:cNvPr id="32" name="Imagen 31" descr="UGR-MARCA-01-negati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568450"/>
            <a:ext cx="509905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084" y="7797800"/>
            <a:ext cx="18288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I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Jornada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de (d)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Efecto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Pasillo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Facultad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de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Ciencias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, 15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junio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2018 #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DefectoPasillo</a:t>
            </a:r>
            <a:endParaRPr lang="en-US" altLang="es-ES" sz="32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bg1"/>
              </a:solidFill>
              <a:latin typeface="Roboto Regular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192388" y="11190684"/>
            <a:ext cx="135555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II Plan de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Promoción</a:t>
            </a: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 de la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Investigación</a:t>
            </a:r>
            <a:endParaRPr lang="en-US" altLang="es-ES" sz="3200" dirty="0" smtClean="0">
              <a:solidFill>
                <a:schemeClr val="tx1">
                  <a:lumMod val="50000"/>
                </a:schemeClr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tx1">
                  <a:lumMod val="75000"/>
                </a:schemeClr>
              </a:solidFill>
              <a:latin typeface="Roboto Regular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1" b="12301"/>
          <a:stretch>
            <a:fillRect/>
          </a:stretch>
        </p:blipFill>
        <p:spPr>
          <a:xfrm>
            <a:off x="271463" y="4119563"/>
            <a:ext cx="7661275" cy="4332287"/>
          </a:xfrm>
          <a:solidFill>
            <a:schemeClr val="bg1">
              <a:lumMod val="95000"/>
            </a:schemeClr>
          </a:solidFill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85138" y="3339428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</a:rPr>
              <a:t>DESCRIPCIÓN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85138" y="4403053"/>
            <a:ext cx="8715375" cy="5586145"/>
          </a:xfrm>
          <a:prstGeom prst="rect">
            <a:avLst/>
          </a:prstGeom>
          <a:noFill/>
        </p:spPr>
        <p:txBody>
          <a:bodyPr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cs typeface="Roboto Light"/>
              </a:rPr>
              <a:t>Síntesis</a:t>
            </a:r>
            <a:r>
              <a:rPr lang="en-US" sz="2100" b="1" dirty="0" smtClean="0">
                <a:latin typeface="Roboto Light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cs typeface="Roboto Light"/>
              </a:rPr>
              <a:t>orgánica</a:t>
            </a:r>
            <a:r>
              <a:rPr lang="en-US" sz="2100" b="1" dirty="0" smtClean="0">
                <a:latin typeface="Roboto Light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cs typeface="Roboto Light"/>
              </a:rPr>
              <a:t>dirigida</a:t>
            </a:r>
            <a:r>
              <a:rPr lang="en-US" sz="2100" b="1" dirty="0" smtClean="0">
                <a:latin typeface="Roboto Light"/>
                <a:cs typeface="Roboto Light"/>
              </a:rPr>
              <a:t> a </a:t>
            </a:r>
            <a:r>
              <a:rPr lang="en-US" sz="2100" b="1" dirty="0" err="1" smtClean="0">
                <a:latin typeface="Roboto Light"/>
                <a:cs typeface="Roboto Light"/>
              </a:rPr>
              <a:t>distintos</a:t>
            </a:r>
            <a:r>
              <a:rPr lang="en-US" sz="2100" b="1" dirty="0" smtClean="0">
                <a:latin typeface="Roboto Light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cs typeface="Roboto Light"/>
              </a:rPr>
              <a:t>objetivos</a:t>
            </a:r>
            <a:r>
              <a:rPr lang="en-US" sz="2100" b="1" dirty="0" smtClean="0">
                <a:latin typeface="Roboto Light"/>
                <a:cs typeface="Roboto Light"/>
              </a:rPr>
              <a:t>:</a:t>
            </a:r>
            <a:endParaRPr lang="en-US" sz="2100" b="1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latin typeface="Roboto Light"/>
                <a:cs typeface="Roboto Light"/>
              </a:rPr>
              <a:t>-</a:t>
            </a:r>
            <a:r>
              <a:rPr lang="en-US" sz="2100" dirty="0" err="1" smtClean="0">
                <a:latin typeface="Roboto Light"/>
                <a:cs typeface="Roboto Light"/>
              </a:rPr>
              <a:t>Materiales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orgánicos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funcionales</a:t>
            </a:r>
            <a:r>
              <a:rPr lang="en-US" sz="2100" dirty="0" smtClean="0">
                <a:latin typeface="Roboto Light"/>
                <a:cs typeface="Roboto Light"/>
              </a:rPr>
              <a:t>. (Juan Manuel </a:t>
            </a:r>
            <a:r>
              <a:rPr lang="en-US" sz="2100" dirty="0" err="1" smtClean="0">
                <a:latin typeface="Roboto Light"/>
                <a:cs typeface="Roboto Light"/>
              </a:rPr>
              <a:t>Cuerva</a:t>
            </a:r>
            <a:r>
              <a:rPr lang="en-US" sz="2100" dirty="0" smtClean="0">
                <a:latin typeface="Roboto Light"/>
                <a:cs typeface="Roboto Light"/>
              </a:rPr>
              <a:t>)</a:t>
            </a:r>
            <a:endParaRPr lang="en-US" sz="2100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latin typeface="Roboto Light"/>
                <a:cs typeface="Roboto Light"/>
              </a:rPr>
              <a:t>-</a:t>
            </a:r>
            <a:r>
              <a:rPr lang="en-US" sz="2100" dirty="0" err="1" smtClean="0">
                <a:latin typeface="Roboto Light"/>
                <a:cs typeface="Roboto Light"/>
              </a:rPr>
              <a:t>Sondas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fluorescentes</a:t>
            </a:r>
            <a:r>
              <a:rPr lang="en-US" sz="2100" dirty="0" smtClean="0">
                <a:latin typeface="Roboto Light"/>
                <a:cs typeface="Roboto Light"/>
              </a:rPr>
              <a:t> para </a:t>
            </a:r>
            <a:r>
              <a:rPr lang="en-US" sz="2100" dirty="0" err="1" smtClean="0">
                <a:latin typeface="Roboto Light"/>
                <a:cs typeface="Roboto Light"/>
              </a:rPr>
              <a:t>análisis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i="1" dirty="0" smtClean="0">
                <a:latin typeface="Roboto Light"/>
                <a:cs typeface="Roboto Light"/>
              </a:rPr>
              <a:t>in vitro</a:t>
            </a:r>
            <a:r>
              <a:rPr lang="en-US" sz="2100" dirty="0" smtClean="0">
                <a:latin typeface="Roboto Light"/>
                <a:cs typeface="Roboto Light"/>
              </a:rPr>
              <a:t> o </a:t>
            </a:r>
            <a:r>
              <a:rPr lang="en-US" sz="2100" i="1" dirty="0" smtClean="0">
                <a:latin typeface="Roboto Light"/>
                <a:cs typeface="Roboto Light"/>
              </a:rPr>
              <a:t>in vivo.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latin typeface="Roboto Light"/>
                <a:cs typeface="Roboto Light"/>
              </a:rPr>
              <a:t>-</a:t>
            </a:r>
            <a:r>
              <a:rPr lang="en-US" sz="2100" dirty="0" err="1" smtClean="0">
                <a:latin typeface="Roboto Light"/>
                <a:cs typeface="Roboto Light"/>
              </a:rPr>
              <a:t>Patrones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deuterados</a:t>
            </a:r>
            <a:r>
              <a:rPr lang="en-US" sz="2100" dirty="0" smtClean="0">
                <a:latin typeface="Roboto Light"/>
                <a:cs typeface="Roboto Light"/>
              </a:rPr>
              <a:t> para </a:t>
            </a:r>
            <a:r>
              <a:rPr lang="en-US" sz="2100" dirty="0" err="1" smtClean="0">
                <a:latin typeface="Roboto Light"/>
                <a:cs typeface="Roboto Light"/>
              </a:rPr>
              <a:t>análisis</a:t>
            </a:r>
            <a:r>
              <a:rPr lang="en-US" sz="2100" dirty="0" smtClean="0">
                <a:latin typeface="Roboto Light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cs typeface="Roboto Light"/>
              </a:rPr>
              <a:t>alimentos</a:t>
            </a:r>
            <a:r>
              <a:rPr lang="en-US" sz="2100" smtClean="0">
                <a:latin typeface="Roboto Light"/>
                <a:cs typeface="Roboto Light"/>
              </a:rPr>
              <a:t>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smtClean="0">
                <a:latin typeface="Roboto Light"/>
                <a:cs typeface="Roboto Light"/>
              </a:rPr>
              <a:t>-</a:t>
            </a:r>
            <a:r>
              <a:rPr lang="en-US" sz="2100" dirty="0" err="1" smtClean="0">
                <a:latin typeface="Roboto Light"/>
                <a:cs typeface="Roboto Light"/>
              </a:rPr>
              <a:t>Geles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supramoleculares</a:t>
            </a:r>
            <a:r>
              <a:rPr lang="en-US" sz="2100" dirty="0" smtClean="0">
                <a:latin typeface="Roboto Light"/>
                <a:cs typeface="Roboto Light"/>
              </a:rPr>
              <a:t> para </a:t>
            </a:r>
            <a:r>
              <a:rPr lang="en-US" sz="2100" dirty="0" err="1" smtClean="0">
                <a:latin typeface="Roboto Light"/>
                <a:cs typeface="Roboto Light"/>
              </a:rPr>
              <a:t>aplicaciones</a:t>
            </a:r>
            <a:r>
              <a:rPr lang="en-US" sz="2100" dirty="0" smtClean="0">
                <a:latin typeface="Roboto Light"/>
                <a:cs typeface="Roboto Light"/>
              </a:rPr>
              <a:t> en </a:t>
            </a:r>
            <a:r>
              <a:rPr lang="en-US" sz="2100" dirty="0" err="1" smtClean="0">
                <a:latin typeface="Roboto Light"/>
                <a:cs typeface="Roboto Light"/>
              </a:rPr>
              <a:t>biotecnología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latin typeface="Roboto Light"/>
                <a:cs typeface="Roboto Light"/>
              </a:rPr>
              <a:t>(Luis </a:t>
            </a:r>
            <a:r>
              <a:rPr lang="en-US" sz="2100" dirty="0" err="1" smtClean="0">
                <a:latin typeface="Roboto Light"/>
                <a:cs typeface="Roboto Light"/>
              </a:rPr>
              <a:t>Álvarez</a:t>
            </a:r>
            <a:r>
              <a:rPr lang="en-US" sz="2100" dirty="0" smtClean="0">
                <a:latin typeface="Roboto Light"/>
                <a:cs typeface="Roboto Light"/>
              </a:rPr>
              <a:t> de Cienfuegos)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Síntesis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y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estudio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nanografenos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distorsionados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curvos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. </a:t>
            </a: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Actualmente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nuestro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equipo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investigación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está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interesado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en la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síntesis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hidrocarburos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aromáticos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policíclicos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curvos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y el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estudio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sus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propiedades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quirópticas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y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electrónicas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9947275"/>
            <a:ext cx="18288000" cy="1122363"/>
          </a:xfrm>
          <a:prstGeom prst="rect">
            <a:avLst/>
          </a:prstGeom>
          <a:solidFill>
            <a:srgbClr val="D53044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4400" i="1" smtClean="0">
              <a:solidFill>
                <a:srgbClr val="FFFFFF"/>
              </a:solidFill>
              <a:latin typeface="Roboto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98763" y="10123488"/>
            <a:ext cx="12372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dirty="0" err="1" smtClean="0">
                <a:solidFill>
                  <a:schemeClr val="bg1"/>
                </a:solidFill>
              </a:rPr>
              <a:t>Nanografenos</a:t>
            </a:r>
            <a:r>
              <a:rPr lang="en-US" altLang="es-ES" dirty="0" smtClean="0">
                <a:solidFill>
                  <a:schemeClr val="bg1"/>
                </a:solidFill>
              </a:rPr>
              <a:t>, </a:t>
            </a:r>
            <a:r>
              <a:rPr lang="en-US" altLang="es-ES" dirty="0" err="1" smtClean="0">
                <a:solidFill>
                  <a:schemeClr val="bg1"/>
                </a:solidFill>
              </a:rPr>
              <a:t>síntesis</a:t>
            </a:r>
            <a:r>
              <a:rPr lang="en-US" altLang="es-ES" dirty="0" smtClean="0">
                <a:solidFill>
                  <a:schemeClr val="bg1"/>
                </a:solidFill>
              </a:rPr>
              <a:t> </a:t>
            </a:r>
            <a:r>
              <a:rPr lang="en-US" altLang="es-ES" dirty="0" err="1" smtClean="0">
                <a:solidFill>
                  <a:schemeClr val="bg1"/>
                </a:solidFill>
              </a:rPr>
              <a:t>orgánica</a:t>
            </a:r>
            <a:r>
              <a:rPr lang="en-US" altLang="es-ES" dirty="0" smtClean="0">
                <a:solidFill>
                  <a:schemeClr val="bg1"/>
                </a:solidFill>
              </a:rPr>
              <a:t>, </a:t>
            </a:r>
            <a:r>
              <a:rPr lang="en-US" altLang="es-ES" dirty="0" err="1" smtClean="0">
                <a:solidFill>
                  <a:schemeClr val="bg1"/>
                </a:solidFill>
              </a:rPr>
              <a:t>propiedades</a:t>
            </a:r>
            <a:r>
              <a:rPr lang="en-US" altLang="es-ES" dirty="0" smtClean="0">
                <a:solidFill>
                  <a:schemeClr val="bg1"/>
                </a:solidFill>
              </a:rPr>
              <a:t> </a:t>
            </a:r>
            <a:r>
              <a:rPr lang="en-US" altLang="es-ES" dirty="0" err="1" smtClean="0">
                <a:solidFill>
                  <a:schemeClr val="bg1"/>
                </a:solidFill>
              </a:rPr>
              <a:t>quirópticas</a:t>
            </a:r>
            <a:r>
              <a:rPr lang="en-US" altLang="es-ES" dirty="0" smtClean="0">
                <a:solidFill>
                  <a:schemeClr val="bg1"/>
                </a:solidFill>
              </a:rPr>
              <a:t> (CD, CPL)</a:t>
            </a:r>
            <a:endParaRPr lang="en-US" alt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ARACELI GONZÁLEZ CAMPAÑA – FQM367 - NANOGRAPHOUT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75406" cy="151247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20" name="AutoShape 81"/>
          <p:cNvSpPr>
            <a:spLocks/>
          </p:cNvSpPr>
          <p:nvPr/>
        </p:nvSpPr>
        <p:spPr bwMode="auto">
          <a:xfrm>
            <a:off x="477661" y="9324180"/>
            <a:ext cx="449263" cy="328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D32D46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735055" y="1802060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QUÍMICA ORGÁNICA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743077" y="2259258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err="1" smtClean="0">
                <a:solidFill>
                  <a:srgbClr val="D53044"/>
                </a:solidFill>
                <a:latin typeface="Roboto Black" charset="0"/>
              </a:rPr>
              <a:t>Síntesis</a:t>
            </a: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 </a:t>
            </a:r>
            <a:r>
              <a:rPr lang="en-US" altLang="es-ES" sz="2800" dirty="0" err="1" smtClean="0">
                <a:solidFill>
                  <a:srgbClr val="D53044"/>
                </a:solidFill>
                <a:latin typeface="Roboto Black" charset="0"/>
              </a:rPr>
              <a:t>Orgánica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047157" y="9291510"/>
            <a:ext cx="4105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000" dirty="0" smtClean="0">
                <a:latin typeface="Roboto Regular" charset="0"/>
              </a:rPr>
              <a:t>araceligc@ugr.es</a:t>
            </a:r>
            <a:endParaRPr lang="en-US" altLang="es-ES" sz="2000" dirty="0">
              <a:latin typeface="Roboto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85138" y="3339428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</a:rPr>
              <a:t>DESCRIPCIÓN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9947275"/>
            <a:ext cx="18288000" cy="1122363"/>
          </a:xfrm>
          <a:prstGeom prst="rect">
            <a:avLst/>
          </a:prstGeom>
          <a:solidFill>
            <a:srgbClr val="D53044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4400" i="1" smtClean="0">
              <a:solidFill>
                <a:srgbClr val="FFFFFF"/>
              </a:solidFill>
              <a:latin typeface="Roboto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98763" y="10123488"/>
            <a:ext cx="12372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dirty="0" err="1" smtClean="0">
                <a:solidFill>
                  <a:schemeClr val="bg1"/>
                </a:solidFill>
              </a:rPr>
              <a:t>Nanografenos</a:t>
            </a:r>
            <a:r>
              <a:rPr lang="en-US" altLang="es-ES" dirty="0" smtClean="0">
                <a:solidFill>
                  <a:schemeClr val="bg1"/>
                </a:solidFill>
              </a:rPr>
              <a:t>, </a:t>
            </a:r>
            <a:r>
              <a:rPr lang="en-US" altLang="es-ES" dirty="0" err="1" smtClean="0">
                <a:solidFill>
                  <a:schemeClr val="bg1"/>
                </a:solidFill>
              </a:rPr>
              <a:t>síntesis</a:t>
            </a:r>
            <a:r>
              <a:rPr lang="en-US" altLang="es-ES" dirty="0" smtClean="0">
                <a:solidFill>
                  <a:schemeClr val="bg1"/>
                </a:solidFill>
              </a:rPr>
              <a:t> </a:t>
            </a:r>
            <a:r>
              <a:rPr lang="en-US" altLang="es-ES" dirty="0" err="1" smtClean="0">
                <a:solidFill>
                  <a:schemeClr val="bg1"/>
                </a:solidFill>
              </a:rPr>
              <a:t>orgánica</a:t>
            </a:r>
            <a:r>
              <a:rPr lang="en-US" altLang="es-ES" dirty="0" smtClean="0">
                <a:solidFill>
                  <a:schemeClr val="bg1"/>
                </a:solidFill>
              </a:rPr>
              <a:t>, </a:t>
            </a:r>
            <a:r>
              <a:rPr lang="en-US" altLang="es-ES" dirty="0" err="1" smtClean="0">
                <a:solidFill>
                  <a:schemeClr val="bg1"/>
                </a:solidFill>
              </a:rPr>
              <a:t>propiedades</a:t>
            </a:r>
            <a:r>
              <a:rPr lang="en-US" altLang="es-ES" dirty="0" smtClean="0">
                <a:solidFill>
                  <a:schemeClr val="bg1"/>
                </a:solidFill>
              </a:rPr>
              <a:t> </a:t>
            </a:r>
            <a:r>
              <a:rPr lang="en-US" altLang="es-ES" dirty="0" err="1" smtClean="0">
                <a:solidFill>
                  <a:schemeClr val="bg1"/>
                </a:solidFill>
              </a:rPr>
              <a:t>quirópticas</a:t>
            </a:r>
            <a:r>
              <a:rPr lang="en-US" altLang="es-ES" dirty="0" smtClean="0">
                <a:solidFill>
                  <a:schemeClr val="bg1"/>
                </a:solidFill>
              </a:rPr>
              <a:t> (CD, CPL)</a:t>
            </a:r>
            <a:endParaRPr lang="en-US" alt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 smtClean="0">
                <a:solidFill>
                  <a:srgbClr val="D53044"/>
                </a:solidFill>
                <a:latin typeface="Roboto Black" charset="0"/>
              </a:rPr>
              <a:t>ARACELI GONZÁLEZ CAMPAÑA – FQM367 - NANOGRAPHOUT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75406" cy="151247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20" name="AutoShape 81"/>
          <p:cNvSpPr>
            <a:spLocks/>
          </p:cNvSpPr>
          <p:nvPr/>
        </p:nvSpPr>
        <p:spPr bwMode="auto">
          <a:xfrm>
            <a:off x="477661" y="9324180"/>
            <a:ext cx="449263" cy="328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D32D46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735055" y="1802060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QUÍMICA ORGÁNICA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743077" y="2259258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err="1" smtClean="0">
                <a:solidFill>
                  <a:srgbClr val="D53044"/>
                </a:solidFill>
                <a:latin typeface="Roboto Black" charset="0"/>
              </a:rPr>
              <a:t>Síntesis</a:t>
            </a: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 </a:t>
            </a:r>
            <a:r>
              <a:rPr lang="en-US" altLang="es-ES" sz="2800" dirty="0" err="1" smtClean="0">
                <a:solidFill>
                  <a:srgbClr val="D53044"/>
                </a:solidFill>
                <a:latin typeface="Roboto Black" charset="0"/>
              </a:rPr>
              <a:t>Orgánica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047157" y="9291510"/>
            <a:ext cx="4105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000" dirty="0" smtClean="0">
                <a:latin typeface="Roboto Regular" charset="0"/>
              </a:rPr>
              <a:t>araceligc@ugr.es</a:t>
            </a:r>
            <a:endParaRPr lang="en-US" altLang="es-ES" sz="2000" dirty="0">
              <a:latin typeface="Roboto Regular" charset="0"/>
            </a:endParaRPr>
          </a:p>
        </p:txBody>
      </p:sp>
      <p:pic>
        <p:nvPicPr>
          <p:cNvPr id="8" name="Marcador de posición de imagen 7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b="3217"/>
          <a:stretch>
            <a:fillRect/>
          </a:stretch>
        </p:blipFill>
        <p:spPr>
          <a:xfrm>
            <a:off x="68240" y="4330700"/>
            <a:ext cx="7661225" cy="4332288"/>
          </a:xfrm>
        </p:spPr>
      </p:pic>
      <p:sp>
        <p:nvSpPr>
          <p:cNvPr id="26" name="TextBox 28"/>
          <p:cNvSpPr txBox="1"/>
          <p:nvPr/>
        </p:nvSpPr>
        <p:spPr>
          <a:xfrm>
            <a:off x="8085138" y="4403053"/>
            <a:ext cx="8715375" cy="5586145"/>
          </a:xfrm>
          <a:prstGeom prst="rect">
            <a:avLst/>
          </a:prstGeom>
          <a:noFill/>
        </p:spPr>
        <p:txBody>
          <a:bodyPr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cs typeface="Roboto Light"/>
              </a:rPr>
              <a:t>Síntesis</a:t>
            </a:r>
            <a:r>
              <a:rPr lang="en-US" sz="2100" b="1" dirty="0" smtClean="0">
                <a:latin typeface="Roboto Light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cs typeface="Roboto Light"/>
              </a:rPr>
              <a:t>orgánica</a:t>
            </a:r>
            <a:r>
              <a:rPr lang="en-US" sz="2100" b="1" dirty="0" smtClean="0">
                <a:latin typeface="Roboto Light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cs typeface="Roboto Light"/>
              </a:rPr>
              <a:t>dirigida</a:t>
            </a:r>
            <a:r>
              <a:rPr lang="en-US" sz="2100" b="1" dirty="0" smtClean="0">
                <a:latin typeface="Roboto Light"/>
                <a:cs typeface="Roboto Light"/>
              </a:rPr>
              <a:t> a </a:t>
            </a:r>
            <a:r>
              <a:rPr lang="en-US" sz="2100" b="1" dirty="0" err="1" smtClean="0">
                <a:latin typeface="Roboto Light"/>
                <a:cs typeface="Roboto Light"/>
              </a:rPr>
              <a:t>distintos</a:t>
            </a:r>
            <a:r>
              <a:rPr lang="en-US" sz="2100" b="1" dirty="0" smtClean="0">
                <a:latin typeface="Roboto Light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cs typeface="Roboto Light"/>
              </a:rPr>
              <a:t>objetivos</a:t>
            </a:r>
            <a:r>
              <a:rPr lang="en-US" sz="2100" b="1" dirty="0" smtClean="0">
                <a:latin typeface="Roboto Light"/>
                <a:cs typeface="Roboto Light"/>
              </a:rPr>
              <a:t>:</a:t>
            </a:r>
            <a:endParaRPr lang="en-US" sz="2100" b="1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latin typeface="Roboto Light"/>
                <a:cs typeface="Roboto Light"/>
              </a:rPr>
              <a:t>-</a:t>
            </a:r>
            <a:r>
              <a:rPr lang="en-US" sz="2100" dirty="0" err="1" smtClean="0">
                <a:latin typeface="Roboto Light"/>
                <a:cs typeface="Roboto Light"/>
              </a:rPr>
              <a:t>Materiales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orgánicos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funcionales</a:t>
            </a:r>
            <a:r>
              <a:rPr lang="en-US" sz="2100" dirty="0" smtClean="0">
                <a:latin typeface="Roboto Light"/>
                <a:cs typeface="Roboto Light"/>
              </a:rPr>
              <a:t>. (Juan Manuel </a:t>
            </a:r>
            <a:r>
              <a:rPr lang="en-US" sz="2100" dirty="0" err="1" smtClean="0">
                <a:latin typeface="Roboto Light"/>
                <a:cs typeface="Roboto Light"/>
              </a:rPr>
              <a:t>Cuerva</a:t>
            </a:r>
            <a:r>
              <a:rPr lang="en-US" sz="2100" dirty="0" smtClean="0">
                <a:latin typeface="Roboto Light"/>
                <a:cs typeface="Roboto Light"/>
              </a:rPr>
              <a:t>)</a:t>
            </a:r>
            <a:endParaRPr lang="en-US" sz="2100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latin typeface="Roboto Light"/>
                <a:cs typeface="Roboto Light"/>
              </a:rPr>
              <a:t>-</a:t>
            </a:r>
            <a:r>
              <a:rPr lang="en-US" sz="2100" dirty="0" err="1" smtClean="0">
                <a:latin typeface="Roboto Light"/>
                <a:cs typeface="Roboto Light"/>
              </a:rPr>
              <a:t>Sondas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fluorescentes</a:t>
            </a:r>
            <a:r>
              <a:rPr lang="en-US" sz="2100" dirty="0" smtClean="0">
                <a:latin typeface="Roboto Light"/>
                <a:cs typeface="Roboto Light"/>
              </a:rPr>
              <a:t> para </a:t>
            </a:r>
            <a:r>
              <a:rPr lang="en-US" sz="2100" dirty="0" err="1" smtClean="0">
                <a:latin typeface="Roboto Light"/>
                <a:cs typeface="Roboto Light"/>
              </a:rPr>
              <a:t>análisis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i="1" dirty="0" smtClean="0">
                <a:latin typeface="Roboto Light"/>
                <a:cs typeface="Roboto Light"/>
              </a:rPr>
              <a:t>in vitro</a:t>
            </a:r>
            <a:r>
              <a:rPr lang="en-US" sz="2100" dirty="0" smtClean="0">
                <a:latin typeface="Roboto Light"/>
                <a:cs typeface="Roboto Light"/>
              </a:rPr>
              <a:t> o </a:t>
            </a:r>
            <a:r>
              <a:rPr lang="en-US" sz="2100" i="1" dirty="0" smtClean="0">
                <a:latin typeface="Roboto Light"/>
                <a:cs typeface="Roboto Light"/>
              </a:rPr>
              <a:t>in vivo.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latin typeface="Roboto Light"/>
                <a:cs typeface="Roboto Light"/>
              </a:rPr>
              <a:t>-</a:t>
            </a:r>
            <a:r>
              <a:rPr lang="en-US" sz="2100" dirty="0" err="1" smtClean="0">
                <a:latin typeface="Roboto Light"/>
                <a:cs typeface="Roboto Light"/>
              </a:rPr>
              <a:t>Patrones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deuterados</a:t>
            </a:r>
            <a:r>
              <a:rPr lang="en-US" sz="2100" dirty="0" smtClean="0">
                <a:latin typeface="Roboto Light"/>
                <a:cs typeface="Roboto Light"/>
              </a:rPr>
              <a:t> para </a:t>
            </a:r>
            <a:r>
              <a:rPr lang="en-US" sz="2100" dirty="0" err="1" smtClean="0">
                <a:latin typeface="Roboto Light"/>
                <a:cs typeface="Roboto Light"/>
              </a:rPr>
              <a:t>análisis</a:t>
            </a:r>
            <a:r>
              <a:rPr lang="en-US" sz="2100" dirty="0" smtClean="0">
                <a:latin typeface="Roboto Light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cs typeface="Roboto Light"/>
              </a:rPr>
              <a:t>alimentos</a:t>
            </a:r>
            <a:r>
              <a:rPr lang="en-US" sz="2100" dirty="0" smtClean="0">
                <a:latin typeface="Roboto Light"/>
                <a:cs typeface="Roboto Light"/>
              </a:rPr>
              <a:t>. (José </a:t>
            </a:r>
            <a:r>
              <a:rPr lang="en-US" sz="2100" dirty="0" err="1" smtClean="0">
                <a:latin typeface="Roboto Light"/>
                <a:cs typeface="Roboto Light"/>
              </a:rPr>
              <a:t>Justicia</a:t>
            </a:r>
            <a:r>
              <a:rPr lang="en-US" sz="2100" dirty="0" smtClean="0">
                <a:latin typeface="Roboto Light"/>
                <a:cs typeface="Roboto Light"/>
              </a:rPr>
              <a:t>)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latin typeface="Roboto Light"/>
                <a:cs typeface="Roboto Light"/>
              </a:rPr>
              <a:t>-</a:t>
            </a:r>
            <a:r>
              <a:rPr lang="en-US" sz="2100" dirty="0" err="1" smtClean="0">
                <a:latin typeface="Roboto Light"/>
                <a:cs typeface="Roboto Light"/>
              </a:rPr>
              <a:t>Geles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supramoleculares</a:t>
            </a:r>
            <a:r>
              <a:rPr lang="en-US" sz="2100" dirty="0" smtClean="0">
                <a:latin typeface="Roboto Light"/>
                <a:cs typeface="Roboto Light"/>
              </a:rPr>
              <a:t> para </a:t>
            </a:r>
            <a:r>
              <a:rPr lang="en-US" sz="2100" dirty="0" err="1" smtClean="0">
                <a:latin typeface="Roboto Light"/>
                <a:cs typeface="Roboto Light"/>
              </a:rPr>
              <a:t>aplicaciones</a:t>
            </a:r>
            <a:r>
              <a:rPr lang="en-US" sz="2100" dirty="0" smtClean="0">
                <a:latin typeface="Roboto Light"/>
                <a:cs typeface="Roboto Light"/>
              </a:rPr>
              <a:t> en </a:t>
            </a:r>
            <a:r>
              <a:rPr lang="en-US" sz="2100" dirty="0" err="1" smtClean="0">
                <a:latin typeface="Roboto Light"/>
                <a:cs typeface="Roboto Light"/>
              </a:rPr>
              <a:t>biotecnología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latin typeface="Roboto Light"/>
                <a:cs typeface="Roboto Light"/>
              </a:rPr>
              <a:t>(Luis </a:t>
            </a:r>
            <a:r>
              <a:rPr lang="en-US" sz="2100" dirty="0" err="1" smtClean="0">
                <a:latin typeface="Roboto Light"/>
                <a:cs typeface="Roboto Light"/>
              </a:rPr>
              <a:t>Álvarez</a:t>
            </a:r>
            <a:r>
              <a:rPr lang="en-US" sz="2100" dirty="0" smtClean="0">
                <a:latin typeface="Roboto Light"/>
                <a:cs typeface="Roboto Light"/>
              </a:rPr>
              <a:t> de Cienfuegos)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Síntesis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y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estudio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nanografenos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distorsionados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curvos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. </a:t>
            </a: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Actualmente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nuestro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equipo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investigación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está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interesado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en la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síntesis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hidrocarburos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aromáticos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policíclicos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curvos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y el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estudio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sus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propiedades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quirópticas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y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electrónicas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976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81867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6000" y="5956548"/>
            <a:ext cx="7301068" cy="6555641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Experiencia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en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síntesis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orgánica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,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química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radicalaria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y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organometálica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Equipamiento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: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cs typeface="Roboto Light"/>
              </a:rPr>
              <a:t>Síntesis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Glovebox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o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caja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seca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en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atmósfera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inerte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cs typeface="Roboto Light"/>
              </a:rPr>
              <a:t>Purificación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latin typeface="Roboto Light"/>
                <a:ea typeface="+mn-ea"/>
                <a:cs typeface="Roboto Light"/>
              </a:rPr>
              <a:t>HPLC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analítico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y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semipreparativo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 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Columnas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(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quirales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)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fase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normal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 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latin typeface="Roboto Light"/>
                <a:ea typeface="+mn-ea"/>
                <a:cs typeface="Roboto Light"/>
              </a:rPr>
              <a:t>HPLC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preparativo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mayor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escala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con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columna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preparative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fase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normal.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cs typeface="Roboto Light"/>
              </a:rPr>
              <a:t>Caracterización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Espectrómetro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masas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HRMS-QTOF.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858001" y="3848100"/>
            <a:ext cx="11633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err="1" smtClean="0">
                <a:latin typeface="Roboto Regular" charset="0"/>
              </a:rPr>
              <a:t>Síntesis</a:t>
            </a:r>
            <a:r>
              <a:rPr lang="en-US" altLang="es-ES" sz="2800" b="1" dirty="0" smtClean="0">
                <a:latin typeface="Roboto Regular" charset="0"/>
              </a:rPr>
              <a:t>, </a:t>
            </a:r>
            <a:r>
              <a:rPr lang="en-US" altLang="es-ES" sz="2800" b="1" dirty="0" err="1" smtClean="0">
                <a:latin typeface="Roboto Regular" charset="0"/>
              </a:rPr>
              <a:t>purificación</a:t>
            </a:r>
            <a:r>
              <a:rPr lang="en-US" altLang="es-ES" sz="2800" b="1" dirty="0" smtClean="0">
                <a:latin typeface="Roboto Regular" charset="0"/>
              </a:rPr>
              <a:t>, </a:t>
            </a:r>
            <a:r>
              <a:rPr lang="en-US" altLang="es-ES" sz="2800" b="1" dirty="0" err="1" smtClean="0">
                <a:latin typeface="Roboto Regular" charset="0"/>
              </a:rPr>
              <a:t>caracterización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compuestos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orgánicos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15160" y="4598728"/>
            <a:ext cx="96948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equipos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podemos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compartir</a:t>
            </a:r>
            <a:r>
              <a:rPr lang="en-US" altLang="es-ES" sz="4400" dirty="0" smtClean="0">
                <a:solidFill>
                  <a:srgbClr val="D53044"/>
                </a:solidFill>
              </a:rPr>
              <a:t>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ARACELI GONZÁLEZ CAMPAÑA - NANOGRAPHOUT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6188"/>
          <a:stretch>
            <a:fillRect/>
          </a:stretch>
        </p:blipFill>
        <p:spPr>
          <a:xfrm>
            <a:off x="10256838" y="5781675"/>
            <a:ext cx="6783387" cy="5646738"/>
          </a:xfrm>
          <a:solidFill>
            <a:schemeClr val="bg1">
              <a:lumMod val="95000"/>
            </a:schemeClr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874934" y="3848100"/>
            <a:ext cx="11192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err="1" smtClean="0">
                <a:latin typeface="Roboto Regular" charset="0"/>
              </a:rPr>
              <a:t>Medidas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propiedades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ópticas</a:t>
            </a:r>
            <a:r>
              <a:rPr lang="en-US" altLang="es-ES" sz="2800" b="1" dirty="0" smtClean="0">
                <a:latin typeface="Roboto Regular" charset="0"/>
              </a:rPr>
              <a:t>, </a:t>
            </a:r>
            <a:r>
              <a:rPr lang="en-US" altLang="es-ES" sz="2800" b="1" dirty="0" err="1" smtClean="0">
                <a:latin typeface="Roboto Regular" charset="0"/>
              </a:rPr>
              <a:t>quirópticas</a:t>
            </a:r>
            <a:r>
              <a:rPr lang="en-US" altLang="es-ES" sz="2800" b="1" dirty="0" smtClean="0">
                <a:latin typeface="Roboto Regular" charset="0"/>
              </a:rPr>
              <a:t> y </a:t>
            </a:r>
            <a:r>
              <a:rPr lang="en-US" altLang="es-ES" sz="2800" b="1" dirty="0" err="1" smtClean="0">
                <a:latin typeface="Roboto Regular" charset="0"/>
              </a:rPr>
              <a:t>electroquímicas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15160" y="4598728"/>
            <a:ext cx="96948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equipos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podemos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compartir</a:t>
            </a:r>
            <a:r>
              <a:rPr lang="en-US" altLang="es-ES" sz="4400" dirty="0" smtClean="0">
                <a:solidFill>
                  <a:srgbClr val="D53044"/>
                </a:solidFill>
              </a:rPr>
              <a:t>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ARACELI GONZÁLEZ CAMPAÑA - NANOGRAPHOUT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0" r="28720"/>
          <a:stretch>
            <a:fillRect/>
          </a:stretch>
        </p:blipFill>
        <p:spPr>
          <a:xfrm>
            <a:off x="10256838" y="5781675"/>
            <a:ext cx="6783387" cy="5646738"/>
          </a:xfrm>
          <a:solidFill>
            <a:schemeClr val="bg1">
              <a:lumMod val="95000"/>
            </a:schemeClr>
          </a:solidFill>
        </p:spPr>
      </p:pic>
      <p:sp>
        <p:nvSpPr>
          <p:cNvPr id="19" name="TextBox 28"/>
          <p:cNvSpPr txBox="1"/>
          <p:nvPr/>
        </p:nvSpPr>
        <p:spPr>
          <a:xfrm>
            <a:off x="1826000" y="5778450"/>
            <a:ext cx="7301068" cy="7201972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Equipamiento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: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cs typeface="Roboto Light"/>
              </a:rPr>
              <a:t>Ópticas</a:t>
            </a:r>
            <a:r>
              <a:rPr lang="en-US" sz="2100" b="1" dirty="0" smtClean="0">
                <a:latin typeface="Roboto Light"/>
                <a:cs typeface="Roboto Light"/>
              </a:rPr>
              <a:t> y </a:t>
            </a:r>
            <a:r>
              <a:rPr lang="en-US" sz="2100" b="1" dirty="0" err="1" smtClean="0">
                <a:latin typeface="Roboto Light"/>
                <a:cs typeface="Roboto Light"/>
              </a:rPr>
              <a:t>quirópticas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Espectrofotómetro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OLIS DSM172:</a:t>
            </a:r>
          </a:p>
          <a:p>
            <a:pPr marL="1562100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latin typeface="Roboto Light"/>
                <a:ea typeface="+mn-ea"/>
                <a:cs typeface="Roboto Light"/>
              </a:rPr>
              <a:t>UV-Vis</a:t>
            </a:r>
          </a:p>
          <a:p>
            <a:pPr marL="1562100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Fluorescencia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marL="1562100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Dicroísmo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circular (CD)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marL="1562100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Luminiscencia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Polarizada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Circular (</a:t>
            </a:r>
            <a:r>
              <a:rPr lang="en-US" sz="2100" dirty="0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CPL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)</a:t>
            </a:r>
          </a:p>
          <a:p>
            <a:pPr lvl="1" indent="0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marL="0" lvl="1" indent="0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cs typeface="Roboto Light"/>
              </a:rPr>
              <a:t>Electroquímica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Potenciostato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para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medidas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voltametría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cíclica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(CV).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Medidas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espectroelectroquímicas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(</a:t>
            </a:r>
            <a:r>
              <a:rPr lang="en-US" sz="2100" dirty="0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CV-UV-</a:t>
            </a:r>
            <a:r>
              <a:rPr lang="en-US" sz="2100" dirty="0" err="1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vis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).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cs typeface="Roboto Light"/>
              </a:rPr>
              <a:t>Electrónica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Microscopio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STM ‘home-made’ para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medidas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conductancia</a:t>
            </a:r>
            <a:r>
              <a:rPr lang="en-US" sz="2100" dirty="0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unimolecular</a:t>
            </a:r>
            <a:r>
              <a:rPr lang="en-US" sz="2100" dirty="0" smtClean="0">
                <a:solidFill>
                  <a:srgbClr val="FF0000"/>
                </a:solidFill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a temperature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ambiente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latin typeface="Roboto Light"/>
                <a:ea typeface="+mn-ea"/>
                <a:cs typeface="Roboto Light"/>
              </a:rPr>
              <a:t>   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Utiliza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la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técnica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STM-BJ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rotura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uniones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. 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8824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qué estoy interesado en colaborar?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3075" y="6342063"/>
            <a:ext cx="14622463" cy="5909310"/>
          </a:xfrm>
          <a:prstGeom prst="rect">
            <a:avLst/>
          </a:prstGeom>
          <a:noFill/>
        </p:spPr>
        <p:txBody>
          <a:bodyPr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Colaboraciones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actuales</a:t>
            </a:r>
            <a:r>
              <a:rPr lang="en-US" sz="2100" b="1" dirty="0" smtClean="0">
                <a:latin typeface="Roboto Light"/>
                <a:ea typeface="+mn-ea"/>
                <a:cs typeface="Roboto Light"/>
              </a:rPr>
              <a:t>: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latin typeface="Roboto Light"/>
                <a:ea typeface="+mn-ea"/>
                <a:cs typeface="Roboto Light"/>
              </a:rPr>
              <a:t>Jose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Ángel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Martín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Gago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(ICMM-CSIC Madrid):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síntesis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en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superficie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de GNR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distorsionadas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Ermelinda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Ma</a:t>
            </a:r>
            <a:r>
              <a:rPr lang="en-US" sz="2100" dirty="0" err="1" smtClean="0">
                <a:latin typeface="Roboto Light"/>
                <a:ea typeface="+mn-ea"/>
                <a:cs typeface="Times New Roman" panose="02020603050405020304" pitchFamily="18" charset="0"/>
              </a:rPr>
              <a:t>çôas</a:t>
            </a:r>
            <a:r>
              <a:rPr lang="en-US" sz="2100" dirty="0" smtClean="0">
                <a:latin typeface="Roboto Light"/>
                <a:ea typeface="+mn-ea"/>
                <a:cs typeface="Times New Roman" panose="02020603050405020304" pitchFamily="18" charset="0"/>
              </a:rPr>
              <a:t> (Universidad de </a:t>
            </a:r>
            <a:r>
              <a:rPr lang="en-US" sz="2100" dirty="0" err="1" smtClean="0">
                <a:latin typeface="Roboto Light"/>
                <a:ea typeface="+mn-ea"/>
                <a:cs typeface="Times New Roman" panose="02020603050405020304" pitchFamily="18" charset="0"/>
              </a:rPr>
              <a:t>Lisboa</a:t>
            </a:r>
            <a:r>
              <a:rPr lang="en-US" sz="2100" dirty="0" smtClean="0">
                <a:latin typeface="Roboto Light"/>
                <a:ea typeface="+mn-ea"/>
                <a:cs typeface="Times New Roman" panose="02020603050405020304" pitchFamily="18" charset="0"/>
              </a:rPr>
              <a:t>): </a:t>
            </a:r>
            <a:r>
              <a:rPr lang="en-US" sz="2100" dirty="0" err="1" smtClean="0">
                <a:latin typeface="Roboto Light"/>
                <a:ea typeface="+mn-ea"/>
                <a:cs typeface="Times New Roman" panose="02020603050405020304" pitchFamily="18" charset="0"/>
              </a:rPr>
              <a:t>medidas</a:t>
            </a:r>
            <a:r>
              <a:rPr lang="en-US" sz="2100" dirty="0">
                <a:latin typeface="Roboto Light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Roboto Light"/>
                <a:ea typeface="+mn-ea"/>
                <a:cs typeface="Times New Roman" panose="02020603050405020304" pitchFamily="18" charset="0"/>
              </a:rPr>
              <a:t>de </a:t>
            </a:r>
            <a:r>
              <a:rPr lang="en-US" sz="2100" dirty="0" err="1" smtClean="0">
                <a:latin typeface="Roboto Light"/>
                <a:ea typeface="+mn-ea"/>
                <a:cs typeface="Times New Roman" panose="02020603050405020304" pitchFamily="18" charset="0"/>
              </a:rPr>
              <a:t>óptica</a:t>
            </a:r>
            <a:r>
              <a:rPr lang="en-US" sz="2100" dirty="0" smtClean="0">
                <a:latin typeface="Roboto Light"/>
                <a:ea typeface="+mn-ea"/>
                <a:cs typeface="Times New Roman" panose="02020603050405020304" pitchFamily="18" charset="0"/>
              </a:rPr>
              <a:t> no-lineal: </a:t>
            </a:r>
            <a:r>
              <a:rPr lang="en-US" sz="2100" dirty="0" err="1" smtClean="0">
                <a:latin typeface="Roboto Light"/>
                <a:ea typeface="+mn-ea"/>
                <a:cs typeface="Times New Roman" panose="02020603050405020304" pitchFamily="18" charset="0"/>
              </a:rPr>
              <a:t>absorción</a:t>
            </a:r>
            <a:r>
              <a:rPr lang="en-US" sz="2100" dirty="0" smtClean="0">
                <a:latin typeface="Roboto Light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2100" dirty="0" err="1" smtClean="0">
                <a:latin typeface="Roboto Light"/>
                <a:ea typeface="+mn-ea"/>
                <a:cs typeface="Times New Roman" panose="02020603050405020304" pitchFamily="18" charset="0"/>
              </a:rPr>
              <a:t>doble</a:t>
            </a:r>
            <a:r>
              <a:rPr lang="en-US" sz="2100" dirty="0" smtClean="0">
                <a:latin typeface="Roboto Light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Roboto Light"/>
                <a:ea typeface="+mn-ea"/>
                <a:cs typeface="Times New Roman" panose="02020603050405020304" pitchFamily="18" charset="0"/>
              </a:rPr>
              <a:t>fotón</a:t>
            </a:r>
            <a:r>
              <a:rPr lang="en-US" sz="2100" dirty="0" smtClean="0">
                <a:latin typeface="Roboto Light"/>
                <a:ea typeface="+mn-ea"/>
                <a:cs typeface="Times New Roman" panose="02020603050405020304" pitchFamily="18" charset="0"/>
              </a:rPr>
              <a:t>.</a:t>
            </a: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latin typeface="Roboto Light"/>
                <a:ea typeface="+mn-ea"/>
                <a:cs typeface="Roboto Light"/>
              </a:rPr>
              <a:t>Teresa González (IMDEA-</a:t>
            </a:r>
            <a:r>
              <a:rPr lang="en-US" sz="2100" dirty="0" err="1" smtClean="0">
                <a:latin typeface="Roboto Light"/>
                <a:ea typeface="+mn-ea"/>
                <a:cs typeface="Roboto Light"/>
              </a:rPr>
              <a:t>Nanociencia</a:t>
            </a:r>
            <a:r>
              <a:rPr lang="en-US" sz="2100" dirty="0" smtClean="0">
                <a:latin typeface="Roboto Light"/>
                <a:ea typeface="+mn-ea"/>
                <a:cs typeface="Roboto Light"/>
              </a:rPr>
              <a:t>, Madrid)</a:t>
            </a:r>
            <a:r>
              <a:rPr lang="en-US" sz="2100" dirty="0" smtClean="0">
                <a:latin typeface="Roboto Light"/>
                <a:cs typeface="Roboto Light"/>
              </a:rPr>
              <a:t>: </a:t>
            </a:r>
            <a:r>
              <a:rPr lang="en-US" sz="2100" dirty="0" err="1" smtClean="0">
                <a:latin typeface="Roboto Light"/>
                <a:cs typeface="Roboto Light"/>
              </a:rPr>
              <a:t>medidas</a:t>
            </a:r>
            <a:r>
              <a:rPr lang="en-US" sz="2100" dirty="0" smtClean="0">
                <a:latin typeface="Roboto Light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cs typeface="Roboto Light"/>
              </a:rPr>
              <a:t>conductancia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por</a:t>
            </a:r>
            <a:r>
              <a:rPr lang="en-US" sz="2100" dirty="0" smtClean="0">
                <a:latin typeface="Roboto Light"/>
                <a:cs typeface="Roboto Light"/>
              </a:rPr>
              <a:t> STM-BJ.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cs typeface="Roboto Light"/>
              </a:rPr>
              <a:t>Jaume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Veciana</a:t>
            </a:r>
            <a:r>
              <a:rPr lang="en-US" sz="2100" dirty="0" smtClean="0">
                <a:latin typeface="Roboto Light"/>
                <a:cs typeface="Roboto Light"/>
              </a:rPr>
              <a:t> (ICMB, </a:t>
            </a:r>
            <a:r>
              <a:rPr lang="en-US" sz="2100" dirty="0" err="1" smtClean="0">
                <a:latin typeface="Roboto Light"/>
                <a:cs typeface="Roboto Light"/>
              </a:rPr>
              <a:t>Nanomol</a:t>
            </a:r>
            <a:r>
              <a:rPr lang="en-US" sz="2100" dirty="0" smtClean="0">
                <a:latin typeface="Roboto Light"/>
                <a:cs typeface="Roboto Light"/>
              </a:rPr>
              <a:t> Barcelona): </a:t>
            </a:r>
            <a:r>
              <a:rPr lang="en-US" sz="2100" dirty="0" err="1" smtClean="0">
                <a:latin typeface="Roboto Light"/>
                <a:cs typeface="Roboto Light"/>
              </a:rPr>
              <a:t>medidas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chirópticas</a:t>
            </a:r>
            <a:r>
              <a:rPr lang="en-US" sz="2100" dirty="0" smtClean="0">
                <a:latin typeface="Roboto Light"/>
                <a:cs typeface="Roboto Light"/>
              </a:rPr>
              <a:t> en </a:t>
            </a:r>
            <a:r>
              <a:rPr lang="en-US" sz="2100" dirty="0" err="1" smtClean="0">
                <a:latin typeface="Roboto Light"/>
                <a:cs typeface="Roboto Light"/>
              </a:rPr>
              <a:t>radicales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orgánicos</a:t>
            </a:r>
            <a:endParaRPr lang="en-US" sz="2100" dirty="0" smtClean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100" dirty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 smtClean="0">
                <a:latin typeface="Roboto Light"/>
                <a:cs typeface="Roboto Light"/>
              </a:rPr>
              <a:t>Uwe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Pischel</a:t>
            </a:r>
            <a:r>
              <a:rPr lang="en-US" sz="2100" dirty="0" smtClean="0">
                <a:latin typeface="Roboto Light"/>
                <a:cs typeface="Roboto Light"/>
              </a:rPr>
              <a:t> (Universidad de Huelva): </a:t>
            </a:r>
            <a:r>
              <a:rPr lang="en-US" sz="2100" dirty="0" err="1" smtClean="0">
                <a:latin typeface="Roboto Light"/>
                <a:cs typeface="Roboto Light"/>
              </a:rPr>
              <a:t>propiedades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quirópticas</a:t>
            </a:r>
            <a:r>
              <a:rPr lang="en-US" sz="2100" dirty="0" smtClean="0">
                <a:latin typeface="Roboto Light"/>
                <a:cs typeface="Roboto Light"/>
              </a:rPr>
              <a:t> en </a:t>
            </a:r>
            <a:r>
              <a:rPr lang="en-US" sz="2100" dirty="0" err="1" smtClean="0">
                <a:latin typeface="Roboto Light"/>
                <a:cs typeface="Roboto Light"/>
              </a:rPr>
              <a:t>derivados</a:t>
            </a:r>
            <a:r>
              <a:rPr lang="en-US" sz="2100" dirty="0" smtClean="0">
                <a:latin typeface="Roboto Light"/>
                <a:cs typeface="Roboto Light"/>
              </a:rPr>
              <a:t> de </a:t>
            </a:r>
            <a:r>
              <a:rPr lang="en-US" sz="2100" dirty="0" err="1" smtClean="0">
                <a:latin typeface="Roboto Light"/>
                <a:cs typeface="Roboto Light"/>
              </a:rPr>
              <a:t>boro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luminiscentes</a:t>
            </a:r>
            <a:r>
              <a:rPr lang="en-US" sz="2100" dirty="0" smtClean="0">
                <a:latin typeface="Roboto Light"/>
                <a:cs typeface="Roboto Light"/>
              </a:rPr>
              <a:t> (BASHY)</a:t>
            </a:r>
            <a:endParaRPr lang="en-US" sz="2100" dirty="0" smtClean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307138" y="3890963"/>
            <a:ext cx="112903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smtClean="0">
                <a:latin typeface="Roboto Regular" charset="0"/>
              </a:rPr>
              <a:t>-</a:t>
            </a:r>
            <a:r>
              <a:rPr lang="en-US" altLang="es-ES" sz="2800" b="1" dirty="0" err="1" smtClean="0">
                <a:latin typeface="Roboto Regular" charset="0"/>
              </a:rPr>
              <a:t>Evaluación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las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propiedades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semiconductoras</a:t>
            </a:r>
            <a:r>
              <a:rPr lang="en-US" altLang="es-ES" sz="2800" b="1" dirty="0" smtClean="0">
                <a:latin typeface="Roboto Regular" charset="0"/>
              </a:rPr>
              <a:t> de </a:t>
            </a:r>
            <a:r>
              <a:rPr lang="en-US" altLang="es-ES" sz="2800" b="1" dirty="0" err="1" smtClean="0">
                <a:latin typeface="Roboto Regular" charset="0"/>
              </a:rPr>
              <a:t>nanografenos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distorsionados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curvos</a:t>
            </a:r>
            <a:r>
              <a:rPr lang="en-US" altLang="es-ES" sz="2800" b="1" dirty="0" smtClean="0">
                <a:latin typeface="Roboto Regular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2800" b="1" dirty="0" smtClean="0">
              <a:latin typeface="Roboto Regular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smtClean="0">
                <a:latin typeface="Roboto Regular" charset="0"/>
              </a:rPr>
              <a:t>-</a:t>
            </a:r>
            <a:r>
              <a:rPr lang="en-US" altLang="es-ES" sz="2800" b="1" dirty="0" err="1" smtClean="0">
                <a:latin typeface="Roboto Regular" charset="0"/>
              </a:rPr>
              <a:t>Implementación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smtClean="0">
                <a:latin typeface="Roboto Regular" charset="0"/>
              </a:rPr>
              <a:t>en </a:t>
            </a:r>
            <a:r>
              <a:rPr lang="en-US" altLang="es-ES" sz="2800" b="1" dirty="0" err="1" smtClean="0">
                <a:latin typeface="Roboto Regular" charset="0"/>
              </a:rPr>
              <a:t>dispositivos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electrónicos</a:t>
            </a:r>
            <a:r>
              <a:rPr lang="en-US" altLang="es-ES" sz="2800" b="1" dirty="0" smtClean="0">
                <a:latin typeface="Roboto Regular" charset="0"/>
              </a:rPr>
              <a:t>, OFETs, OLEDs.</a:t>
            </a:r>
            <a:endParaRPr lang="en-US" altLang="es-ES" sz="2800" b="1" dirty="0" smtClean="0">
              <a:latin typeface="Roboto Regular" charset="0"/>
            </a:endParaRP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ARACELI GONZÁLEZ CAMPAÑA - NANOGRAPHOUT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usiness March5 v2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8905</TotalTime>
  <Words>565</Words>
  <Application>Microsoft Office PowerPoint</Application>
  <PresentationFormat>Personalizado</PresentationFormat>
  <Paragraphs>118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ＭＳ Ｐゴシック</vt:lpstr>
      <vt:lpstr>Arial</vt:lpstr>
      <vt:lpstr>Calibri</vt:lpstr>
      <vt:lpstr>Gill Sans</vt:lpstr>
      <vt:lpstr>Roboto Black</vt:lpstr>
      <vt:lpstr>Roboto Light</vt:lpstr>
      <vt:lpstr>Roboto Regular</vt:lpstr>
      <vt:lpstr>Roboto Thin</vt:lpstr>
      <vt:lpstr>Tahoma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Oficina de Gestión de la Comunicación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presentación corporativa Universidad de Granada 4:3</dc:title>
  <dc:creator>Ángel Rodríguez Valverde</dc:creator>
  <cp:lastModifiedBy>Usuario de Windows</cp:lastModifiedBy>
  <cp:revision>744</cp:revision>
  <dcterms:created xsi:type="dcterms:W3CDTF">2017-04-03T06:52:49Z</dcterms:created>
  <dcterms:modified xsi:type="dcterms:W3CDTF">2018-06-13T15:21:25Z</dcterms:modified>
</cp:coreProperties>
</file>