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38" r:id="rId2"/>
    <p:sldId id="264" r:id="rId3"/>
    <p:sldId id="540" r:id="rId4"/>
    <p:sldId id="541" r:id="rId5"/>
  </p:sldIdLst>
  <p:sldSz cx="18288000" cy="13716000"/>
  <p:notesSz cx="6858000" cy="9144000"/>
  <p:defaultTextStyle>
    <a:defPPr>
      <a:defRPr lang="en-US"/>
    </a:defPPr>
    <a:lvl1pPr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1219200" indent="-762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2438400" indent="-1524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3657600" indent="-2286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4876800" indent="-3048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A49"/>
    <a:srgbClr val="D74330"/>
    <a:srgbClr val="D32D46"/>
    <a:srgbClr val="BB3830"/>
    <a:srgbClr val="4A5B74"/>
    <a:srgbClr val="D7433A"/>
    <a:srgbClr val="E78784"/>
    <a:srgbClr val="EFB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496" y="22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194F03-0620-45BD-9F02-10DDB7250EB5}" type="datetime1">
              <a:rPr lang="en-US" altLang="es-ES"/>
              <a:pPr>
                <a:defRPr/>
              </a:pPr>
              <a:t>14/6/18</a:t>
            </a:fld>
            <a:endParaRPr lang="en-U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82DD4A-DD19-44E1-B8A7-D31039CEE61D}" type="slidenum">
              <a:rPr lang="en-US" altLang="es-ES"/>
              <a:pPr/>
              <a:t>‹Nr.›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67108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0D8EC4-B9A4-48E3-A7F4-D344D4E9FBF2}" type="datetime1">
              <a:rPr lang="en-US" altLang="es-ES"/>
              <a:pPr>
                <a:defRPr/>
              </a:pPr>
              <a:t>14/6/18</a:t>
            </a:fld>
            <a:endParaRPr lang="en-US" alt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alt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noProof="0" smtClean="0"/>
              <a:t>Click to edit Master text styles</a:t>
            </a:r>
          </a:p>
          <a:p>
            <a:pPr lvl="1"/>
            <a:r>
              <a:rPr lang="en-US" altLang="es-ES" noProof="0" smtClean="0"/>
              <a:t>Second level</a:t>
            </a:r>
          </a:p>
          <a:p>
            <a:pPr lvl="2"/>
            <a:r>
              <a:rPr lang="en-US" altLang="es-ES" noProof="0" smtClean="0"/>
              <a:t>Third level</a:t>
            </a:r>
          </a:p>
          <a:p>
            <a:pPr lvl="3"/>
            <a:r>
              <a:rPr lang="en-US" altLang="es-ES" noProof="0" smtClean="0"/>
              <a:t>Fourth level</a:t>
            </a:r>
          </a:p>
          <a:p>
            <a:pPr lvl="4"/>
            <a:r>
              <a:rPr lang="en-US" altLang="es-E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3DBEAF-B98E-42D3-A72C-6AA4FA84FC49}" type="slidenum">
              <a:rPr lang="en-US" altLang="es-ES"/>
              <a:pPr/>
              <a:t>‹Nr.›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70484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12192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24384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36576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48768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s-ES" smtClean="0">
                <a:ea typeface="ＭＳ Ｐゴシック" pitchFamily="34" charset="-128"/>
              </a:rPr>
              <a:t>Drag Picture and Send to Back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AE5F21-DD60-4D1F-9878-727053705F65}" type="slidenum">
              <a:rPr lang="en-US" altLang="es-ES" sz="1200"/>
              <a:pPr>
                <a:spcBef>
                  <a:spcPct val="0"/>
                </a:spcBef>
              </a:pPr>
              <a:t>1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59383D-5DE5-497B-BFE3-E7043CF6B5E4}" type="slidenum">
              <a:rPr lang="en-US" altLang="es-ES" sz="1200"/>
              <a:pPr>
                <a:spcBef>
                  <a:spcPct val="0"/>
                </a:spcBef>
              </a:pPr>
              <a:t>2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3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9EFF2-FEEB-46E2-AF37-26CCF77C24A6}" type="slidenum">
              <a:rPr lang="en-US" altLang="es-ES" sz="1200"/>
              <a:pPr>
                <a:spcBef>
                  <a:spcPct val="0"/>
                </a:spcBef>
              </a:pPr>
              <a:t>4</a:t>
            </a:fld>
            <a:endParaRPr lang="en-US" alt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icture Placeholder 2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8049667"/>
      </p:ext>
    </p:extLst>
  </p:cSld>
  <p:clrMapOvr>
    <a:masterClrMapping/>
  </p:clrMapOvr>
  <p:transition xmlns:p14="http://schemas.microsoft.com/office/powerpoint/2010/main" spd="med">
    <p:push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1" y="-1"/>
            <a:ext cx="18288001" cy="6753381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0031547"/>
      </p:ext>
    </p:extLst>
  </p:cSld>
  <p:clrMapOvr>
    <a:masterClrMapping/>
  </p:clrMapOvr>
  <p:transition xmlns:p14="http://schemas.microsoft.com/office/powerpoint/2010/main" spd="med">
    <p:push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 userDrawn="1"/>
        </p:nvSpPr>
        <p:spPr>
          <a:xfrm>
            <a:off x="16116300" y="11968163"/>
            <a:ext cx="1825625" cy="1455737"/>
          </a:xfrm>
          <a:prstGeom prst="rect">
            <a:avLst/>
          </a:prstGeom>
          <a:solidFill>
            <a:schemeClr val="bg1"/>
          </a:solidFill>
        </p:spPr>
        <p:txBody>
          <a:bodyPr wrap="none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4071358800"/>
      </p:ext>
    </p:extLst>
  </p:cSld>
  <p:clrMapOvr>
    <a:masterClrMapping/>
  </p:clrMapOvr>
  <p:transition xmlns:p14="http://schemas.microsoft.com/office/powerpoint/2010/main" spd="med">
    <p:push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3C98-C961-4EE1-AFA1-DE541234C651}" type="slidenum">
              <a:rPr lang="en-US" altLang="es-ES" smtClean="0"/>
              <a:pPr/>
              <a:t>‹Nr.›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71373151"/>
      </p:ext>
    </p:extLst>
  </p:cSld>
  <p:clrMapOvr>
    <a:masterClrMapping/>
  </p:clrMapOvr>
  <p:transition xmlns:p14="http://schemas.microsoft.com/office/powerpoint/2010/main" spd="med">
    <p:push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605492"/>
      </p:ext>
    </p:extLst>
  </p:cSld>
  <p:clrMapOvr>
    <a:masterClrMapping/>
  </p:clrMapOvr>
  <p:transition xmlns:p14="http://schemas.microsoft.com/office/powerpoint/2010/main"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94451"/>
      </p:ext>
    </p:extLst>
  </p:cSld>
  <p:clrMapOvr>
    <a:masterClrMapping/>
  </p:clrMapOvr>
  <p:transition xmlns:p14="http://schemas.microsoft.com/office/powerpoint/2010/main"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93576"/>
      </p:ext>
    </p:extLst>
  </p:cSld>
  <p:clrMapOvr>
    <a:masterClrMapping/>
  </p:clrMapOvr>
  <p:transition xmlns:p14="http://schemas.microsoft.com/office/powerpoint/2010/main"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330700"/>
            <a:ext cx="7661225" cy="4332288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5258034"/>
      </p:ext>
    </p:extLst>
  </p:cSld>
  <p:clrMapOvr>
    <a:masterClrMapping/>
  </p:clrMapOvr>
  <p:transition xmlns:p14="http://schemas.microsoft.com/office/powerpoint/2010/main" spd="med">
    <p:push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244975"/>
            <a:ext cx="9143260" cy="5235575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3665342"/>
      </p:ext>
    </p:extLst>
  </p:cSld>
  <p:clrMapOvr>
    <a:masterClrMapping/>
  </p:clrMapOvr>
  <p:transition xmlns:p14="http://schemas.microsoft.com/office/powerpoint/2010/main" spd="med">
    <p:push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9145191" y="3372803"/>
            <a:ext cx="9143260" cy="698659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2336198"/>
      </p:ext>
    </p:extLst>
  </p:cSld>
  <p:clrMapOvr>
    <a:masterClrMapping/>
  </p:clrMapOvr>
  <p:transition xmlns:p14="http://schemas.microsoft.com/office/powerpoint/2010/main"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18750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466821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1249795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3110588"/>
      </p:ext>
    </p:extLst>
  </p:cSld>
  <p:clrMapOvr>
    <a:masterClrMapping/>
  </p:clrMapOvr>
  <p:transition xmlns:p14="http://schemas.microsoft.com/office/powerpoint/2010/main" spd="med">
    <p:push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49275"/>
            <a:ext cx="1645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3200400"/>
            <a:ext cx="164592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12712700"/>
            <a:ext cx="4267200" cy="730250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A5A6A5"/>
                </a:solidFill>
                <a:latin typeface="Roboto Light" charset="0"/>
              </a:defRPr>
            </a:lvl1pPr>
          </a:lstStyle>
          <a:p>
            <a:fld id="{474B3C98-C961-4EE1-AFA1-DE541234C651}" type="slidenum">
              <a:rPr lang="en-US" altLang="es-ES"/>
              <a:pPr/>
              <a:t>‹Nr.›</a:t>
            </a:fld>
            <a:endParaRPr lang="en-US" altLang="es-ES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16370300" y="12155488"/>
            <a:ext cx="914400" cy="91122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5976600" y="12212638"/>
            <a:ext cx="1716088" cy="730250"/>
          </a:xfrm>
          <a:prstGeom prst="rect">
            <a:avLst/>
          </a:prstGeom>
        </p:spPr>
        <p:txBody>
          <a:bodyPr lIns="243852" tIns="121926" rIns="243852" bIns="121926" anchor="ctr"/>
          <a:lstStyle>
            <a:lvl1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53340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57912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62484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67056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CE0170F6-7504-40CE-A4AE-17804D6A0376}" type="slidenum">
              <a:rPr lang="en-US" altLang="es-ES" sz="1800">
                <a:solidFill>
                  <a:schemeClr val="bg1"/>
                </a:solidFill>
                <a:latin typeface="Roboto Regular" charset="0"/>
              </a:rPr>
              <a:pPr algn="ctr" eaLnBrk="1" hangingPunct="1"/>
              <a:t>‹Nr.›</a:t>
            </a:fld>
            <a:endParaRPr lang="en-US" altLang="es-ES" sz="1800">
              <a:solidFill>
                <a:schemeClr val="bg1"/>
              </a:solidFill>
              <a:latin typeface="Roboto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7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xmlns:p14="http://schemas.microsoft.com/office/powerpoint/2010/main" spd="med">
    <p:push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marL="912813" indent="-4556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2pPr>
      <a:lvl3pPr marL="1827213" indent="-9128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3pPr>
      <a:lvl4pPr marL="2741613" indent="-1370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4pPr>
      <a:lvl5pPr marL="3656013" indent="-18272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5pPr>
      <a:lvl6pPr marL="5028781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6pPr>
      <a:lvl7pPr marL="5943104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7pPr>
      <a:lvl8pPr marL="6857428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8pPr>
      <a:lvl9pPr marL="7771752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4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8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7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5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19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43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67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9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auto">
          <a:xfrm rot="-5400000">
            <a:off x="2302039" y="-2286000"/>
            <a:ext cx="13716000" cy="18288000"/>
          </a:xfrm>
          <a:prstGeom prst="rect">
            <a:avLst/>
          </a:prstGeom>
          <a:solidFill>
            <a:srgbClr val="2F3A49">
              <a:alpha val="67842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dirty="0" smtClean="0">
              <a:solidFill>
                <a:srgbClr val="FFFFFF"/>
              </a:solidFill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084" y="7797800"/>
            <a:ext cx="18288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I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Jornada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de (d)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Efecto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Pasillo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Facultad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de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Ciencias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, 15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junio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2018 #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DefectoPasillo</a:t>
            </a:r>
            <a:endParaRPr lang="en-US" altLang="es-ES" sz="32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bg1"/>
              </a:solidFill>
              <a:latin typeface="Roboto Regular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192388" y="11190684"/>
            <a:ext cx="135555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II Plan de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Promoción</a:t>
            </a: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 de la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Investigación</a:t>
            </a:r>
            <a:endParaRPr lang="en-US" altLang="es-ES" sz="3200" dirty="0" smtClean="0">
              <a:solidFill>
                <a:schemeClr val="tx1">
                  <a:lumMod val="50000"/>
                </a:schemeClr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tx1">
                  <a:lumMod val="75000"/>
                </a:schemeClr>
              </a:solidFill>
              <a:latin typeface="Roboto Regular" charset="0"/>
            </a:endParaRPr>
          </a:p>
        </p:txBody>
      </p:sp>
      <p:pic>
        <p:nvPicPr>
          <p:cNvPr id="6" name="Imagen 5" descr="UGR-MARCA-01-negati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1568450"/>
            <a:ext cx="509905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9" b="5549"/>
          <a:stretch>
            <a:fillRect/>
          </a:stretch>
        </p:blipFill>
        <p:spPr>
          <a:xfrm>
            <a:off x="271463" y="4132263"/>
            <a:ext cx="5474746" cy="3095851"/>
          </a:xfrm>
          <a:solidFill>
            <a:schemeClr val="bg1">
              <a:lumMod val="95000"/>
            </a:schemeClr>
          </a:solidFill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85138" y="2653628"/>
            <a:ext cx="871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</a:rPr>
              <a:t>DESCRIPCIÓN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05849" y="3599543"/>
            <a:ext cx="8715375" cy="6740307"/>
          </a:xfrm>
          <a:prstGeom prst="rect">
            <a:avLst/>
          </a:prstGeom>
          <a:noFill/>
        </p:spPr>
        <p:txBody>
          <a:bodyPr spcCol="548640">
            <a:spAutoFit/>
          </a:bodyPr>
          <a:lstStyle/>
          <a:p>
            <a:pPr algn="just"/>
            <a:r>
              <a:rPr lang="es-ES" sz="2400" dirty="0">
                <a:solidFill>
                  <a:schemeClr val="tx1">
                    <a:lumMod val="75000"/>
                  </a:schemeClr>
                </a:solidFill>
              </a:rPr>
              <a:t>En la era de la </a:t>
            </a:r>
            <a:r>
              <a:rPr lang="es-ES" sz="2400" b="1" dirty="0">
                <a:solidFill>
                  <a:schemeClr val="tx1">
                    <a:lumMod val="75000"/>
                  </a:schemeClr>
                </a:solidFill>
              </a:rPr>
              <a:t>medicina personalizada</a:t>
            </a:r>
            <a:r>
              <a:rPr lang="es-ES" sz="2400" dirty="0">
                <a:solidFill>
                  <a:schemeClr val="tx1">
                    <a:lumMod val="75000"/>
                  </a:schemeClr>
                </a:solidFill>
              </a:rPr>
              <a:t>, la búsqueda de nuevas formas de tratamiento contra muchas enfermedades localizadas abre las puertas a la investigación sobre el transporte de moléculas terapéuticas  a sus centros diana, células o tejidos concretos, minimizando los efectos secundarios derivados de los tratamientos sistémicos. </a:t>
            </a:r>
            <a:endParaRPr lang="es-ES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es-ES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es-ES" sz="2400" dirty="0" smtClean="0">
                <a:solidFill>
                  <a:schemeClr val="tx1">
                    <a:lumMod val="75000"/>
                  </a:schemeClr>
                </a:solidFill>
              </a:rPr>
              <a:t> En nuestro grupo sintetizamos </a:t>
            </a:r>
            <a:r>
              <a:rPr lang="es-ES" sz="2400" b="1" dirty="0" err="1" smtClean="0">
                <a:solidFill>
                  <a:schemeClr val="tx1">
                    <a:lumMod val="75000"/>
                  </a:schemeClr>
                </a:solidFill>
              </a:rPr>
              <a:t>nanopartículas</a:t>
            </a:r>
            <a:r>
              <a:rPr lang="es-ES" sz="2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2400" b="1" dirty="0">
                <a:solidFill>
                  <a:schemeClr val="tx1">
                    <a:lumMod val="75000"/>
                  </a:schemeClr>
                </a:solidFill>
              </a:rPr>
              <a:t>magnéticas </a:t>
            </a:r>
            <a:r>
              <a:rPr lang="es-ES" sz="2400" b="1" dirty="0" err="1">
                <a:solidFill>
                  <a:schemeClr val="tx1">
                    <a:lumMod val="75000"/>
                  </a:schemeClr>
                </a:solidFill>
              </a:rPr>
              <a:t>biomiméticas</a:t>
            </a:r>
            <a:r>
              <a:rPr lang="es-ES" sz="24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Roboto Light"/>
              </a:rPr>
              <a:t>mediadas por </a:t>
            </a:r>
            <a:r>
              <a:rPr lang="es-ES" sz="2400" dirty="0" err="1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Roboto Light"/>
              </a:rPr>
              <a:t>proteinas</a:t>
            </a:r>
            <a:r>
              <a:rPr lang="es-ES" sz="24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Roboto Light"/>
              </a:rPr>
              <a:t> del </a:t>
            </a:r>
            <a:r>
              <a:rPr lang="es-ES" sz="2400" dirty="0" err="1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Roboto Light"/>
              </a:rPr>
              <a:t>magnetosoma</a:t>
            </a:r>
            <a:r>
              <a:rPr lang="es-ES" sz="24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Roboto Light"/>
              </a:rPr>
              <a:t> de bacterias </a:t>
            </a:r>
            <a:r>
              <a:rPr lang="es-ES" sz="2400" dirty="0" err="1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Roboto Light"/>
              </a:rPr>
              <a:t>magnetotácticas</a:t>
            </a:r>
            <a:r>
              <a:rPr lang="es-ES" sz="24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Roboto Light"/>
              </a:rPr>
              <a:t> con las siguientes ventajas: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240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superparagnéticas</a:t>
            </a:r>
            <a:r>
              <a:rPr lang="es-ES" sz="2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, con alta magnetización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presentan hipertermia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240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citocompatibles</a:t>
            </a:r>
            <a:endParaRPr lang="es-ES" sz="2400" dirty="0" smtClean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cargadas a pH fisiológico. Permite funcionalización con moléculas diversas. Acoplamiento-liberación controlada por pH.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pueden ser internalizadas por las células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se pueden usar desnudas o o en un </a:t>
            </a:r>
            <a:r>
              <a:rPr lang="es-ES" sz="240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magnetoliposoma</a:t>
            </a:r>
            <a:endParaRPr lang="es-ES" sz="2400" dirty="0" smtClean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su producción puede ser escalada fácilmente</a:t>
            </a:r>
            <a:endParaRPr lang="en-US" sz="2100" dirty="0">
              <a:solidFill>
                <a:schemeClr val="tx1">
                  <a:lumMod val="75000"/>
                </a:schemeClr>
              </a:solidFill>
              <a:latin typeface="Roboto Light"/>
              <a:ea typeface="+mn-ea"/>
              <a:cs typeface="Roboto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10527505"/>
            <a:ext cx="18288000" cy="1122363"/>
          </a:xfrm>
          <a:prstGeom prst="rect">
            <a:avLst/>
          </a:prstGeom>
          <a:solidFill>
            <a:srgbClr val="D53044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4400" i="1" smtClean="0">
              <a:solidFill>
                <a:srgbClr val="FFFFFF"/>
              </a:solidFill>
              <a:latin typeface="Roboto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98763" y="10634662"/>
            <a:ext cx="12372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b="1" i="1" dirty="0" err="1" smtClean="0">
                <a:solidFill>
                  <a:schemeClr val="bg1"/>
                </a:solidFill>
              </a:rPr>
              <a:t>Nanopartículas</a:t>
            </a:r>
            <a:r>
              <a:rPr lang="en-US" altLang="es-ES" b="1" i="1" dirty="0" smtClean="0">
                <a:solidFill>
                  <a:schemeClr val="bg1"/>
                </a:solidFill>
              </a:rPr>
              <a:t>, </a:t>
            </a:r>
            <a:r>
              <a:rPr lang="en-US" altLang="es-ES" b="1" i="1" dirty="0" err="1" smtClean="0">
                <a:solidFill>
                  <a:schemeClr val="bg1"/>
                </a:solidFill>
              </a:rPr>
              <a:t>biomineralización</a:t>
            </a:r>
            <a:r>
              <a:rPr lang="en-US" altLang="es-ES" b="1" i="1" dirty="0" smtClean="0">
                <a:solidFill>
                  <a:schemeClr val="bg1"/>
                </a:solidFill>
              </a:rPr>
              <a:t>, </a:t>
            </a:r>
            <a:r>
              <a:rPr lang="en-US" altLang="es-ES" b="1" i="1" dirty="0" err="1" smtClean="0">
                <a:solidFill>
                  <a:schemeClr val="bg1"/>
                </a:solidFill>
              </a:rPr>
              <a:t>bacterias</a:t>
            </a:r>
            <a:r>
              <a:rPr lang="en-US" altLang="es-ES" b="1" i="1" dirty="0" smtClean="0">
                <a:solidFill>
                  <a:schemeClr val="bg1"/>
                </a:solidFill>
              </a:rPr>
              <a:t> </a:t>
            </a:r>
            <a:r>
              <a:rPr lang="en-US" altLang="es-ES" b="1" i="1" dirty="0" err="1" smtClean="0">
                <a:solidFill>
                  <a:schemeClr val="bg1"/>
                </a:solidFill>
              </a:rPr>
              <a:t>magnetotácticas</a:t>
            </a:r>
            <a:endParaRPr lang="en-US" altLang="es-E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 smtClean="0">
                <a:solidFill>
                  <a:srgbClr val="D53044"/>
                </a:solidFill>
                <a:latin typeface="Roboto Black" charset="0"/>
              </a:rPr>
              <a:t>CONCEPCION JIMENEZ LOPEZ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75406" cy="151247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20" name="AutoShape 81"/>
          <p:cNvSpPr>
            <a:spLocks/>
          </p:cNvSpPr>
          <p:nvPr/>
        </p:nvSpPr>
        <p:spPr bwMode="auto">
          <a:xfrm>
            <a:off x="477661" y="9324180"/>
            <a:ext cx="449263" cy="328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D32D46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735055" y="1802060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 smtClean="0">
                <a:solidFill>
                  <a:srgbClr val="D53044"/>
                </a:solidFill>
                <a:latin typeface="Roboto Black" charset="0"/>
              </a:rPr>
              <a:t>DEPARTAMENTO MICROBIOLOGIA</a:t>
            </a:r>
            <a:endParaRPr lang="en-US" altLang="es-ES" sz="28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743077" y="2259258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 smtClean="0">
                <a:solidFill>
                  <a:srgbClr val="D53044"/>
                </a:solidFill>
                <a:latin typeface="Roboto Black" charset="0"/>
              </a:rPr>
              <a:t>BIOMINERALIZACION</a:t>
            </a:r>
            <a:endParaRPr lang="en-US" altLang="es-ES" sz="28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047157" y="9291510"/>
            <a:ext cx="4521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000" dirty="0" smtClean="0">
                <a:latin typeface="Roboto Regular" charset="0"/>
              </a:rPr>
              <a:t>cjl@ugr.es</a:t>
            </a:r>
            <a:endParaRPr lang="en-US" altLang="es-ES" sz="2000" dirty="0">
              <a:latin typeface="Roboto Regular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0991" y="6590119"/>
            <a:ext cx="4594147" cy="270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2816727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27163" y="7672402"/>
            <a:ext cx="7288630" cy="3431709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latin typeface="Roboto Light"/>
                <a:ea typeface="+mn-ea"/>
                <a:cs typeface="Roboto Light"/>
              </a:rPr>
              <a:t>Laboratorio</a:t>
            </a:r>
            <a:r>
              <a:rPr lang="en-US" sz="28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800" dirty="0" err="1" smtClean="0">
                <a:latin typeface="Roboto Light"/>
                <a:ea typeface="+mn-ea"/>
                <a:cs typeface="Roboto Light"/>
              </a:rPr>
              <a:t>microbiología</a:t>
            </a:r>
            <a:endParaRPr lang="en-US" sz="2800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latin typeface="Roboto Light"/>
                <a:ea typeface="+mn-ea"/>
                <a:cs typeface="Roboto Light"/>
              </a:rPr>
              <a:t>Equipos</a:t>
            </a:r>
            <a:r>
              <a:rPr lang="en-US" sz="28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800" dirty="0" err="1" smtClean="0">
                <a:latin typeface="Roboto Light"/>
                <a:ea typeface="+mn-ea"/>
                <a:cs typeface="Roboto Light"/>
              </a:rPr>
              <a:t>cromatografía</a:t>
            </a:r>
            <a:endParaRPr lang="en-US" sz="2800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Roboto Light"/>
                <a:ea typeface="+mn-ea"/>
                <a:cs typeface="Roboto Light"/>
              </a:rPr>
              <a:t>FPLC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latin typeface="Roboto Light"/>
                <a:cs typeface="Roboto Light"/>
              </a:rPr>
              <a:t>Sistemas</a:t>
            </a:r>
            <a:r>
              <a:rPr lang="en-US" sz="2800" dirty="0" smtClean="0">
                <a:latin typeface="Roboto Light"/>
                <a:cs typeface="Roboto Light"/>
              </a:rPr>
              <a:t> </a:t>
            </a:r>
            <a:r>
              <a:rPr lang="en-US" sz="2800" dirty="0" err="1" smtClean="0">
                <a:latin typeface="Roboto Light"/>
                <a:cs typeface="Roboto Light"/>
              </a:rPr>
              <a:t>para</a:t>
            </a:r>
            <a:r>
              <a:rPr lang="en-US" sz="2800" dirty="0" smtClean="0">
                <a:latin typeface="Roboto Light"/>
                <a:cs typeface="Roboto Light"/>
              </a:rPr>
              <a:t> </a:t>
            </a:r>
            <a:r>
              <a:rPr lang="en-US" sz="2800" dirty="0" err="1" smtClean="0">
                <a:latin typeface="Roboto Light"/>
                <a:cs typeface="Roboto Light"/>
              </a:rPr>
              <a:t>trabajar</a:t>
            </a:r>
            <a:r>
              <a:rPr lang="en-US" sz="2800" dirty="0" smtClean="0">
                <a:latin typeface="Roboto Light"/>
                <a:cs typeface="Roboto Light"/>
              </a:rPr>
              <a:t> con </a:t>
            </a:r>
            <a:r>
              <a:rPr lang="en-US" sz="2800" dirty="0" err="1" smtClean="0">
                <a:latin typeface="Roboto Light"/>
                <a:cs typeface="Roboto Light"/>
              </a:rPr>
              <a:t>soluciones</a:t>
            </a:r>
            <a:r>
              <a:rPr lang="en-US" sz="2800" dirty="0" smtClean="0">
                <a:latin typeface="Roboto Light"/>
                <a:cs typeface="Roboto Light"/>
              </a:rPr>
              <a:t> </a:t>
            </a:r>
            <a:r>
              <a:rPr lang="en-US" sz="2800" dirty="0" err="1" smtClean="0">
                <a:latin typeface="Roboto Light"/>
                <a:cs typeface="Roboto Light"/>
              </a:rPr>
              <a:t>libres</a:t>
            </a:r>
            <a:r>
              <a:rPr lang="en-US" sz="2800" dirty="0" smtClean="0">
                <a:latin typeface="Roboto Light"/>
                <a:cs typeface="Roboto Light"/>
              </a:rPr>
              <a:t> de </a:t>
            </a:r>
            <a:r>
              <a:rPr lang="en-US" sz="2800" dirty="0" err="1" smtClean="0">
                <a:latin typeface="Roboto Light"/>
                <a:cs typeface="Roboto Light"/>
              </a:rPr>
              <a:t>oxígeno</a:t>
            </a:r>
            <a:endParaRPr lang="en-US" sz="2800" dirty="0" smtClean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latin typeface="Roboto Light"/>
                <a:cs typeface="Roboto Light"/>
              </a:rPr>
              <a:t>Cámara</a:t>
            </a:r>
            <a:r>
              <a:rPr lang="en-US" sz="2800" dirty="0" smtClean="0">
                <a:latin typeface="Roboto Light"/>
                <a:cs typeface="Roboto Light"/>
              </a:rPr>
              <a:t> de </a:t>
            </a:r>
            <a:r>
              <a:rPr lang="en-US" sz="2800" dirty="0" err="1" smtClean="0">
                <a:latin typeface="Roboto Light"/>
                <a:cs typeface="Roboto Light"/>
              </a:rPr>
              <a:t>anaerobiosis</a:t>
            </a:r>
            <a:endParaRPr lang="en-US" sz="2800" dirty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373713" y="3592622"/>
            <a:ext cx="10729912" cy="259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s-ES" sz="2800" b="1" dirty="0" err="1">
                <a:latin typeface="Roboto Regular" charset="0"/>
              </a:rPr>
              <a:t>Somos</a:t>
            </a:r>
            <a:r>
              <a:rPr lang="en-US" altLang="es-ES" sz="2800" b="1" dirty="0">
                <a:latin typeface="Roboto Regular" charset="0"/>
              </a:rPr>
              <a:t> </a:t>
            </a:r>
            <a:r>
              <a:rPr lang="en-US" altLang="es-ES" sz="2800" b="1" dirty="0" err="1">
                <a:latin typeface="Roboto Regular" charset="0"/>
              </a:rPr>
              <a:t>expertos</a:t>
            </a:r>
            <a:r>
              <a:rPr lang="en-US" altLang="es-ES" sz="2800" b="1" dirty="0">
                <a:latin typeface="Roboto Regular" charset="0"/>
              </a:rPr>
              <a:t> </a:t>
            </a:r>
            <a:r>
              <a:rPr lang="en-US" altLang="es-ES" sz="2800" b="1" dirty="0" smtClean="0">
                <a:latin typeface="Roboto Regular" charset="0"/>
              </a:rPr>
              <a:t>en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biomineralización</a:t>
            </a:r>
            <a:endParaRPr lang="en-US" altLang="es-ES" sz="2800" b="1" dirty="0" smtClean="0">
              <a:latin typeface="Roboto Regular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expresión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heteróloga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proteínas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membrana</a:t>
            </a:r>
            <a:endParaRPr lang="en-US" altLang="es-ES" sz="2800" b="1" dirty="0" smtClean="0">
              <a:latin typeface="Roboto Regular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formación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nanopartículas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magnéticas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009048" y="7079159"/>
            <a:ext cx="96948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equipos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podemos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compartir</a:t>
            </a:r>
            <a:r>
              <a:rPr lang="en-US" altLang="es-ES" sz="4400" dirty="0" smtClean="0">
                <a:solidFill>
                  <a:srgbClr val="D53044"/>
                </a:solidFill>
              </a:rPr>
              <a:t>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 smtClean="0">
                <a:solidFill>
                  <a:srgbClr val="D53044"/>
                </a:solidFill>
                <a:latin typeface="Roboto Black" charset="0"/>
              </a:rPr>
              <a:t>CONCEPCION JIMENEZ LOPEZ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33009" t="9241" r="39482" b="45556"/>
          <a:stretch>
            <a:fillRect/>
          </a:stretch>
        </p:blipFill>
        <p:spPr bwMode="auto">
          <a:xfrm>
            <a:off x="8200571" y="8700294"/>
            <a:ext cx="6125029" cy="302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33818" t="57269" r="38025"/>
          <a:stretch>
            <a:fillRect/>
          </a:stretch>
        </p:blipFill>
        <p:spPr bwMode="auto">
          <a:xfrm>
            <a:off x="11812133" y="6190449"/>
            <a:ext cx="5796953" cy="264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10729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solidFill>
                  <a:srgbClr val="D53044"/>
                </a:solidFill>
              </a:rPr>
              <a:t>¿En qué estoy interesado en colaborar?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7163" y="7202463"/>
            <a:ext cx="14622463" cy="4524315"/>
          </a:xfrm>
          <a:prstGeom prst="rect">
            <a:avLst/>
          </a:prstGeom>
          <a:noFill/>
        </p:spPr>
        <p:txBody>
          <a:bodyPr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atin typeface="Roboto Light"/>
                <a:ea typeface="+mn-ea"/>
                <a:cs typeface="Roboto Light"/>
              </a:rPr>
              <a:t>Algunos</a:t>
            </a:r>
            <a:r>
              <a:rPr lang="en-US" sz="32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3200" b="1" dirty="0" err="1" smtClean="0">
                <a:latin typeface="Roboto Light"/>
                <a:ea typeface="+mn-ea"/>
                <a:cs typeface="Roboto Light"/>
              </a:rPr>
              <a:t>colaboradores</a:t>
            </a:r>
            <a:r>
              <a:rPr lang="en-US" sz="3200" b="1" dirty="0" smtClean="0">
                <a:latin typeface="Roboto Light"/>
                <a:ea typeface="+mn-ea"/>
                <a:cs typeface="Roboto Light"/>
              </a:rPr>
              <a:t>:</a:t>
            </a:r>
            <a:endParaRPr lang="en-US" sz="32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Roboto Light"/>
                <a:ea typeface="+mn-ea"/>
                <a:cs typeface="Roboto Light"/>
              </a:rPr>
              <a:t>Ana Isabel Azuaga (Dept. </a:t>
            </a:r>
            <a:r>
              <a:rPr lang="en-US" sz="2800" dirty="0" err="1" smtClean="0">
                <a:latin typeface="Roboto Light"/>
                <a:ea typeface="+mn-ea"/>
                <a:cs typeface="Roboto Light"/>
              </a:rPr>
              <a:t>Química-Física</a:t>
            </a:r>
            <a:r>
              <a:rPr lang="en-US" sz="2800" dirty="0" smtClean="0">
                <a:latin typeface="Roboto Light"/>
                <a:ea typeface="+mn-ea"/>
                <a:cs typeface="Roboto Light"/>
              </a:rPr>
              <a:t>, Facultad de Ciencias). 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Roboto Light"/>
                <a:cs typeface="Roboto Light"/>
              </a:rPr>
              <a:t>Mercedes Maqueda (Dept. Microbiología, Facultad de Ciencias). 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Roboto Light"/>
                <a:cs typeface="Roboto Light"/>
              </a:rPr>
              <a:t>Mª Paz Carrasco (Dept. </a:t>
            </a:r>
            <a:r>
              <a:rPr lang="en-US" sz="2800" dirty="0" err="1" smtClean="0">
                <a:latin typeface="Roboto Light"/>
                <a:cs typeface="Roboto Light"/>
              </a:rPr>
              <a:t>Bioquímica</a:t>
            </a:r>
            <a:r>
              <a:rPr lang="en-US" sz="2800" dirty="0" smtClean="0">
                <a:latin typeface="Roboto Light"/>
                <a:cs typeface="Roboto Light"/>
              </a:rPr>
              <a:t>, Facultad de Ciencias). 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Roboto Light"/>
                <a:cs typeface="Roboto Light"/>
              </a:rPr>
              <a:t>Angel Delgado y Guillermo Iglesias (Dept. </a:t>
            </a:r>
            <a:r>
              <a:rPr lang="en-US" sz="2800" dirty="0" err="1" smtClean="0">
                <a:latin typeface="Roboto Light"/>
                <a:cs typeface="Roboto Light"/>
              </a:rPr>
              <a:t>Física</a:t>
            </a:r>
            <a:r>
              <a:rPr lang="en-US" sz="2800" dirty="0" smtClean="0">
                <a:latin typeface="Roboto Light"/>
                <a:cs typeface="Roboto Light"/>
              </a:rPr>
              <a:t> </a:t>
            </a:r>
            <a:r>
              <a:rPr lang="en-US" sz="2800" dirty="0" err="1" smtClean="0">
                <a:latin typeface="Roboto Light"/>
                <a:cs typeface="Roboto Light"/>
              </a:rPr>
              <a:t>Aplicada</a:t>
            </a:r>
            <a:r>
              <a:rPr lang="en-US" sz="2800" dirty="0" smtClean="0">
                <a:latin typeface="Roboto Light"/>
                <a:cs typeface="Roboto Light"/>
              </a:rPr>
              <a:t>, Facultad de Ciencias). </a:t>
            </a:r>
            <a:endParaRPr lang="en-US" sz="2800" dirty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Roboto Light"/>
                <a:cs typeface="Roboto Light"/>
              </a:rPr>
              <a:t>Maria Prat (</a:t>
            </a:r>
            <a:r>
              <a:rPr lang="en-US" sz="2800" dirty="0" err="1" smtClean="0">
                <a:latin typeface="Roboto Light"/>
                <a:cs typeface="Roboto Light"/>
              </a:rPr>
              <a:t>Universita</a:t>
            </a:r>
            <a:r>
              <a:rPr lang="en-US" sz="2800" dirty="0" smtClean="0">
                <a:latin typeface="Roboto Light"/>
                <a:cs typeface="Roboto Light"/>
              </a:rPr>
              <a:t> </a:t>
            </a:r>
            <a:r>
              <a:rPr lang="en-US" sz="2800" dirty="0" err="1" smtClean="0">
                <a:latin typeface="Roboto Light"/>
                <a:cs typeface="Roboto Light"/>
              </a:rPr>
              <a:t>Piamonte</a:t>
            </a:r>
            <a:r>
              <a:rPr lang="en-US" sz="2800" dirty="0" smtClean="0">
                <a:latin typeface="Roboto Light"/>
                <a:cs typeface="Roboto Light"/>
              </a:rPr>
              <a:t> Orientale, Novara, Italia) 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Roboto Light"/>
                <a:cs typeface="Roboto Light"/>
              </a:rPr>
              <a:t>Massimiliano Perduca (</a:t>
            </a:r>
            <a:r>
              <a:rPr lang="en-US" sz="2800" dirty="0" err="1" smtClean="0">
                <a:latin typeface="Roboto Light"/>
                <a:cs typeface="Roboto Light"/>
              </a:rPr>
              <a:t>Universita</a:t>
            </a:r>
            <a:r>
              <a:rPr lang="en-US" sz="2800" dirty="0" smtClean="0">
                <a:latin typeface="Roboto Light"/>
                <a:cs typeface="Roboto Light"/>
              </a:rPr>
              <a:t> Verona , Italia) 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Roboto Light"/>
                <a:cs typeface="Roboto Light"/>
              </a:rPr>
              <a:t>Raz Zarivach (Ben </a:t>
            </a:r>
            <a:r>
              <a:rPr lang="en-US" sz="2800" dirty="0" err="1" smtClean="0">
                <a:latin typeface="Roboto Light"/>
                <a:cs typeface="Roboto Light"/>
              </a:rPr>
              <a:t>Gurion</a:t>
            </a:r>
            <a:r>
              <a:rPr lang="en-US" sz="2800" dirty="0" smtClean="0">
                <a:latin typeface="Roboto Light"/>
                <a:cs typeface="Roboto Light"/>
              </a:rPr>
              <a:t> University, Israel)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Roboto Light"/>
                <a:cs typeface="Roboto Light"/>
              </a:rPr>
              <a:t>Tanya Prozorov (Ames Laboratory, Iowa State University, EEUU)</a:t>
            </a:r>
            <a:endParaRPr lang="en-US" sz="20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90788" y="2609850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944281" y="4387850"/>
            <a:ext cx="112903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s-ES" sz="3200" b="1" dirty="0" smtClean="0">
                <a:latin typeface="Roboto Regular" charset="0"/>
              </a:rPr>
              <a:t> </a:t>
            </a:r>
            <a:r>
              <a:rPr lang="en-US" altLang="es-ES" sz="3200" b="1" dirty="0" err="1" smtClean="0">
                <a:latin typeface="Roboto Regular" charset="0"/>
              </a:rPr>
              <a:t>Producción</a:t>
            </a:r>
            <a:r>
              <a:rPr lang="en-US" altLang="es-ES" sz="3200" b="1" dirty="0" smtClean="0">
                <a:latin typeface="Roboto Regular" charset="0"/>
              </a:rPr>
              <a:t> de NMPs (</a:t>
            </a:r>
            <a:r>
              <a:rPr lang="en-US" altLang="es-ES" sz="3200" b="1" dirty="0" err="1" smtClean="0">
                <a:latin typeface="Roboto Regular" charset="0"/>
              </a:rPr>
              <a:t>ínorgánicas</a:t>
            </a:r>
            <a:r>
              <a:rPr lang="en-US" altLang="es-ES" sz="3200" b="1" dirty="0" smtClean="0">
                <a:latin typeface="Roboto Regular" charset="0"/>
              </a:rPr>
              <a:t> o </a:t>
            </a:r>
            <a:r>
              <a:rPr lang="en-US" altLang="es-ES" sz="3200" b="1" dirty="0" err="1" smtClean="0">
                <a:latin typeface="Roboto Regular" charset="0"/>
              </a:rPr>
              <a:t>biomiméticas</a:t>
            </a:r>
            <a:r>
              <a:rPr lang="en-US" altLang="es-ES" sz="3200" b="1" dirty="0" smtClean="0">
                <a:latin typeface="Roboto Regular" charset="0"/>
              </a:rPr>
              <a:t>)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s-ES" sz="3200" b="1" dirty="0" smtClean="0">
                <a:latin typeface="Roboto Regular" charset="0"/>
              </a:rPr>
              <a:t> </a:t>
            </a:r>
            <a:r>
              <a:rPr lang="en-US" altLang="es-ES" sz="3200" b="1" dirty="0" err="1" smtClean="0">
                <a:latin typeface="Roboto Regular" charset="0"/>
              </a:rPr>
              <a:t>Funcionalización</a:t>
            </a:r>
            <a:r>
              <a:rPr lang="en-US" altLang="es-ES" sz="3200" b="1" dirty="0" smtClean="0">
                <a:latin typeface="Roboto Regular" charset="0"/>
              </a:rPr>
              <a:t> de </a:t>
            </a:r>
            <a:r>
              <a:rPr lang="en-US" altLang="es-ES" sz="3200" b="1" dirty="0" err="1" smtClean="0">
                <a:latin typeface="Roboto Regular" charset="0"/>
              </a:rPr>
              <a:t>nuestra</a:t>
            </a:r>
            <a:r>
              <a:rPr lang="en-US" altLang="es-ES" sz="3200" b="1" dirty="0" smtClean="0">
                <a:latin typeface="Roboto Regular" charset="0"/>
              </a:rPr>
              <a:t> BMNPs con </a:t>
            </a:r>
            <a:r>
              <a:rPr lang="en-US" altLang="es-ES" sz="3200" b="1" dirty="0" err="1" smtClean="0">
                <a:latin typeface="Roboto Regular" charset="0"/>
              </a:rPr>
              <a:t>diferentes</a:t>
            </a:r>
            <a:r>
              <a:rPr lang="en-US" altLang="es-ES" sz="3200" b="1" dirty="0" smtClean="0">
                <a:latin typeface="Roboto Regular" charset="0"/>
              </a:rPr>
              <a:t> </a:t>
            </a:r>
            <a:r>
              <a:rPr lang="en-US" altLang="es-ES" sz="3200" b="1" dirty="0" err="1" smtClean="0">
                <a:latin typeface="Roboto Regular" charset="0"/>
              </a:rPr>
              <a:t>moléculas</a:t>
            </a:r>
            <a:r>
              <a:rPr lang="en-US" altLang="es-ES" sz="3200" b="1" dirty="0" smtClean="0">
                <a:latin typeface="Roboto Regular" charset="0"/>
              </a:rPr>
              <a:t> </a:t>
            </a:r>
            <a:r>
              <a:rPr lang="en-US" altLang="es-ES" sz="3200" b="1" dirty="0" err="1" smtClean="0">
                <a:latin typeface="Roboto Regular" charset="0"/>
              </a:rPr>
              <a:t>para</a:t>
            </a:r>
            <a:r>
              <a:rPr lang="en-US" altLang="es-ES" sz="3200" b="1" dirty="0" smtClean="0">
                <a:latin typeface="Roboto Regular" charset="0"/>
              </a:rPr>
              <a:t> </a:t>
            </a:r>
            <a:r>
              <a:rPr lang="en-US" altLang="es-ES" sz="3200" b="1" dirty="0" err="1" smtClean="0">
                <a:latin typeface="Roboto Regular" charset="0"/>
              </a:rPr>
              <a:t>uso</a:t>
            </a:r>
            <a:r>
              <a:rPr lang="en-US" altLang="es-ES" sz="3200" b="1" dirty="0" smtClean="0">
                <a:latin typeface="Roboto Regular" charset="0"/>
              </a:rPr>
              <a:t> </a:t>
            </a:r>
            <a:r>
              <a:rPr lang="en-US" altLang="es-ES" sz="3200" b="1" dirty="0" err="1" smtClean="0">
                <a:latin typeface="Roboto Regular" charset="0"/>
              </a:rPr>
              <a:t>clínico</a:t>
            </a:r>
            <a:r>
              <a:rPr lang="en-US" altLang="es-ES" sz="3200" b="1" dirty="0" smtClean="0">
                <a:latin typeface="Roboto Regular" charset="0"/>
              </a:rPr>
              <a:t> o </a:t>
            </a:r>
            <a:r>
              <a:rPr lang="en-US" altLang="es-ES" sz="3200" b="1" dirty="0" err="1" smtClean="0">
                <a:latin typeface="Roboto Regular" charset="0"/>
              </a:rPr>
              <a:t>ecológico</a:t>
            </a:r>
            <a:r>
              <a:rPr lang="en-US" altLang="es-ES" sz="3200" b="1" dirty="0" smtClean="0">
                <a:latin typeface="Roboto Regular" charset="0"/>
              </a:rPr>
              <a:t>.</a:t>
            </a:r>
            <a:endParaRPr lang="en-US" altLang="es-ES" sz="3200" b="1" dirty="0">
              <a:latin typeface="Roboto Regular" charset="0"/>
            </a:endParaRPr>
          </a:p>
        </p:txBody>
      </p:sp>
      <p:sp>
        <p:nvSpPr>
          <p:cNvPr id="13" name="AutoShape 131"/>
          <p:cNvSpPr>
            <a:spLocks/>
          </p:cNvSpPr>
          <p:nvPr/>
        </p:nvSpPr>
        <p:spPr bwMode="auto">
          <a:xfrm>
            <a:off x="3619500" y="3621088"/>
            <a:ext cx="673100" cy="7667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 smtClean="0">
                <a:solidFill>
                  <a:srgbClr val="D53044"/>
                </a:solidFill>
                <a:latin typeface="Roboto Black" charset="0"/>
              </a:rPr>
              <a:t>CONCEPCION JIMENEZ LOPEZ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usiness March5 v2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8819</TotalTime>
  <Words>388</Words>
  <Application>Microsoft Macintosh PowerPoint</Application>
  <PresentationFormat>Personalizado</PresentationFormat>
  <Paragraphs>56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Oficina de Gestión de la Comunicación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presentación corporativa Universidad de Granada 4:3</dc:title>
  <dc:creator>Ángel Rodríguez Valverde</dc:creator>
  <cp:lastModifiedBy>Sergio Navas</cp:lastModifiedBy>
  <cp:revision>734</cp:revision>
  <dcterms:created xsi:type="dcterms:W3CDTF">2017-04-03T06:52:49Z</dcterms:created>
  <dcterms:modified xsi:type="dcterms:W3CDTF">2018-06-14T14:40:10Z</dcterms:modified>
</cp:coreProperties>
</file>