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38" r:id="rId2"/>
    <p:sldId id="264" r:id="rId3"/>
    <p:sldId id="540" r:id="rId4"/>
    <p:sldId id="541" r:id="rId5"/>
  </p:sldIdLst>
  <p:sldSz cx="18288000" cy="13716000"/>
  <p:notesSz cx="6858000" cy="9144000"/>
  <p:defaultTextStyle>
    <a:defPPr>
      <a:defRPr lang="en-US"/>
    </a:defPPr>
    <a:lvl1pPr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1219200" indent="-762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2438400" indent="-1524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3657600" indent="-2286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4876800" indent="-3048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330"/>
    <a:srgbClr val="D32D46"/>
    <a:srgbClr val="BB3830"/>
    <a:srgbClr val="2F3A49"/>
    <a:srgbClr val="4A5B74"/>
    <a:srgbClr val="D7433A"/>
    <a:srgbClr val="E78784"/>
    <a:srgbClr val="EFB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706" y="2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194F03-0620-45BD-9F02-10DDB7250EB5}" type="datetime1">
              <a:rPr lang="en-US" altLang="es-ES"/>
              <a:pPr>
                <a:defRPr/>
              </a:pPr>
              <a:t>6/14/2018</a:t>
            </a:fld>
            <a:endParaRPr lang="en-U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82DD4A-DD19-44E1-B8A7-D31039CEE61D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67108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0D8EC4-B9A4-48E3-A7F4-D344D4E9FBF2}" type="datetime1">
              <a:rPr lang="en-US" altLang="es-ES"/>
              <a:pPr>
                <a:defRPr/>
              </a:pPr>
              <a:t>6/14/2018</a:t>
            </a:fld>
            <a:endParaRPr lang="en-US" alt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alt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noProof="0" smtClean="0"/>
              <a:t>Click to edit Master text styles</a:t>
            </a:r>
          </a:p>
          <a:p>
            <a:pPr lvl="1"/>
            <a:r>
              <a:rPr lang="en-US" altLang="es-ES" noProof="0" smtClean="0"/>
              <a:t>Second level</a:t>
            </a:r>
          </a:p>
          <a:p>
            <a:pPr lvl="2"/>
            <a:r>
              <a:rPr lang="en-US" altLang="es-ES" noProof="0" smtClean="0"/>
              <a:t>Third level</a:t>
            </a:r>
          </a:p>
          <a:p>
            <a:pPr lvl="3"/>
            <a:r>
              <a:rPr lang="en-US" altLang="es-ES" noProof="0" smtClean="0"/>
              <a:t>Fourth level</a:t>
            </a:r>
          </a:p>
          <a:p>
            <a:pPr lvl="4"/>
            <a:r>
              <a:rPr lang="en-US" altLang="es-E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3DBEAF-B98E-42D3-A72C-6AA4FA84FC49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70484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12192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24384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36576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48768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s-ES" smtClean="0">
                <a:ea typeface="ＭＳ Ｐゴシック" pitchFamily="34" charset="-128"/>
              </a:rPr>
              <a:t>Drag Picture and Send to Back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AE5F21-DD60-4D1F-9878-727053705F65}" type="slidenum">
              <a:rPr lang="en-US" altLang="es-ES" sz="1200"/>
              <a:pPr>
                <a:spcBef>
                  <a:spcPct val="0"/>
                </a:spcBef>
              </a:pPr>
              <a:t>1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181969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59383D-5DE5-497B-BFE3-E7043CF6B5E4}" type="slidenum">
              <a:rPr lang="en-US" altLang="es-ES" sz="1200"/>
              <a:pPr>
                <a:spcBef>
                  <a:spcPct val="0"/>
                </a:spcBef>
              </a:pPr>
              <a:t>2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3044834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3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601499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9EFF2-FEEB-46E2-AF37-26CCF77C24A6}" type="slidenum">
              <a:rPr lang="en-US" altLang="es-ES" sz="1200"/>
              <a:pPr>
                <a:spcBef>
                  <a:spcPct val="0"/>
                </a:spcBef>
              </a:pPr>
              <a:t>4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185060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icture Placeholder 2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8049667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1" y="-1"/>
            <a:ext cx="18288001" cy="6753381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0031547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 userDrawn="1"/>
        </p:nvSpPr>
        <p:spPr>
          <a:xfrm>
            <a:off x="16116300" y="11968163"/>
            <a:ext cx="1825625" cy="1455737"/>
          </a:xfrm>
          <a:prstGeom prst="rect">
            <a:avLst/>
          </a:prstGeom>
          <a:solidFill>
            <a:schemeClr val="bg1"/>
          </a:solidFill>
        </p:spPr>
        <p:txBody>
          <a:bodyPr wrap="none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4071358800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3C98-C961-4EE1-AFA1-DE541234C651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7137315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605492"/>
      </p:ext>
    </p:extLst>
  </p:cSld>
  <p:clrMapOvr>
    <a:masterClrMapping/>
  </p:clrMapOvr>
  <p:transition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94451"/>
      </p:ext>
    </p:extLst>
  </p:cSld>
  <p:clrMapOvr>
    <a:masterClrMapping/>
  </p:clrMapOvr>
  <p:transition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93576"/>
      </p:ext>
    </p:extLst>
  </p:cSld>
  <p:clrMapOvr>
    <a:masterClrMapping/>
  </p:clrMapOvr>
  <p:transition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330700"/>
            <a:ext cx="7661225" cy="4332288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5258034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244975"/>
            <a:ext cx="9143260" cy="5235575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3665342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9145191" y="3372803"/>
            <a:ext cx="9143260" cy="698659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2336198"/>
      </p:ext>
    </p:extLst>
  </p:cSld>
  <p:clrMapOvr>
    <a:masterClrMapping/>
  </p:clrMapOvr>
  <p:transition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18750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466821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1249795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3110588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49275"/>
            <a:ext cx="1645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3200400"/>
            <a:ext cx="164592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12712700"/>
            <a:ext cx="4267200" cy="730250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A5A6A5"/>
                </a:solidFill>
                <a:latin typeface="Roboto Light" charset="0"/>
              </a:defRPr>
            </a:lvl1pPr>
          </a:lstStyle>
          <a:p>
            <a:fld id="{474B3C98-C961-4EE1-AFA1-DE541234C651}" type="slidenum">
              <a:rPr lang="en-US" altLang="es-ES"/>
              <a:pPr/>
              <a:t>‹Nº›</a:t>
            </a:fld>
            <a:endParaRPr lang="en-US" altLang="es-ES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16370300" y="12155488"/>
            <a:ext cx="914400" cy="91122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5976600" y="12212638"/>
            <a:ext cx="1716088" cy="730250"/>
          </a:xfrm>
          <a:prstGeom prst="rect">
            <a:avLst/>
          </a:prstGeom>
        </p:spPr>
        <p:txBody>
          <a:bodyPr lIns="243852" tIns="121926" rIns="243852" bIns="121926" anchor="ctr"/>
          <a:lstStyle>
            <a:lvl1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53340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57912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62484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67056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CE0170F6-7504-40CE-A4AE-17804D6A0376}" type="slidenum">
              <a:rPr lang="en-US" altLang="es-ES" sz="1800">
                <a:solidFill>
                  <a:schemeClr val="bg1"/>
                </a:solidFill>
                <a:latin typeface="Roboto Regular" charset="0"/>
              </a:rPr>
              <a:pPr algn="ctr" eaLnBrk="1" hangingPunct="1"/>
              <a:t>‹Nº›</a:t>
            </a:fld>
            <a:endParaRPr lang="en-US" altLang="es-ES" sz="1800">
              <a:solidFill>
                <a:schemeClr val="bg1"/>
              </a:solidFill>
              <a:latin typeface="Roboto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7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med">
    <p:push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marL="912813" indent="-4556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2pPr>
      <a:lvl3pPr marL="1827213" indent="-9128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3pPr>
      <a:lvl4pPr marL="2741613" indent="-1370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4pPr>
      <a:lvl5pPr marL="3656013" indent="-18272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5pPr>
      <a:lvl6pPr marL="5028781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6pPr>
      <a:lvl7pPr marL="5943104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7pPr>
      <a:lvl8pPr marL="6857428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8pPr>
      <a:lvl9pPr marL="7771752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4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8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7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5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19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43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67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9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auto">
          <a:xfrm rot="-5400000">
            <a:off x="2302039" y="-2286000"/>
            <a:ext cx="13716000" cy="18288000"/>
          </a:xfrm>
          <a:prstGeom prst="rect">
            <a:avLst/>
          </a:prstGeom>
          <a:solidFill>
            <a:srgbClr val="2F3A49">
              <a:alpha val="67842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dirty="0" smtClean="0">
              <a:solidFill>
                <a:srgbClr val="FFFFFF"/>
              </a:solidFill>
            </a:endParaRPr>
          </a:p>
        </p:txBody>
      </p:sp>
      <p:pic>
        <p:nvPicPr>
          <p:cNvPr id="32" name="Imagen 31" descr="UGR-MARCA-01-negati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1568450"/>
            <a:ext cx="509905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084" y="7797800"/>
            <a:ext cx="18288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I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Jornada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de (d)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Efecto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Pasillo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Facultad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de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Ciencias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, 15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junio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2018 #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DefectoPasillo</a:t>
            </a:r>
            <a:endParaRPr lang="en-US" altLang="es-ES" sz="32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bg1"/>
              </a:solidFill>
              <a:latin typeface="Roboto Regular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192388" y="11190684"/>
            <a:ext cx="135555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II Plan de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Promoción</a:t>
            </a: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 de la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Investigación</a:t>
            </a:r>
            <a:endParaRPr lang="en-US" altLang="es-ES" sz="3200" dirty="0" smtClean="0">
              <a:solidFill>
                <a:schemeClr val="tx1">
                  <a:lumMod val="50000"/>
                </a:schemeClr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tx1">
                  <a:lumMod val="75000"/>
                </a:schemeClr>
              </a:solidFill>
              <a:latin typeface="Roboto Regular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2301" b="12301"/>
          <a:stretch>
            <a:fillRect/>
          </a:stretch>
        </p:blipFill>
        <p:spPr>
          <a:xfrm>
            <a:off x="271463" y="4119563"/>
            <a:ext cx="7661275" cy="4332287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85138" y="3229700"/>
            <a:ext cx="871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</a:rPr>
              <a:t>DESCRIPCIÓN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85138" y="4055581"/>
            <a:ext cx="9727374" cy="5909310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b="1" dirty="0" smtClean="0">
                <a:latin typeface="Roboto Light"/>
                <a:ea typeface="+mn-ea"/>
                <a:cs typeface="Roboto Light"/>
              </a:rPr>
              <a:t>Objetivo</a:t>
            </a:r>
            <a:endParaRPr lang="es-ES" sz="2100" b="1" dirty="0"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dirty="0">
                <a:latin typeface="Roboto Light"/>
                <a:ea typeface="+mn-ea"/>
                <a:cs typeface="Roboto Light"/>
              </a:rPr>
              <a:t>Desarrollo de nuevos métodos analíticos rápidos y eficaces, empleando para ello técnicas avanzadas (LC, CE, DAD, FLD, MS) y nuevos tratamientos de muestra, compatibles con el medio ambiente y con la sensibilidad requerida por los límites legales establecidos por la UE en campos diversos.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b="1" dirty="0">
                <a:latin typeface="Roboto Light"/>
                <a:ea typeface="+mn-ea"/>
                <a:cs typeface="Roboto Light"/>
              </a:rPr>
              <a:t>Líneas de Investigación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Calidad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y seguridad alimentaria.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dirty="0">
                <a:latin typeface="Roboto Light"/>
                <a:ea typeface="+mn-ea"/>
                <a:cs typeface="Roboto Light"/>
              </a:rPr>
              <a:t>Control de contaminación ambiental.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dirty="0">
                <a:latin typeface="Roboto Light"/>
                <a:ea typeface="+mn-ea"/>
                <a:cs typeface="Roboto Light"/>
              </a:rPr>
              <a:t>Monitorización terapéutica de 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fármacos.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Toxicología forense: detección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de 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tóxicos y drogas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en 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muestras biológicas.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100" b="1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b="1" dirty="0" smtClean="0">
                <a:latin typeface="Roboto Light"/>
                <a:ea typeface="+mn-ea"/>
                <a:cs typeface="Roboto Light"/>
              </a:rPr>
              <a:t>Compuestos de interés actual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dirty="0">
                <a:latin typeface="Roboto Light"/>
                <a:ea typeface="+mn-ea"/>
                <a:cs typeface="Roboto Light"/>
              </a:rPr>
              <a:t>Residuos de plaguicidas, fármacos veterinarios, etc.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dirty="0">
                <a:latin typeface="Roboto Light"/>
                <a:ea typeface="+mn-ea"/>
                <a:cs typeface="Roboto Light"/>
              </a:rPr>
              <a:t>Toxinas naturales (</a:t>
            </a:r>
            <a:r>
              <a:rPr lang="es-ES" sz="2100" dirty="0" err="1">
                <a:latin typeface="Roboto Light"/>
                <a:ea typeface="+mn-ea"/>
                <a:cs typeface="Roboto Light"/>
              </a:rPr>
              <a:t>micotoxinas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 y </a:t>
            </a:r>
            <a:r>
              <a:rPr lang="es-ES" sz="2100" dirty="0" err="1">
                <a:latin typeface="Roboto Light"/>
                <a:ea typeface="+mn-ea"/>
                <a:cs typeface="Roboto Light"/>
              </a:rPr>
              <a:t>ficotoxinas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).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dirty="0">
                <a:latin typeface="Roboto Light"/>
                <a:ea typeface="+mn-ea"/>
                <a:cs typeface="Roboto Light"/>
              </a:rPr>
              <a:t>Fármacos de uso humano y drogas de abuso. 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9947275"/>
            <a:ext cx="18288000" cy="1122363"/>
          </a:xfrm>
          <a:prstGeom prst="rect">
            <a:avLst/>
          </a:prstGeom>
          <a:solidFill>
            <a:srgbClr val="D53044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4400" i="1" smtClean="0">
              <a:solidFill>
                <a:srgbClr val="FFFFFF"/>
              </a:solidFill>
              <a:latin typeface="Roboto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98763" y="10123488"/>
            <a:ext cx="12372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i="1" dirty="0" err="1" smtClean="0">
                <a:solidFill>
                  <a:schemeClr val="bg1"/>
                </a:solidFill>
              </a:rPr>
              <a:t>Cromatografía</a:t>
            </a:r>
            <a:r>
              <a:rPr lang="en-US" altLang="es-ES" i="1" dirty="0" smtClean="0">
                <a:solidFill>
                  <a:schemeClr val="bg1"/>
                </a:solidFill>
              </a:rPr>
              <a:t>, </a:t>
            </a:r>
            <a:r>
              <a:rPr lang="en-US" altLang="es-ES" i="1" dirty="0" err="1">
                <a:solidFill>
                  <a:schemeClr val="bg1"/>
                </a:solidFill>
              </a:rPr>
              <a:t>E</a:t>
            </a:r>
            <a:r>
              <a:rPr lang="en-US" altLang="es-ES" i="1" dirty="0" err="1" smtClean="0">
                <a:solidFill>
                  <a:schemeClr val="bg1"/>
                </a:solidFill>
              </a:rPr>
              <a:t>lectroforesis</a:t>
            </a:r>
            <a:r>
              <a:rPr lang="en-US" altLang="es-ES" i="1" dirty="0" smtClean="0">
                <a:solidFill>
                  <a:schemeClr val="bg1"/>
                </a:solidFill>
              </a:rPr>
              <a:t> </a:t>
            </a:r>
            <a:r>
              <a:rPr lang="en-US" altLang="es-ES" i="1" dirty="0" err="1" smtClean="0">
                <a:solidFill>
                  <a:schemeClr val="bg1"/>
                </a:solidFill>
              </a:rPr>
              <a:t>capilar</a:t>
            </a:r>
            <a:r>
              <a:rPr lang="en-US" altLang="es-ES" i="1" dirty="0" smtClean="0">
                <a:solidFill>
                  <a:schemeClr val="bg1"/>
                </a:solidFill>
              </a:rPr>
              <a:t>, </a:t>
            </a:r>
            <a:r>
              <a:rPr lang="en-US" altLang="es-ES" i="1" dirty="0" err="1">
                <a:solidFill>
                  <a:schemeClr val="bg1"/>
                </a:solidFill>
              </a:rPr>
              <a:t>E</a:t>
            </a:r>
            <a:r>
              <a:rPr lang="en-US" altLang="es-ES" i="1" dirty="0" err="1" smtClean="0">
                <a:solidFill>
                  <a:schemeClr val="bg1"/>
                </a:solidFill>
              </a:rPr>
              <a:t>spectrometría</a:t>
            </a:r>
            <a:r>
              <a:rPr lang="en-US" altLang="es-ES" i="1" dirty="0" smtClean="0">
                <a:solidFill>
                  <a:schemeClr val="bg1"/>
                </a:solidFill>
              </a:rPr>
              <a:t> de </a:t>
            </a:r>
            <a:r>
              <a:rPr lang="en-US" altLang="es-ES" i="1" dirty="0" err="1" smtClean="0">
                <a:solidFill>
                  <a:schemeClr val="bg1"/>
                </a:solidFill>
              </a:rPr>
              <a:t>masas</a:t>
            </a:r>
            <a:r>
              <a:rPr lang="en-US" altLang="es-ES" i="1" dirty="0" smtClean="0">
                <a:solidFill>
                  <a:schemeClr val="bg1"/>
                </a:solidFill>
              </a:rPr>
              <a:t>, </a:t>
            </a:r>
            <a:r>
              <a:rPr lang="en-US" altLang="es-ES" i="1" dirty="0" err="1">
                <a:solidFill>
                  <a:schemeClr val="bg1"/>
                </a:solidFill>
              </a:rPr>
              <a:t>C</a:t>
            </a:r>
            <a:r>
              <a:rPr lang="en-US" altLang="es-ES" i="1" dirty="0" err="1" smtClean="0">
                <a:solidFill>
                  <a:schemeClr val="bg1"/>
                </a:solidFill>
              </a:rPr>
              <a:t>ontaminantes</a:t>
            </a:r>
            <a:r>
              <a:rPr lang="en-US" altLang="es-ES" i="1" dirty="0" smtClean="0">
                <a:solidFill>
                  <a:schemeClr val="bg1"/>
                </a:solidFill>
              </a:rPr>
              <a:t>, </a:t>
            </a:r>
            <a:r>
              <a:rPr lang="en-US" altLang="es-ES" i="1" dirty="0" err="1" smtClean="0">
                <a:solidFill>
                  <a:schemeClr val="bg1"/>
                </a:solidFill>
              </a:rPr>
              <a:t>Residuos</a:t>
            </a:r>
            <a:r>
              <a:rPr lang="en-US" altLang="es-ES" i="1" dirty="0" smtClean="0">
                <a:solidFill>
                  <a:schemeClr val="bg1"/>
                </a:solidFill>
              </a:rPr>
              <a:t>, Alimentos, </a:t>
            </a:r>
            <a:r>
              <a:rPr lang="en-US" altLang="es-ES" i="1" dirty="0" err="1" smtClean="0">
                <a:solidFill>
                  <a:schemeClr val="bg1"/>
                </a:solidFill>
              </a:rPr>
              <a:t>Medioambiente</a:t>
            </a:r>
            <a:r>
              <a:rPr lang="en-US" altLang="es-ES" i="1" dirty="0" smtClean="0">
                <a:solidFill>
                  <a:schemeClr val="bg1"/>
                </a:solidFill>
              </a:rPr>
              <a:t>, </a:t>
            </a:r>
            <a:r>
              <a:rPr lang="en-US" altLang="es-ES" i="1" dirty="0" err="1" smtClean="0">
                <a:solidFill>
                  <a:schemeClr val="bg1"/>
                </a:solidFill>
              </a:rPr>
              <a:t>Clínica</a:t>
            </a:r>
            <a:endParaRPr lang="en-US" alt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3075" y="583184"/>
            <a:ext cx="15293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3600" b="1" dirty="0" smtClean="0">
                <a:solidFill>
                  <a:srgbClr val="D53044"/>
                </a:solidFill>
                <a:latin typeface="Roboto Black" charset="0"/>
              </a:rPr>
              <a:t>CALIDAD EN QUÍMICA ANALÍTICA ALIMENTARIA, AMBIENTAL Y CLÍNICA (FQM-302)</a:t>
            </a:r>
            <a:endParaRPr lang="en-US" altLang="es-ES" sz="3600" b="1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75406" cy="151247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20" name="AutoShape 81"/>
          <p:cNvSpPr>
            <a:spLocks/>
          </p:cNvSpPr>
          <p:nvPr/>
        </p:nvSpPr>
        <p:spPr bwMode="auto">
          <a:xfrm>
            <a:off x="477661" y="9324180"/>
            <a:ext cx="449263" cy="328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D32D46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735055" y="1802060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 smtClean="0">
                <a:solidFill>
                  <a:srgbClr val="D53044"/>
                </a:solidFill>
                <a:latin typeface="Roboto Black" charset="0"/>
              </a:rPr>
              <a:t>DEPARTAMENTO DE QUÍMICA ANALÍTICA</a:t>
            </a:r>
            <a:endParaRPr lang="en-US" altLang="es-ES" sz="28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743077" y="2259258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 smtClean="0">
                <a:solidFill>
                  <a:srgbClr val="D53044"/>
                </a:solidFill>
                <a:latin typeface="Roboto Black" charset="0"/>
              </a:rPr>
              <a:t>ÁREA DE CONOCIMIENTO: QUÍMICA</a:t>
            </a:r>
            <a:endParaRPr lang="en-US" altLang="es-ES" sz="28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047157" y="9291510"/>
            <a:ext cx="56645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000" b="1" dirty="0" smtClean="0">
                <a:latin typeface="Roboto Regular" charset="0"/>
              </a:rPr>
              <a:t>Ana M. </a:t>
            </a:r>
            <a:r>
              <a:rPr lang="en-US" altLang="es-ES" sz="2000" b="1" dirty="0" err="1">
                <a:latin typeface="Roboto Regular" charset="0"/>
              </a:rPr>
              <a:t>G</a:t>
            </a:r>
            <a:r>
              <a:rPr lang="en-US" altLang="es-ES" sz="2000" b="1" dirty="0" err="1" smtClean="0">
                <a:latin typeface="Roboto Regular" charset="0"/>
              </a:rPr>
              <a:t>arcía</a:t>
            </a:r>
            <a:r>
              <a:rPr lang="en-US" altLang="es-ES" sz="2000" b="1" dirty="0" smtClean="0">
                <a:latin typeface="Roboto Regular" charset="0"/>
              </a:rPr>
              <a:t> </a:t>
            </a:r>
            <a:r>
              <a:rPr lang="en-US" altLang="es-ES" sz="2000" b="1" dirty="0" err="1" smtClean="0">
                <a:latin typeface="Roboto Regular" charset="0"/>
              </a:rPr>
              <a:t>Campaña</a:t>
            </a:r>
            <a:r>
              <a:rPr lang="en-US" altLang="es-ES" sz="2000" b="1" dirty="0" smtClean="0">
                <a:latin typeface="Roboto Regular" charset="0"/>
              </a:rPr>
              <a:t>: amgarcia@ugr.es</a:t>
            </a:r>
            <a:endParaRPr lang="en-US" altLang="es-ES" sz="2000" b="1" dirty="0">
              <a:latin typeface="Roboto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6000" y="5865108"/>
            <a:ext cx="7288630" cy="7525137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smtClean="0">
                <a:latin typeface="Roboto Light"/>
                <a:ea typeface="+mn-ea"/>
                <a:cs typeface="Roboto Light"/>
              </a:rPr>
              <a:t>EQUIPOS</a:t>
            </a: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marL="342900" indent="-342900" algn="just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100" b="1" dirty="0">
              <a:latin typeface="Roboto Light"/>
              <a:ea typeface="+mn-ea"/>
              <a:cs typeface="Roboto Light"/>
            </a:endParaRPr>
          </a:p>
          <a:p>
            <a:pPr marL="342900" indent="-342900" algn="just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b="1" dirty="0">
                <a:latin typeface="Roboto Light"/>
                <a:ea typeface="+mn-ea"/>
                <a:cs typeface="Roboto Light"/>
              </a:rPr>
              <a:t>Plataforma analítica: electroforesis capilar – cromatografía líquida de ultra-alta resolución y espectrometría de masas de alta resolución (HRMS) disponiendo de un equipo híbrido </a:t>
            </a:r>
            <a:r>
              <a:rPr lang="es-ES" sz="2100" b="1" dirty="0" err="1">
                <a:latin typeface="Roboto Light"/>
                <a:ea typeface="+mn-ea"/>
                <a:cs typeface="Roboto Light"/>
              </a:rPr>
              <a:t>cuadrupolo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 tiempo de vuelo (Q-TOF). </a:t>
            </a:r>
          </a:p>
          <a:p>
            <a:pPr marL="342900" indent="-342900" algn="just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b="1" dirty="0" smtClean="0">
                <a:latin typeface="Roboto Light"/>
                <a:ea typeface="+mn-ea"/>
                <a:cs typeface="Roboto Light"/>
              </a:rPr>
              <a:t>Electroforesis 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capilar con detección UV-Vis (DAD) y espectrometría de masas (trampa de iones).</a:t>
            </a:r>
          </a:p>
          <a:p>
            <a:pPr marL="342900" indent="-342900" algn="just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b="1" dirty="0" smtClean="0">
                <a:latin typeface="Roboto Light"/>
                <a:ea typeface="+mn-ea"/>
                <a:cs typeface="Roboto Light"/>
              </a:rPr>
              <a:t>Cromatografía 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líquida de alta resolución (HPLC) con detección UV-Vis (DAD) y fluorescencia y fluorescencia </a:t>
            </a:r>
            <a:r>
              <a:rPr lang="es-ES" sz="2100" b="1" dirty="0" err="1">
                <a:latin typeface="Roboto Light"/>
                <a:ea typeface="+mn-ea"/>
                <a:cs typeface="Roboto Light"/>
              </a:rPr>
              <a:t>fotoinducida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.</a:t>
            </a:r>
          </a:p>
          <a:p>
            <a:pPr marL="342900" indent="-342900" algn="just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b="1" dirty="0" smtClean="0">
                <a:latin typeface="Roboto Light"/>
                <a:ea typeface="+mn-ea"/>
                <a:cs typeface="Roboto Light"/>
              </a:rPr>
              <a:t>Cromatografía 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líquida capilar de alta resolución con detecciones UV-Vis (DAD) y fluorescencia.</a:t>
            </a:r>
          </a:p>
          <a:p>
            <a:pPr marL="342900" indent="-342900" algn="just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b="1" dirty="0" smtClean="0">
                <a:latin typeface="Roboto Light"/>
                <a:ea typeface="+mn-ea"/>
                <a:cs typeface="Roboto Light"/>
              </a:rPr>
              <a:t>Cromatografía 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líquida de ultra-alta resolución </a:t>
            </a:r>
            <a:r>
              <a:rPr lang="es-ES" sz="2100" b="1" dirty="0" smtClean="0">
                <a:latin typeface="Roboto Light"/>
                <a:ea typeface="+mn-ea"/>
                <a:cs typeface="Roboto Light"/>
              </a:rPr>
              <a:t>(UHPLC) con 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detección </a:t>
            </a:r>
            <a:r>
              <a:rPr lang="es-ES" sz="2100" b="1" dirty="0" smtClean="0">
                <a:latin typeface="Roboto Light"/>
                <a:ea typeface="+mn-ea"/>
                <a:cs typeface="Roboto Light"/>
              </a:rPr>
              <a:t>UV-Vis 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(DAD) y espectrometría de masas (triple </a:t>
            </a:r>
            <a:r>
              <a:rPr lang="es-ES" sz="2100" b="1" dirty="0" err="1">
                <a:latin typeface="Roboto Light"/>
                <a:ea typeface="+mn-ea"/>
                <a:cs typeface="Roboto Light"/>
              </a:rPr>
              <a:t>cuadrupolo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).</a:t>
            </a: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815584" y="3848100"/>
            <a:ext cx="12271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400" b="1" dirty="0" err="1" smtClean="0">
                <a:latin typeface="Roboto Regular" charset="0"/>
              </a:rPr>
              <a:t>Desarrollar</a:t>
            </a:r>
            <a:r>
              <a:rPr lang="en-US" altLang="es-ES" sz="2400" b="1" dirty="0" smtClean="0">
                <a:latin typeface="Roboto Regular" charset="0"/>
              </a:rPr>
              <a:t> </a:t>
            </a:r>
            <a:r>
              <a:rPr lang="en-US" altLang="es-ES" sz="2400" b="1" dirty="0" err="1" smtClean="0">
                <a:latin typeface="Roboto Regular" charset="0"/>
              </a:rPr>
              <a:t>metodologías</a:t>
            </a:r>
            <a:r>
              <a:rPr lang="en-US" altLang="es-ES" sz="2400" b="1" dirty="0" smtClean="0">
                <a:latin typeface="Roboto Regular" charset="0"/>
              </a:rPr>
              <a:t> </a:t>
            </a:r>
            <a:r>
              <a:rPr lang="en-US" altLang="es-ES" sz="2400" b="1" dirty="0" err="1" smtClean="0">
                <a:latin typeface="Roboto Regular" charset="0"/>
              </a:rPr>
              <a:t>analíticas</a:t>
            </a:r>
            <a:r>
              <a:rPr lang="en-US" altLang="es-ES" sz="2400" b="1" dirty="0" smtClean="0">
                <a:latin typeface="Roboto Regular" charset="0"/>
              </a:rPr>
              <a:t> </a:t>
            </a:r>
            <a:r>
              <a:rPr lang="en-US" altLang="es-ES" sz="2400" b="1" dirty="0" err="1" smtClean="0">
                <a:latin typeface="Roboto Regular" charset="0"/>
              </a:rPr>
              <a:t>usando</a:t>
            </a:r>
            <a:r>
              <a:rPr lang="en-US" altLang="es-ES" sz="2400" b="1" dirty="0" smtClean="0">
                <a:latin typeface="Roboto Regular" charset="0"/>
              </a:rPr>
              <a:t> </a:t>
            </a:r>
            <a:r>
              <a:rPr lang="en-US" altLang="es-ES" sz="2400" b="1" dirty="0" err="1" smtClean="0">
                <a:latin typeface="Roboto Regular" charset="0"/>
              </a:rPr>
              <a:t>técnicas</a:t>
            </a:r>
            <a:r>
              <a:rPr lang="en-US" altLang="es-ES" sz="2400" b="1" dirty="0" smtClean="0">
                <a:latin typeface="Roboto Regular" charset="0"/>
              </a:rPr>
              <a:t> </a:t>
            </a:r>
            <a:r>
              <a:rPr lang="en-US" altLang="es-ES" sz="2400" b="1" dirty="0" err="1" smtClean="0">
                <a:latin typeface="Roboto Regular" charset="0"/>
              </a:rPr>
              <a:t>separativas</a:t>
            </a:r>
            <a:r>
              <a:rPr lang="en-US" altLang="es-ES" sz="2400" b="1" dirty="0" smtClean="0">
                <a:latin typeface="Roboto Regular" charset="0"/>
              </a:rPr>
              <a:t> y </a:t>
            </a:r>
            <a:r>
              <a:rPr lang="en-US" altLang="es-ES" sz="2400" b="1" dirty="0" err="1" smtClean="0">
                <a:latin typeface="Roboto Regular" charset="0"/>
              </a:rPr>
              <a:t>diversos</a:t>
            </a:r>
            <a:r>
              <a:rPr lang="en-US" altLang="es-ES" sz="2400" b="1" dirty="0" smtClean="0">
                <a:latin typeface="Roboto Regular" charset="0"/>
              </a:rPr>
              <a:t> </a:t>
            </a:r>
            <a:r>
              <a:rPr lang="en-US" altLang="es-ES" sz="2400" b="1" dirty="0" err="1" smtClean="0">
                <a:latin typeface="Roboto Regular" charset="0"/>
              </a:rPr>
              <a:t>sistemas</a:t>
            </a:r>
            <a:r>
              <a:rPr lang="en-US" altLang="es-ES" sz="2400" b="1" dirty="0" smtClean="0">
                <a:latin typeface="Roboto Regular" charset="0"/>
              </a:rPr>
              <a:t> de </a:t>
            </a:r>
            <a:r>
              <a:rPr lang="en-US" altLang="es-ES" sz="2400" b="1" dirty="0" err="1" smtClean="0">
                <a:latin typeface="Roboto Regular" charset="0"/>
              </a:rPr>
              <a:t>detección</a:t>
            </a:r>
            <a:r>
              <a:rPr lang="en-US" altLang="es-ES" sz="2400" b="1" dirty="0" smtClean="0">
                <a:latin typeface="Roboto Regular" charset="0"/>
              </a:rPr>
              <a:t> para resolver </a:t>
            </a:r>
            <a:r>
              <a:rPr lang="en-US" altLang="es-ES" sz="2400" b="1" dirty="0" err="1" smtClean="0">
                <a:latin typeface="Roboto Regular" charset="0"/>
              </a:rPr>
              <a:t>problemas</a:t>
            </a:r>
            <a:r>
              <a:rPr lang="en-US" altLang="es-ES" sz="2400" b="1" dirty="0" smtClean="0">
                <a:latin typeface="Roboto Regular" charset="0"/>
              </a:rPr>
              <a:t> </a:t>
            </a:r>
            <a:r>
              <a:rPr lang="en-US" altLang="es-ES" sz="2400" b="1" dirty="0" err="1" smtClean="0">
                <a:latin typeface="Roboto Regular" charset="0"/>
              </a:rPr>
              <a:t>en</a:t>
            </a:r>
            <a:r>
              <a:rPr lang="en-US" altLang="es-ES" sz="2400" b="1" dirty="0" smtClean="0">
                <a:latin typeface="Roboto Regular" charset="0"/>
              </a:rPr>
              <a:t> </a:t>
            </a:r>
            <a:r>
              <a:rPr lang="en-US" altLang="es-ES" sz="2400" b="1" dirty="0" err="1" smtClean="0">
                <a:latin typeface="Roboto Regular" charset="0"/>
              </a:rPr>
              <a:t>diversos</a:t>
            </a:r>
            <a:r>
              <a:rPr lang="en-US" altLang="es-ES" sz="2400" b="1" dirty="0" smtClean="0">
                <a:latin typeface="Roboto Regular" charset="0"/>
              </a:rPr>
              <a:t> </a:t>
            </a:r>
            <a:r>
              <a:rPr lang="en-US" altLang="es-ES" sz="2400" b="1" dirty="0" err="1" smtClean="0">
                <a:latin typeface="Roboto Regular" charset="0"/>
              </a:rPr>
              <a:t>campos</a:t>
            </a:r>
            <a:r>
              <a:rPr lang="en-US" altLang="es-ES" sz="2400" b="1" dirty="0" smtClean="0">
                <a:latin typeface="Roboto Regular" charset="0"/>
              </a:rPr>
              <a:t>….</a:t>
            </a:r>
            <a:endParaRPr lang="en-US" altLang="es-ES" sz="2400" b="1" dirty="0">
              <a:latin typeface="Roboto Regular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15160" y="4598728"/>
            <a:ext cx="96948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equipos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podemos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compartir</a:t>
            </a:r>
            <a:r>
              <a:rPr lang="en-US" altLang="es-ES" sz="4400" dirty="0" smtClean="0">
                <a:solidFill>
                  <a:srgbClr val="D53044"/>
                </a:solidFill>
              </a:rPr>
              <a:t>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pic>
        <p:nvPicPr>
          <p:cNvPr id="7" name="Marcador de posición de imagen 6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784"/>
          <a:stretch>
            <a:fillRect/>
          </a:stretch>
        </p:blipFill>
        <p:spPr>
          <a:xfrm>
            <a:off x="10256838" y="5781675"/>
            <a:ext cx="6783387" cy="5646738"/>
          </a:xfrm>
          <a:solidFill>
            <a:schemeClr val="bg1">
              <a:lumMod val="95000"/>
            </a:schemeClr>
          </a:solidFill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3075" y="930656"/>
            <a:ext cx="15293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3600" b="1" dirty="0" smtClean="0">
                <a:solidFill>
                  <a:srgbClr val="D53044"/>
                </a:solidFill>
                <a:latin typeface="Roboto Black" charset="0"/>
              </a:rPr>
              <a:t>CALIDAD EN QUÍMICA ANALÍTICA ALIMENTARIA, AMBIENTAL Y CLÍNICA (FQM-302)</a:t>
            </a:r>
            <a:endParaRPr lang="en-US" altLang="es-ES" sz="3600" b="1" dirty="0">
              <a:solidFill>
                <a:srgbClr val="D53044"/>
              </a:solidFill>
              <a:latin typeface="Roboto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2330704"/>
            <a:ext cx="10729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solidFill>
                  <a:srgbClr val="D53044"/>
                </a:solidFill>
              </a:rPr>
              <a:t>¿En qué estoy interesado en colaborar?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8097" y="5994591"/>
            <a:ext cx="15597442" cy="9048631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>
                <a:latin typeface="Roboto Light"/>
                <a:ea typeface="+mn-ea"/>
                <a:cs typeface="Roboto Light"/>
              </a:rPr>
              <a:t>C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olaboraciones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con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empresas</a:t>
            </a: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Lactalis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Puleva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, S.L.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latin typeface="Roboto Light"/>
                <a:ea typeface="+mn-ea"/>
                <a:cs typeface="Roboto Light"/>
              </a:rPr>
              <a:t>DMC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Researh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Center S.L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latin typeface="Roboto Light"/>
                <a:ea typeface="+mn-ea"/>
                <a:cs typeface="Roboto Light"/>
              </a:rPr>
              <a:t>DOMCA 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S.A.U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.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Alhóndiga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la Unión 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S.A.</a:t>
            </a: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Colaboraciones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con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grupos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otras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universidades</a:t>
            </a: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Ghent (Belgium). 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lataforma 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MYTOX (www.mytox.be</a:t>
            </a:r>
            <a:r>
              <a:rPr lang="es-E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s-E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Consiglio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Nazionale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Ricerche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Grupo del Dr. Salvatore </a:t>
            </a:r>
            <a:r>
              <a:rPr lang="es-E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Fanali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Charles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(Czech Republic). </a:t>
            </a:r>
            <a:endParaRPr lang="en-US" sz="24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 and Environment Research Agency (FERA, York, UK), National reference laboratory for food quality control. Talent Hub/Marie Curie postdoctoral contract (Dr. Francisco Lara Vargas).</a:t>
            </a:r>
            <a:endParaRPr lang="es-ES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LABERCA (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Laboratoire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d’études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résidues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contaminants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les aliments, Nantes, France), French National Laboratory for food quality control. </a:t>
            </a:r>
            <a:endParaRPr lang="en-US" sz="24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Utrecht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(The Netherlands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 de Córdoba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 de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Jaén</a:t>
            </a:r>
            <a:endParaRPr lang="en-US" sz="24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 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Almería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90788" y="2609850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943600" y="3214307"/>
            <a:ext cx="116538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err="1" smtClean="0">
                <a:latin typeface="Roboto Regular" charset="0"/>
              </a:rPr>
              <a:t>Relación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smtClean="0">
                <a:latin typeface="Roboto Regular" charset="0"/>
              </a:rPr>
              <a:t>con </a:t>
            </a:r>
            <a:r>
              <a:rPr lang="en-US" altLang="es-ES" sz="2800" b="1" dirty="0" err="1" smtClean="0">
                <a:latin typeface="Roboto Regular" charset="0"/>
              </a:rPr>
              <a:t>grupos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interesados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en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smtClean="0">
                <a:latin typeface="Roboto Regular" charset="0"/>
              </a:rPr>
              <a:t>el </a:t>
            </a:r>
            <a:r>
              <a:rPr lang="en-US" altLang="es-ES" sz="2800" b="1" dirty="0" err="1" smtClean="0">
                <a:latin typeface="Roboto Regular" charset="0"/>
              </a:rPr>
              <a:t>desarrollo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smtClean="0">
                <a:latin typeface="Roboto Regular" charset="0"/>
              </a:rPr>
              <a:t>de </a:t>
            </a:r>
            <a:r>
              <a:rPr lang="en-US" altLang="es-ES" sz="2800" b="1" dirty="0" err="1" smtClean="0">
                <a:latin typeface="Roboto Regular" charset="0"/>
              </a:rPr>
              <a:t>metodologías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analíticas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aplicación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en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diversas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áreas</a:t>
            </a:r>
            <a:r>
              <a:rPr lang="en-US" altLang="es-ES" sz="2800" b="1" dirty="0" smtClean="0">
                <a:latin typeface="Roboto Regular" charset="0"/>
              </a:rPr>
              <a:t>: </a:t>
            </a:r>
            <a:r>
              <a:rPr lang="en-US" altLang="es-ES" sz="2800" b="1" dirty="0" err="1" smtClean="0">
                <a:latin typeface="Roboto Regular" charset="0"/>
              </a:rPr>
              <a:t>clínica</a:t>
            </a:r>
            <a:r>
              <a:rPr lang="en-US" altLang="es-ES" sz="2800" b="1" dirty="0" smtClean="0">
                <a:latin typeface="Roboto Regular" charset="0"/>
              </a:rPr>
              <a:t>, </a:t>
            </a:r>
            <a:r>
              <a:rPr lang="en-US" altLang="es-ES" sz="2800" b="1" dirty="0" err="1" smtClean="0">
                <a:latin typeface="Roboto Regular" charset="0"/>
              </a:rPr>
              <a:t>farmacéutica</a:t>
            </a:r>
            <a:r>
              <a:rPr lang="en-US" altLang="es-ES" sz="2800" b="1" dirty="0" smtClean="0">
                <a:latin typeface="Roboto Regular" charset="0"/>
              </a:rPr>
              <a:t>, </a:t>
            </a:r>
            <a:r>
              <a:rPr lang="en-US" altLang="es-ES" sz="2800" b="1" dirty="0" err="1" smtClean="0">
                <a:latin typeface="Roboto Regular" charset="0"/>
              </a:rPr>
              <a:t>toxicológica</a:t>
            </a:r>
            <a:r>
              <a:rPr lang="en-US" altLang="es-ES" sz="2800" b="1" dirty="0" smtClean="0">
                <a:latin typeface="Roboto Regular" charset="0"/>
              </a:rPr>
              <a:t>, </a:t>
            </a:r>
            <a:r>
              <a:rPr lang="en-US" altLang="es-ES" sz="2800" b="1" dirty="0" err="1" smtClean="0">
                <a:latin typeface="Roboto Regular" charset="0"/>
              </a:rPr>
              <a:t>forense</a:t>
            </a:r>
            <a:r>
              <a:rPr lang="en-US" altLang="es-ES" sz="2800" b="1" dirty="0" smtClean="0">
                <a:latin typeface="Roboto Regular" charset="0"/>
              </a:rPr>
              <a:t>, </a:t>
            </a:r>
            <a:r>
              <a:rPr lang="en-US" altLang="es-ES" sz="2800" b="1" dirty="0" err="1" smtClean="0">
                <a:latin typeface="Roboto Regular" charset="0"/>
              </a:rPr>
              <a:t>ambiental</a:t>
            </a:r>
            <a:r>
              <a:rPr lang="en-US" altLang="es-ES" sz="2800" b="1" dirty="0" smtClean="0">
                <a:latin typeface="Roboto Regular" charset="0"/>
              </a:rPr>
              <a:t>, </a:t>
            </a:r>
            <a:r>
              <a:rPr lang="en-US" altLang="es-ES" sz="2800" b="1" dirty="0" err="1" smtClean="0">
                <a:latin typeface="Roboto Regular" charset="0"/>
              </a:rPr>
              <a:t>alimentaria</a:t>
            </a:r>
            <a:r>
              <a:rPr lang="en-US" altLang="es-ES" sz="2800" b="1" dirty="0" smtClean="0">
                <a:latin typeface="Roboto Regular" charset="0"/>
              </a:rPr>
              <a:t>…...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2800" b="1" dirty="0">
              <a:latin typeface="Roboto Regular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err="1" smtClean="0">
                <a:latin typeface="Roboto Regular" charset="0"/>
              </a:rPr>
              <a:t>Caracterización</a:t>
            </a:r>
            <a:r>
              <a:rPr lang="en-US" altLang="es-ES" sz="2800" b="1" dirty="0">
                <a:latin typeface="Roboto Regular" charset="0"/>
              </a:rPr>
              <a:t>, </a:t>
            </a:r>
            <a:r>
              <a:rPr lang="en-US" altLang="es-ES" sz="2800" b="1" dirty="0" err="1">
                <a:latin typeface="Roboto Regular" charset="0"/>
              </a:rPr>
              <a:t>identificación</a:t>
            </a:r>
            <a:r>
              <a:rPr lang="en-US" altLang="es-ES" sz="2800" b="1" dirty="0">
                <a:latin typeface="Roboto Regular" charset="0"/>
              </a:rPr>
              <a:t> y </a:t>
            </a:r>
            <a:r>
              <a:rPr lang="en-US" altLang="es-ES" sz="2800" b="1" dirty="0" err="1" smtClean="0">
                <a:latin typeface="Roboto Regular" charset="0"/>
              </a:rPr>
              <a:t>cuantificación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compuestos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tanto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conocidos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como</a:t>
            </a:r>
            <a:r>
              <a:rPr lang="en-US" altLang="es-ES" sz="2800" b="1" dirty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desconocidos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en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diversas</a:t>
            </a:r>
            <a:r>
              <a:rPr lang="en-US" altLang="es-ES" sz="2800" b="1" dirty="0" smtClean="0">
                <a:latin typeface="Roboto Regular" charset="0"/>
              </a:rPr>
              <a:t> matrices.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13" name="AutoShape 131"/>
          <p:cNvSpPr>
            <a:spLocks/>
          </p:cNvSpPr>
          <p:nvPr/>
        </p:nvSpPr>
        <p:spPr bwMode="auto">
          <a:xfrm>
            <a:off x="3619500" y="3621088"/>
            <a:ext cx="673100" cy="7667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743075" y="930656"/>
            <a:ext cx="15293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3600" b="1" dirty="0" smtClean="0">
                <a:solidFill>
                  <a:srgbClr val="D53044"/>
                </a:solidFill>
                <a:latin typeface="Roboto Black" charset="0"/>
              </a:rPr>
              <a:t>CALIDAD EN QUÍMICA ANALÍTICA ALIMENTARIA, AMBIENTAL Y CLÍNICA (FQM-302)</a:t>
            </a:r>
            <a:endParaRPr lang="en-US" altLang="es-ES" sz="3600" b="1" dirty="0">
              <a:solidFill>
                <a:srgbClr val="D53044"/>
              </a:solidFill>
              <a:latin typeface="Roboto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usiness March5 v2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8849</TotalTime>
  <Words>564</Words>
  <Application>Microsoft Office PowerPoint</Application>
  <PresentationFormat>Personalizado</PresentationFormat>
  <Paragraphs>73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5" baseType="lpstr">
      <vt:lpstr>ＭＳ Ｐゴシック</vt:lpstr>
      <vt:lpstr>Arial</vt:lpstr>
      <vt:lpstr>Calibri</vt:lpstr>
      <vt:lpstr>Gill Sans</vt:lpstr>
      <vt:lpstr>Roboto Black</vt:lpstr>
      <vt:lpstr>Roboto Light</vt:lpstr>
      <vt:lpstr>Roboto Regular</vt:lpstr>
      <vt:lpstr>Roboto Thin</vt:lpstr>
      <vt:lpstr>Tahoma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Oficina de Gestión de la Comunicación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presentación corporativa Universidad de Granada 4:3</dc:title>
  <dc:creator>Ángel Rodríguez Valverde</dc:creator>
  <cp:lastModifiedBy>Laura Gámiz</cp:lastModifiedBy>
  <cp:revision>731</cp:revision>
  <dcterms:created xsi:type="dcterms:W3CDTF">2017-04-03T06:52:49Z</dcterms:created>
  <dcterms:modified xsi:type="dcterms:W3CDTF">2018-06-14T06:34:55Z</dcterms:modified>
</cp:coreProperties>
</file>