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38" r:id="rId2"/>
    <p:sldId id="264" r:id="rId3"/>
    <p:sldId id="542" r:id="rId4"/>
    <p:sldId id="543" r:id="rId5"/>
    <p:sldId id="541" r:id="rId6"/>
  </p:sldIdLst>
  <p:sldSz cx="18288000" cy="13716000"/>
  <p:notesSz cx="6858000" cy="9144000"/>
  <p:defaultTextStyle>
    <a:defPPr>
      <a:defRPr lang="en-US"/>
    </a:defPPr>
    <a:lvl1pPr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330"/>
    <a:srgbClr val="D32D46"/>
    <a:srgbClr val="BB3830"/>
    <a:srgbClr val="2F3A49"/>
    <a:srgbClr val="4A5B74"/>
    <a:srgbClr val="D7433A"/>
    <a:srgbClr val="E78784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804" y="-38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94F03-0620-45BD-9F02-10DDB7250EB5}" type="datetime1">
              <a:rPr lang="en-US" altLang="es-ES"/>
              <a:pPr>
                <a:defRPr/>
              </a:pPr>
              <a:t>6/13/2018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82DD4A-DD19-44E1-B8A7-D31039CEE61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67108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0D8EC4-B9A4-48E3-A7F4-D344D4E9FBF2}" type="datetime1">
              <a:rPr lang="en-US" altLang="es-ES"/>
              <a:pPr>
                <a:defRPr/>
              </a:pPr>
              <a:t>6/13/2018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03DBEAF-B98E-42D3-A72C-6AA4FA84FC4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7048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smtClean="0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E5F21-DD60-4D1F-9878-727053705F65}" type="slidenum">
              <a:rPr lang="en-US" altLang="es-ES" sz="120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59383D-5DE5-497B-BFE3-E7043CF6B5E4}" type="slidenum">
              <a:rPr lang="en-US" altLang="es-ES" sz="1200"/>
              <a:pPr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3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9EFF2-FEEB-46E2-AF37-26CCF77C24A6}" type="slidenum">
              <a:rPr lang="en-US" altLang="es-ES" sz="1200"/>
              <a:pPr>
                <a:spcBef>
                  <a:spcPct val="0"/>
                </a:spcBef>
              </a:pPr>
              <a:t>5</a:t>
            </a:fld>
            <a:endParaRPr lang="en-US" alt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804966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0315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40713588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3C98-C961-4EE1-AFA1-DE541234C651}" type="slidenum">
              <a:rPr lang="en-US" altLang="es-ES" smtClean="0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1373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05492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94451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93576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2580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6653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336198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31105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474B3C98-C961-4EE1-AFA1-DE541234C651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53340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57912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62484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67056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E0170F6-7504-40CE-A4AE-17804D6A0376}" type="slidenum">
              <a:rPr lang="en-US" altLang="es-ES" sz="1800">
                <a:solidFill>
                  <a:schemeClr val="bg1"/>
                </a:solidFill>
                <a:latin typeface="Roboto Regular" charset="0"/>
              </a:rPr>
              <a:pPr algn="ctr" eaLnBrk="1" hangingPunct="1"/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7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irlara@ugr.es" TargetMode="External"/><Relationship Id="rId5" Type="http://schemas.openxmlformats.org/officeDocument/2006/relationships/hyperlink" Target="mailto:pedromedina@ugr.es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2302039" y="-2286000"/>
            <a:ext cx="13716000" cy="18288000"/>
          </a:xfrm>
          <a:prstGeom prst="rect">
            <a:avLst/>
          </a:prstGeom>
          <a:solidFill>
            <a:srgbClr val="2F3A49">
              <a:alpha val="6784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rgbClr val="FFFFFF"/>
              </a:solidFill>
            </a:endParaRPr>
          </a:p>
        </p:txBody>
      </p:sp>
      <p:pic>
        <p:nvPicPr>
          <p:cNvPr id="32" name="Imagen 31" descr="UGR-MARCA-01-negati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568450"/>
            <a:ext cx="509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2084" y="7797800"/>
            <a:ext cx="18288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I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Jornada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de (d)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Efecto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Pasillo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Facultad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de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Ciencias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, 15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junio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2018 #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DefectoPasillo</a:t>
            </a:r>
            <a:endParaRPr lang="en-US" altLang="es-ES" sz="32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192388" y="11190684"/>
            <a:ext cx="135555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II Plan de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Promoción</a:t>
            </a: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 de la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Investigación</a:t>
            </a:r>
            <a:endParaRPr lang="en-US" altLang="es-ES" sz="3200" dirty="0" smtClean="0">
              <a:solidFill>
                <a:schemeClr val="tx1">
                  <a:lumMod val="50000"/>
                </a:schemeClr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tx1">
                  <a:lumMod val="75000"/>
                </a:schemeClr>
              </a:solidFill>
              <a:latin typeface="Roboto Regular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373" b="12373"/>
          <a:stretch>
            <a:fillRect/>
          </a:stretch>
        </p:blipFill>
        <p:spPr>
          <a:xfrm>
            <a:off x="271463" y="3500126"/>
            <a:ext cx="7661275" cy="433228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85138" y="2336533"/>
            <a:ext cx="871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</a:rPr>
              <a:t>DESCRIPCIÓN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85138" y="3016700"/>
            <a:ext cx="9583430" cy="1107996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algn="just"/>
            <a:r>
              <a:rPr lang="es-ES" sz="2200" dirty="0" smtClean="0">
                <a:latin typeface="Roboto Light"/>
              </a:rPr>
              <a:t>El complejo SWI/SNF es un complejo </a:t>
            </a:r>
            <a:r>
              <a:rPr lang="es-ES" sz="2200" dirty="0" err="1" smtClean="0">
                <a:latin typeface="Roboto Light"/>
              </a:rPr>
              <a:t>remodelador</a:t>
            </a:r>
            <a:r>
              <a:rPr lang="es-ES" sz="2200" dirty="0" smtClean="0">
                <a:latin typeface="Roboto Light"/>
              </a:rPr>
              <a:t> de cromatina que utiliza la energía de la hidrólisis del ATP para modificar la estructura de la cromatina y contribuir a regular la expresión génica.</a:t>
            </a:r>
            <a:endParaRPr lang="en-US" sz="22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9947275"/>
            <a:ext cx="18288000" cy="1122363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4400" i="1" smtClean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98763" y="10123488"/>
            <a:ext cx="123729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i="1" dirty="0" err="1" smtClean="0">
                <a:solidFill>
                  <a:schemeClr val="bg1"/>
                </a:solidFill>
              </a:rPr>
              <a:t>Cáncer</a:t>
            </a:r>
            <a:r>
              <a:rPr lang="en-US" altLang="es-ES" i="1" dirty="0" smtClean="0">
                <a:solidFill>
                  <a:schemeClr val="bg1"/>
                </a:solidFill>
              </a:rPr>
              <a:t>, </a:t>
            </a:r>
            <a:r>
              <a:rPr lang="en-US" altLang="es-ES" i="1" dirty="0" err="1" smtClean="0">
                <a:solidFill>
                  <a:schemeClr val="bg1"/>
                </a:solidFill>
              </a:rPr>
              <a:t>pulmón</a:t>
            </a:r>
            <a:r>
              <a:rPr lang="en-US" altLang="es-ES" i="1" dirty="0" smtClean="0">
                <a:solidFill>
                  <a:schemeClr val="bg1"/>
                </a:solidFill>
              </a:rPr>
              <a:t>, </a:t>
            </a:r>
            <a:r>
              <a:rPr lang="en-US" altLang="es-ES" i="1" dirty="0" err="1" smtClean="0">
                <a:solidFill>
                  <a:schemeClr val="bg1"/>
                </a:solidFill>
              </a:rPr>
              <a:t>complejos</a:t>
            </a:r>
            <a:r>
              <a:rPr lang="en-US" altLang="es-ES" i="1" dirty="0" smtClean="0">
                <a:solidFill>
                  <a:schemeClr val="bg1"/>
                </a:solidFill>
              </a:rPr>
              <a:t> </a:t>
            </a:r>
            <a:r>
              <a:rPr lang="en-US" altLang="es-ES" i="1" dirty="0" err="1" smtClean="0">
                <a:solidFill>
                  <a:schemeClr val="bg1"/>
                </a:solidFill>
              </a:rPr>
              <a:t>remodeladores</a:t>
            </a:r>
            <a:r>
              <a:rPr lang="en-US" altLang="es-ES" i="1" dirty="0" smtClean="0">
                <a:solidFill>
                  <a:schemeClr val="bg1"/>
                </a:solidFill>
              </a:rPr>
              <a:t> de la </a:t>
            </a:r>
            <a:r>
              <a:rPr lang="en-US" altLang="es-ES" i="1" dirty="0" err="1" smtClean="0">
                <a:solidFill>
                  <a:schemeClr val="bg1"/>
                </a:solidFill>
              </a:rPr>
              <a:t>cromatina</a:t>
            </a:r>
            <a:r>
              <a:rPr lang="en-US" altLang="es-ES" i="1" dirty="0" smtClean="0">
                <a:solidFill>
                  <a:schemeClr val="bg1"/>
                </a:solidFill>
              </a:rPr>
              <a:t>, SWI/SNF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519468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4000" b="1" dirty="0">
                <a:solidFill>
                  <a:srgbClr val="C00000"/>
                </a:solidFill>
              </a:rPr>
              <a:t>Regulación de la Expresión Génica y Cáncer</a:t>
            </a:r>
            <a:endParaRPr lang="en-US" altLang="es-ES" sz="4000" b="1" dirty="0">
              <a:solidFill>
                <a:srgbClr val="C00000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591571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20" name="AutoShape 81"/>
          <p:cNvSpPr>
            <a:spLocks/>
          </p:cNvSpPr>
          <p:nvPr/>
        </p:nvSpPr>
        <p:spPr bwMode="auto">
          <a:xfrm>
            <a:off x="477661" y="9324180"/>
            <a:ext cx="449263" cy="328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735055" y="1153128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DEPARTAMENTO: BIOQUÍMICA Y BIOLOGÍA MOLECULAR I / GENYO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743077" y="1610326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ÁREA DE CONOCIMIENTO: CANCER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047157" y="9291510"/>
            <a:ext cx="151465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200" b="1" dirty="0" smtClean="0">
                <a:solidFill>
                  <a:srgbClr val="0070C0"/>
                </a:solidFill>
                <a:latin typeface="Roboto Regular" charset="0"/>
                <a:hlinkClick r:id="rId5"/>
              </a:rPr>
              <a:t>Pedro Medina </a:t>
            </a:r>
            <a:r>
              <a:rPr lang="en-US" altLang="es-ES" sz="2200" b="1" dirty="0" err="1" smtClean="0">
                <a:solidFill>
                  <a:srgbClr val="0070C0"/>
                </a:solidFill>
                <a:latin typeface="Roboto Regular" charset="0"/>
                <a:hlinkClick r:id="rId5"/>
              </a:rPr>
              <a:t>Vico</a:t>
            </a:r>
            <a:r>
              <a:rPr lang="en-US" altLang="es-ES" sz="2200" b="1" dirty="0" smtClean="0">
                <a:solidFill>
                  <a:srgbClr val="0070C0"/>
                </a:solidFill>
                <a:latin typeface="Roboto Regular" charset="0"/>
                <a:hlinkClick r:id="rId5"/>
              </a:rPr>
              <a:t>: pedromedina@ugr.es</a:t>
            </a:r>
            <a:r>
              <a:rPr lang="en-US" altLang="es-ES" sz="2200" b="1" dirty="0" smtClean="0">
                <a:solidFill>
                  <a:srgbClr val="0070C0"/>
                </a:solidFill>
                <a:latin typeface="Roboto Regular" charset="0"/>
              </a:rPr>
              <a:t> </a:t>
            </a:r>
            <a:r>
              <a:rPr lang="en-US" altLang="es-ES" sz="2200" b="1" dirty="0" smtClean="0">
                <a:solidFill>
                  <a:srgbClr val="0070C0"/>
                </a:solidFill>
                <a:latin typeface="Roboto Regular" charset="0"/>
                <a:hlinkClick r:id="rId6"/>
              </a:rPr>
              <a:t>// </a:t>
            </a:r>
            <a:r>
              <a:rPr lang="en-US" altLang="es-ES" sz="2200" b="1" dirty="0" err="1" smtClean="0">
                <a:solidFill>
                  <a:srgbClr val="0070C0"/>
                </a:solidFill>
                <a:latin typeface="Roboto Regular" charset="0"/>
                <a:hlinkClick r:id="rId6"/>
              </a:rPr>
              <a:t>María</a:t>
            </a:r>
            <a:r>
              <a:rPr lang="en-US" altLang="es-ES" sz="2200" b="1" dirty="0" smtClean="0">
                <a:solidFill>
                  <a:srgbClr val="0070C0"/>
                </a:solidFill>
                <a:latin typeface="Roboto Regular" charset="0"/>
                <a:hlinkClick r:id="rId6"/>
              </a:rPr>
              <a:t> Isabel Rodríguez Lara: mirlara@ugr.es</a:t>
            </a:r>
            <a:endParaRPr lang="en-US" altLang="es-ES" sz="2200" b="1" dirty="0" smtClean="0">
              <a:solidFill>
                <a:srgbClr val="0070C0"/>
              </a:solidFill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200" dirty="0">
              <a:solidFill>
                <a:srgbClr val="0070C0"/>
              </a:solidFill>
              <a:latin typeface="Roboto Regular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4263076"/>
            <a:ext cx="7376799" cy="4767485"/>
          </a:xfrm>
          <a:prstGeom prst="rect">
            <a:avLst/>
          </a:prstGeom>
        </p:spPr>
      </p:pic>
      <p:sp>
        <p:nvSpPr>
          <p:cNvPr id="34" name="9 CuadroTexto"/>
          <p:cNvSpPr txBox="1"/>
          <p:nvPr/>
        </p:nvSpPr>
        <p:spPr>
          <a:xfrm>
            <a:off x="12196309" y="9021177"/>
            <a:ext cx="5493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Roodolph</a:t>
            </a:r>
            <a:r>
              <a:rPr lang="es-ES" sz="1200" dirty="0" smtClean="0"/>
              <a:t> St. Pierre and </a:t>
            </a:r>
            <a:r>
              <a:rPr lang="es-ES" sz="1200" dirty="0" err="1" smtClean="0"/>
              <a:t>Cigall</a:t>
            </a:r>
            <a:r>
              <a:rPr lang="es-ES" sz="1200" dirty="0" smtClean="0"/>
              <a:t> </a:t>
            </a:r>
            <a:r>
              <a:rPr lang="es-ES" sz="1200" dirty="0" err="1" smtClean="0"/>
              <a:t>Kadoch</a:t>
            </a:r>
            <a:r>
              <a:rPr lang="es-ES" sz="1200" dirty="0" smtClean="0"/>
              <a:t>. </a:t>
            </a:r>
            <a:r>
              <a:rPr lang="es-ES" sz="1200" dirty="0" err="1" smtClean="0"/>
              <a:t>Curr</a:t>
            </a:r>
            <a:r>
              <a:rPr lang="es-ES" sz="1200" dirty="0" smtClean="0"/>
              <a:t> </a:t>
            </a:r>
            <a:r>
              <a:rPr lang="es-ES" sz="1200" dirty="0" err="1" smtClean="0"/>
              <a:t>Opin</a:t>
            </a:r>
            <a:r>
              <a:rPr lang="es-ES" sz="1200" dirty="0" smtClean="0"/>
              <a:t> </a:t>
            </a:r>
            <a:r>
              <a:rPr lang="es-ES" sz="1200" dirty="0" err="1" smtClean="0"/>
              <a:t>Genet</a:t>
            </a:r>
            <a:r>
              <a:rPr lang="es-ES" sz="1200" dirty="0" smtClean="0"/>
              <a:t> </a:t>
            </a:r>
            <a:r>
              <a:rPr lang="es-ES" sz="1200" dirty="0" err="1" smtClean="0"/>
              <a:t>Dev</a:t>
            </a:r>
            <a:r>
              <a:rPr lang="es-ES" sz="1200" dirty="0" smtClean="0"/>
              <a:t> 2017, 42:56-67.</a:t>
            </a:r>
            <a:endParaRPr lang="es-E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44557" y="2095909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</a:rPr>
              <a:t>¿</a:t>
            </a:r>
            <a:r>
              <a:rPr lang="en-US" altLang="es-ES" sz="4400" dirty="0" err="1">
                <a:solidFill>
                  <a:srgbClr val="D53044"/>
                </a:solidFill>
              </a:rPr>
              <a:t>Qué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sabemos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hacer</a:t>
            </a:r>
            <a:r>
              <a:rPr lang="en-US" altLang="es-ES" sz="4400" dirty="0">
                <a:solidFill>
                  <a:srgbClr val="D53044"/>
                </a:solidFill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375" y="5632082"/>
            <a:ext cx="6934543" cy="6524863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Capacidades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del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grupo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,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tecnologías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desarrolladas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,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equipos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singulares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 de </a:t>
            </a:r>
            <a:r>
              <a:rPr lang="en-US" sz="2200" b="1" dirty="0" err="1">
                <a:latin typeface="Roboto Light"/>
                <a:ea typeface="+mn-ea"/>
                <a:cs typeface="Roboto Light"/>
              </a:rPr>
              <a:t>laboratorio</a:t>
            </a:r>
            <a:r>
              <a:rPr lang="en-US" sz="2200" b="1" dirty="0">
                <a:latin typeface="Roboto Light"/>
                <a:ea typeface="+mn-ea"/>
                <a:cs typeface="Roboto Light"/>
              </a:rPr>
              <a:t>, etc</a:t>
            </a:r>
            <a:r>
              <a:rPr lang="en-US" sz="2200" dirty="0">
                <a:latin typeface="Roboto Light"/>
                <a:ea typeface="+mn-ea"/>
                <a:cs typeface="Roboto Light"/>
              </a:rPr>
              <a:t>.</a:t>
            </a: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atin typeface="Roboto Light"/>
              <a:ea typeface="+mn-ea"/>
              <a:cs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Cultivos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celulares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leucemias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linfomas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cáncer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de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pulmón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y colorectal).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Modelos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animales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estudios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comportamiento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ratones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bioluminiscentes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inyección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compuestos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generación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ratones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knockout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condicionales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etc.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Roboto Light"/>
                <a:ea typeface="+mn-ea"/>
                <a:cs typeface="Roboto Light"/>
              </a:rPr>
              <a:t>Wester-blot, qPCR.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Microscopía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confocal, video-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microscopía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Citometría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flujo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y sorter.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Interacción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proteína-proteína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DNA-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proteína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, RNA-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proteína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Ensayos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luciferasa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  <a:endParaRPr lang="en-US" sz="2200" dirty="0">
              <a:latin typeface="Roboto Light"/>
              <a:ea typeface="+mn-ea"/>
              <a:cs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Clonajes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Transfecciones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transducciones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virales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Análisis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dirty="0" err="1" smtClean="0">
                <a:latin typeface="Roboto Light"/>
                <a:ea typeface="+mn-ea"/>
                <a:cs typeface="Roboto Light"/>
              </a:rPr>
              <a:t>bioinformático</a:t>
            </a:r>
            <a:r>
              <a:rPr lang="en-US" sz="2200" dirty="0" smtClean="0">
                <a:latin typeface="Roboto Light"/>
                <a:ea typeface="+mn-ea"/>
                <a:cs typeface="Roboto Light"/>
              </a:rPr>
              <a:t>.</a:t>
            </a:r>
            <a:endParaRPr lang="en-US" sz="22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44409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138218" y="2874706"/>
            <a:ext cx="10972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 err="1" smtClean="0">
                <a:latin typeface="Roboto Regular" charset="0"/>
              </a:rPr>
              <a:t>Somos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expertos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realizar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experimentos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líneas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celulares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realizando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técnicas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secuenciación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génica</a:t>
            </a:r>
            <a:r>
              <a:rPr lang="en-US" altLang="es-ES" sz="2800" b="1" dirty="0" smtClean="0">
                <a:latin typeface="Roboto Regular" charset="0"/>
              </a:rPr>
              <a:t>, </a:t>
            </a:r>
            <a:r>
              <a:rPr lang="en-US" altLang="es-ES" sz="2800" b="1" dirty="0" err="1" smtClean="0">
                <a:latin typeface="Roboto Regular" charset="0"/>
              </a:rPr>
              <a:t>interacción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proteína</a:t>
            </a:r>
            <a:r>
              <a:rPr lang="en-US" altLang="es-ES" sz="2800" b="1" dirty="0" smtClean="0">
                <a:latin typeface="Roboto Regular" charset="0"/>
              </a:rPr>
              <a:t>-ADN, </a:t>
            </a:r>
            <a:r>
              <a:rPr lang="en-US" altLang="es-ES" sz="2800" b="1" dirty="0" err="1" smtClean="0">
                <a:latin typeface="Roboto Regular" charset="0"/>
              </a:rPr>
              <a:t>proteína</a:t>
            </a:r>
            <a:r>
              <a:rPr lang="en-US" altLang="es-ES" sz="2800" b="1" dirty="0" smtClean="0">
                <a:latin typeface="Roboto Regular" charset="0"/>
              </a:rPr>
              <a:t>-ARN, </a:t>
            </a:r>
            <a:r>
              <a:rPr lang="en-US" altLang="es-ES" sz="2800" b="1" dirty="0" err="1" smtClean="0">
                <a:latin typeface="Roboto Regular" charset="0"/>
              </a:rPr>
              <a:t>proteína-proteína</a:t>
            </a:r>
            <a:r>
              <a:rPr lang="en-US" altLang="es-ES" sz="2800" b="1" dirty="0" smtClean="0">
                <a:latin typeface="Roboto Regular" charset="0"/>
              </a:rPr>
              <a:t>, </a:t>
            </a:r>
            <a:r>
              <a:rPr lang="en-US" altLang="es-ES" sz="2800" b="1" dirty="0" err="1" smtClean="0">
                <a:latin typeface="Roboto Regular" charset="0"/>
              </a:rPr>
              <a:t>técnicas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microscópicas</a:t>
            </a:r>
            <a:r>
              <a:rPr lang="en-US" altLang="es-ES" sz="2800" b="1" dirty="0" smtClean="0">
                <a:latin typeface="Roboto Regular" charset="0"/>
              </a:rPr>
              <a:t> y </a:t>
            </a:r>
            <a:r>
              <a:rPr lang="en-US" altLang="es-ES" sz="2800" b="1" dirty="0" err="1" smtClean="0">
                <a:latin typeface="Roboto Regular" charset="0"/>
              </a:rPr>
              <a:t>citometría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flujo</a:t>
            </a:r>
            <a:r>
              <a:rPr lang="en-US" altLang="es-ES" sz="2800" b="1" dirty="0" smtClean="0">
                <a:latin typeface="Roboto Regular" charset="0"/>
              </a:rPr>
              <a:t>. </a:t>
            </a:r>
            <a:r>
              <a:rPr lang="en-US" altLang="es-ES" sz="2800" b="1" dirty="0" err="1" smtClean="0">
                <a:latin typeface="Roboto Regular" charset="0"/>
              </a:rPr>
              <a:t>Además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utilizamos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modelos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animales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enfermedad</a:t>
            </a:r>
            <a:r>
              <a:rPr lang="en-US" altLang="es-ES" sz="2800" b="1" dirty="0" smtClean="0">
                <a:latin typeface="Roboto Regular" charset="0"/>
              </a:rPr>
              <a:t>.</a:t>
            </a:r>
            <a:endParaRPr lang="en-US" altLang="es-ES" sz="2800" b="1" dirty="0" smtClean="0">
              <a:latin typeface="Roboto Regular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52579" y="5129671"/>
            <a:ext cx="96948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</a:rPr>
              <a:t>¿</a:t>
            </a:r>
            <a:r>
              <a:rPr lang="en-US" altLang="es-ES" sz="4400" dirty="0" err="1">
                <a:solidFill>
                  <a:srgbClr val="D53044"/>
                </a:solidFill>
              </a:rPr>
              <a:t>Qué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equipos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podemos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compartir</a:t>
            </a:r>
            <a:r>
              <a:rPr lang="en-US" altLang="es-ES" sz="4400" dirty="0" smtClean="0">
                <a:solidFill>
                  <a:srgbClr val="D53044"/>
                </a:solidFill>
              </a:rPr>
              <a:t>?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42308" r="4952" b="21649"/>
          <a:stretch/>
        </p:blipFill>
        <p:spPr>
          <a:xfrm>
            <a:off x="8152120" y="8647049"/>
            <a:ext cx="6783387" cy="2035279"/>
          </a:xfr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501" y="5925566"/>
            <a:ext cx="4130470" cy="232610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4342" y="5912761"/>
            <a:ext cx="3884620" cy="233048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3119" y="8647050"/>
            <a:ext cx="2081119" cy="203527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1743075" y="519468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4000" b="1" dirty="0">
                <a:solidFill>
                  <a:srgbClr val="C00000"/>
                </a:solidFill>
              </a:rPr>
              <a:t>Regulación de la Expresión Génica y Cáncer</a:t>
            </a:r>
            <a:endParaRPr lang="en-US" altLang="es-ES" sz="4000" b="1" dirty="0">
              <a:solidFill>
                <a:srgbClr val="C00000"/>
              </a:solidFill>
              <a:latin typeface="Roboto Blac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3121" y="5899112"/>
            <a:ext cx="2344136" cy="234413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824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86" y="140812"/>
            <a:ext cx="11155536" cy="62354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66" y="7190202"/>
            <a:ext cx="6604035" cy="49530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7" y="1310939"/>
            <a:ext cx="5222568" cy="391692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27256" y="803173"/>
            <a:ext cx="45214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Microscopía e Imagen Molecular</a:t>
            </a:r>
            <a:endParaRPr lang="es-E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19319" y="6710518"/>
            <a:ext cx="33968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Genómica y </a:t>
            </a:r>
            <a:r>
              <a:rPr lang="es-ES" sz="2500" b="1" dirty="0" err="1" smtClean="0">
                <a:solidFill>
                  <a:schemeClr val="accent1">
                    <a:lumMod val="75000"/>
                  </a:schemeClr>
                </a:solidFill>
              </a:rPr>
              <a:t>Genotipado</a:t>
            </a:r>
            <a:endParaRPr lang="es-E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22" y="7219699"/>
            <a:ext cx="5251799" cy="393884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445915" y="6732028"/>
            <a:ext cx="27521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 err="1" smtClean="0">
                <a:solidFill>
                  <a:schemeClr val="accent1">
                    <a:lumMod val="75000"/>
                  </a:schemeClr>
                </a:solidFill>
              </a:rPr>
              <a:t>Citometría</a:t>
            </a:r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 de flujo </a:t>
            </a:r>
            <a:endParaRPr lang="es-E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8146" y="7219699"/>
            <a:ext cx="3302018" cy="495302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3819241" y="6726496"/>
            <a:ext cx="4367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Experimentación </a:t>
            </a:r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animal - </a:t>
            </a:r>
            <a:r>
              <a:rPr lang="es-ES" sz="2500" b="1" dirty="0" smtClean="0">
                <a:solidFill>
                  <a:schemeClr val="accent1">
                    <a:lumMod val="75000"/>
                  </a:schemeClr>
                </a:solidFill>
              </a:rPr>
              <a:t>CIBM</a:t>
            </a:r>
            <a:endParaRPr lang="es-E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6009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7138" y="2978485"/>
            <a:ext cx="102723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</a:rPr>
              <a:t>¿En qué estoy interesado en colaborar?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3075" y="5229304"/>
            <a:ext cx="15001875" cy="8894743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u="sng" dirty="0" err="1" smtClean="0">
                <a:latin typeface="Roboto Light"/>
                <a:ea typeface="+mn-ea"/>
                <a:cs typeface="Roboto Light"/>
              </a:rPr>
              <a:t>Actualmente</a:t>
            </a:r>
            <a:r>
              <a:rPr lang="en-US" sz="2200" b="1" u="sng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u="sng" dirty="0" err="1" smtClean="0">
                <a:latin typeface="Roboto Light"/>
                <a:ea typeface="+mn-ea"/>
                <a:cs typeface="Roboto Light"/>
              </a:rPr>
              <a:t>estamos</a:t>
            </a:r>
            <a:r>
              <a:rPr lang="en-US" sz="2200" b="1" u="sng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u="sng" dirty="0" err="1" smtClean="0">
                <a:latin typeface="Roboto Light"/>
                <a:ea typeface="+mn-ea"/>
                <a:cs typeface="Roboto Light"/>
              </a:rPr>
              <a:t>colaborando</a:t>
            </a:r>
            <a:r>
              <a:rPr lang="en-US" sz="2200" b="1" u="sng" dirty="0" smtClean="0">
                <a:latin typeface="Roboto Light"/>
                <a:ea typeface="+mn-ea"/>
                <a:cs typeface="Roboto Light"/>
              </a:rPr>
              <a:t> con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:</a:t>
            </a: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Facultativos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pertenecientes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al </a:t>
            </a: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Complejo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Hospitalario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de Granada a </a:t>
            </a:r>
            <a:r>
              <a:rPr lang="en-US" sz="2200" b="1" dirty="0" err="1" smtClean="0">
                <a:latin typeface="Roboto Light"/>
                <a:ea typeface="+mn-ea"/>
                <a:cs typeface="Roboto Light"/>
              </a:rPr>
              <a:t>través</a:t>
            </a:r>
            <a:r>
              <a:rPr lang="en-US" sz="2200" b="1" dirty="0" smtClean="0">
                <a:latin typeface="Roboto Light"/>
                <a:ea typeface="+mn-ea"/>
                <a:cs typeface="Roboto Light"/>
              </a:rPr>
              <a:t> del Proyecto </a:t>
            </a:r>
            <a:r>
              <a:rPr lang="es-ES" sz="2200" b="1" dirty="0" smtClean="0">
                <a:latin typeface="Roboto Light"/>
              </a:rPr>
              <a:t>PI-0245-2017 (Junta de Andalucía). IP: María Isabel Rodríguez Lara.</a:t>
            </a:r>
            <a:endParaRPr lang="es-ES" sz="2200" b="1" dirty="0" smtClean="0">
              <a:latin typeface="Roboto Light"/>
            </a:endParaRP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 smtClean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 smtClean="0">
                <a:latin typeface="Roboto Light"/>
              </a:rPr>
              <a:t>Dr. Javier de las Rivas, jefe del grupo de Bioinformática y Genómica Funcional, del Centro de Investigación del Cáncer en Salamanca.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 smtClean="0">
                <a:latin typeface="Roboto Light"/>
              </a:rPr>
              <a:t>Dra. Almudena Ramiro, jefe del grupo Biología de linfocitos B, del CNIC.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 smtClean="0">
                <a:latin typeface="Roboto Light"/>
              </a:rPr>
              <a:t>Dr. José Ángel Martínez </a:t>
            </a:r>
            <a:r>
              <a:rPr lang="es-ES" sz="2200" b="1" dirty="0" err="1" smtClean="0">
                <a:latin typeface="Roboto Light"/>
              </a:rPr>
              <a:t>Climent</a:t>
            </a:r>
            <a:r>
              <a:rPr lang="es-ES" sz="2200" b="1" dirty="0" smtClean="0">
                <a:latin typeface="Roboto Light"/>
              </a:rPr>
              <a:t>, director del laboratorio de Síndromes </a:t>
            </a:r>
            <a:r>
              <a:rPr lang="es-ES" sz="2200" b="1" dirty="0" err="1" smtClean="0">
                <a:latin typeface="Roboto Light"/>
              </a:rPr>
              <a:t>Linfoproliferativos</a:t>
            </a:r>
            <a:r>
              <a:rPr lang="es-ES" sz="2200" b="1" dirty="0" smtClean="0">
                <a:latin typeface="Roboto Light"/>
              </a:rPr>
              <a:t> dentro del Programa de </a:t>
            </a:r>
            <a:r>
              <a:rPr lang="es-ES" sz="2200" b="1" dirty="0" err="1">
                <a:latin typeface="Roboto Light"/>
              </a:rPr>
              <a:t>O</a:t>
            </a:r>
            <a:r>
              <a:rPr lang="es-ES" sz="2200" b="1" dirty="0" err="1" smtClean="0">
                <a:latin typeface="Roboto Light"/>
              </a:rPr>
              <a:t>ncohematología</a:t>
            </a:r>
            <a:r>
              <a:rPr lang="es-ES" sz="2200" b="1" dirty="0" smtClean="0">
                <a:latin typeface="Roboto Light"/>
              </a:rPr>
              <a:t> del CIMA, Navarra.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 smtClean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 smtClean="0">
                <a:latin typeface="Roboto Light"/>
              </a:rPr>
              <a:t>Dr. Julián Carretero Asunción, profesor titular del Departamento de Fisiología de la Universidad de Valencia.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>
                <a:latin typeface="Roboto Light"/>
              </a:rPr>
              <a:t>Dr. Frank </a:t>
            </a:r>
            <a:r>
              <a:rPr lang="es-ES" sz="2200" b="1" dirty="0" err="1">
                <a:latin typeface="Roboto Light"/>
              </a:rPr>
              <a:t>Slack</a:t>
            </a:r>
            <a:r>
              <a:rPr lang="es-ES" sz="2200" b="1" dirty="0">
                <a:latin typeface="Roboto Light"/>
              </a:rPr>
              <a:t>, director del Instituto de Medicina del ARN situado en el centro médico Beth Israel </a:t>
            </a:r>
            <a:r>
              <a:rPr lang="es-ES" sz="2200" b="1" dirty="0" err="1">
                <a:latin typeface="Roboto Light"/>
              </a:rPr>
              <a:t>Deaconess</a:t>
            </a:r>
            <a:r>
              <a:rPr lang="es-ES" sz="2200" b="1" dirty="0">
                <a:latin typeface="Roboto Light"/>
              </a:rPr>
              <a:t> (Universidad de Harvard, Boston, EEUU).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2200" b="1" dirty="0" smtClean="0">
                <a:latin typeface="Roboto Light"/>
              </a:rPr>
              <a:t>Dra. Margaret Carter de la Universidad de Surrey, </a:t>
            </a:r>
            <a:r>
              <a:rPr lang="es-ES" sz="2200" b="1" dirty="0" err="1" smtClean="0">
                <a:latin typeface="Roboto Light"/>
              </a:rPr>
              <a:t>Guildford</a:t>
            </a:r>
            <a:r>
              <a:rPr lang="es-ES" sz="2200" b="1" dirty="0" smtClean="0">
                <a:latin typeface="Roboto Light"/>
              </a:rPr>
              <a:t>, Reino Unido.</a:t>
            </a: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sz="2200" b="1" dirty="0" smtClean="0">
              <a:latin typeface="Roboto Light"/>
            </a:endParaRPr>
          </a:p>
          <a:p>
            <a:pPr marL="342900" indent="-342900" algn="just" defTabSz="121926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200" b="1" dirty="0">
              <a:latin typeface="Roboto Light"/>
              <a:ea typeface="+mn-ea"/>
              <a:cs typeface="Roboto Light"/>
            </a:endParaRP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latin typeface="Roboto Light"/>
              <a:ea typeface="+mn-ea"/>
              <a:cs typeface="Roboto Light"/>
            </a:endParaRP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latin typeface="Roboto Light"/>
              <a:ea typeface="+mn-ea"/>
              <a:cs typeface="Roboto Light"/>
            </a:endParaRP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latin typeface="Roboto Light"/>
              <a:ea typeface="+mn-ea"/>
              <a:cs typeface="Roboto Light"/>
            </a:endParaRPr>
          </a:p>
          <a:p>
            <a:pPr algn="just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90788" y="2224841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307138" y="3770648"/>
            <a:ext cx="1027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 err="1" smtClean="0">
                <a:latin typeface="Roboto Regular" charset="0"/>
              </a:rPr>
              <a:t>Buscamos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colaboradores</a:t>
            </a:r>
            <a:r>
              <a:rPr lang="en-US" altLang="es-ES" sz="2800" b="1" dirty="0" smtClean="0">
                <a:latin typeface="Roboto Regular" charset="0"/>
              </a:rPr>
              <a:t> para </a:t>
            </a:r>
            <a:r>
              <a:rPr lang="en-US" altLang="es-ES" sz="2800" b="1" dirty="0" err="1" smtClean="0">
                <a:latin typeface="Roboto Regular" charset="0"/>
              </a:rPr>
              <a:t>probar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modelos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celulares</a:t>
            </a:r>
            <a:r>
              <a:rPr lang="en-US" altLang="es-ES" sz="2800" b="1" dirty="0" smtClean="0">
                <a:latin typeface="Roboto Regular" charset="0"/>
              </a:rPr>
              <a:t> o </a:t>
            </a:r>
            <a:r>
              <a:rPr lang="en-US" altLang="es-ES" sz="2800" b="1" dirty="0" err="1" smtClean="0">
                <a:latin typeface="Roboto Regular" charset="0"/>
              </a:rPr>
              <a:t>animales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nuevos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compuestos</a:t>
            </a:r>
            <a:r>
              <a:rPr lang="en-US" altLang="es-ES" sz="2800" b="1" dirty="0">
                <a:latin typeface="Roboto Regular" charset="0"/>
              </a:rPr>
              <a:t>.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13" name="AutoShape 131"/>
          <p:cNvSpPr>
            <a:spLocks/>
          </p:cNvSpPr>
          <p:nvPr/>
        </p:nvSpPr>
        <p:spPr bwMode="auto">
          <a:xfrm>
            <a:off x="3619500" y="3356395"/>
            <a:ext cx="673100" cy="76676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4000" b="1" dirty="0">
                <a:solidFill>
                  <a:srgbClr val="C00000"/>
                </a:solidFill>
              </a:rPr>
              <a:t>Regulación de la Expresión Génica y Cáncer</a:t>
            </a:r>
            <a:endParaRPr lang="en-US" altLang="es-ES" sz="4000" b="1" dirty="0">
              <a:solidFill>
                <a:srgbClr val="C00000"/>
              </a:solidFill>
              <a:latin typeface="Roboto Black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 director del recién formado Instituto de Medicina del ARN en el Centro Médico Beth Israel Deaconess.</a:t>
            </a:r>
            <a:r>
              <a:rPr kumimoji="0" lang="es-ES" altLang="es-E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9273</TotalTime>
  <Words>501</Words>
  <Application>Microsoft Office PowerPoint</Application>
  <PresentationFormat>Personalizado</PresentationFormat>
  <Paragraphs>64</Paragraphs>
  <Slides>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6" baseType="lpstr">
      <vt:lpstr>ＭＳ Ｐゴシック</vt:lpstr>
      <vt:lpstr>Arial</vt:lpstr>
      <vt:lpstr>Arial Unicode MS</vt:lpstr>
      <vt:lpstr>Calibri</vt:lpstr>
      <vt:lpstr>Gill Sans</vt:lpstr>
      <vt:lpstr>Roboto Black</vt:lpstr>
      <vt:lpstr>Roboto Light</vt:lpstr>
      <vt:lpstr>Roboto Regular</vt:lpstr>
      <vt:lpstr>Roboto Thin</vt:lpstr>
      <vt:lpstr>Tahoma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usuario</cp:lastModifiedBy>
  <cp:revision>746</cp:revision>
  <dcterms:created xsi:type="dcterms:W3CDTF">2017-04-03T06:52:49Z</dcterms:created>
  <dcterms:modified xsi:type="dcterms:W3CDTF">2018-06-13T20:14:19Z</dcterms:modified>
</cp:coreProperties>
</file>