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264" r:id="rId3"/>
    <p:sldId id="540" r:id="rId4"/>
    <p:sldId id="541" r:id="rId5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1111"/>
    <a:srgbClr val="0000FF"/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304" y="-6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Martin" userId="S::ammartin@ugr.es::5dae3168-c14b-4b5f-bdc2-8293a8e14748" providerId="AD" clId="Web-{3D895868-68E3-45D3-99CF-B699548DD0D8}"/>
    <pc:docChg chg="modSld">
      <pc:chgData name="Antonio Martin" userId="S::ammartin@ugr.es::5dae3168-c14b-4b5f-bdc2-8293a8e14748" providerId="AD" clId="Web-{3D895868-68E3-45D3-99CF-B699548DD0D8}" dt="2018-06-11T10:57:46.193" v="126" actId="20577"/>
      <pc:docMkLst>
        <pc:docMk/>
      </pc:docMkLst>
      <pc:sldChg chg="modSp">
        <pc:chgData name="Antonio Martin" userId="S::ammartin@ugr.es::5dae3168-c14b-4b5f-bdc2-8293a8e14748" providerId="AD" clId="Web-{3D895868-68E3-45D3-99CF-B699548DD0D8}" dt="2018-06-11T10:57:44.880" v="124" actId="20577"/>
        <pc:sldMkLst>
          <pc:docMk/>
          <pc:sldMk cId="0" sldId="264"/>
        </pc:sldMkLst>
        <pc:spChg chg="mod">
          <ac:chgData name="Antonio Martin" userId="S::ammartin@ugr.es::5dae3168-c14b-4b5f-bdc2-8293a8e14748" providerId="AD" clId="Web-{3D895868-68E3-45D3-99CF-B699548DD0D8}" dt="2018-06-11T10:55:55.858" v="105" actId="20577"/>
          <ac:spMkLst>
            <pc:docMk/>
            <pc:sldMk cId="0" sldId="264"/>
            <ac:spMk id="14" creationId="{00000000-0000-0000-0000-000000000000}"/>
          </ac:spMkLst>
        </pc:spChg>
        <pc:spChg chg="mod">
          <ac:chgData name="Antonio Martin" userId="S::ammartin@ugr.es::5dae3168-c14b-4b5f-bdc2-8293a8e14748" providerId="AD" clId="Web-{3D895868-68E3-45D3-99CF-B699548DD0D8}" dt="2018-06-11T10:55:27.154" v="77" actId="20577"/>
          <ac:spMkLst>
            <pc:docMk/>
            <pc:sldMk cId="0" sldId="264"/>
            <ac:spMk id="23" creationId="{00000000-0000-0000-0000-000000000000}"/>
          </ac:spMkLst>
        </pc:spChg>
        <pc:spChg chg="mod">
          <ac:chgData name="Antonio Martin" userId="S::ammartin@ugr.es::5dae3168-c14b-4b5f-bdc2-8293a8e14748" providerId="AD" clId="Web-{3D895868-68E3-45D3-99CF-B699548DD0D8}" dt="2018-06-11T10:55:45.030" v="100" actId="20577"/>
          <ac:spMkLst>
            <pc:docMk/>
            <pc:sldMk cId="0" sldId="264"/>
            <ac:spMk id="24" creationId="{00000000-0000-0000-0000-000000000000}"/>
          </ac:spMkLst>
        </pc:spChg>
        <pc:spChg chg="mod">
          <ac:chgData name="Antonio Martin" userId="S::ammartin@ugr.es::5dae3168-c14b-4b5f-bdc2-8293a8e14748" providerId="AD" clId="Web-{3D895868-68E3-45D3-99CF-B699548DD0D8}" dt="2018-06-11T10:57:44.880" v="124" actId="20577"/>
          <ac:spMkLst>
            <pc:docMk/>
            <pc:sldMk cId="0" sldId="264"/>
            <ac:spMk id="25" creationId="{00000000-0000-0000-0000-000000000000}"/>
          </ac:spMkLst>
        </pc:spChg>
      </pc:sldChg>
    </pc:docChg>
  </pc:docChgLst>
  <pc:docChgLst>
    <pc:chgData name="Antonio Martin" userId="S::ammartin@ugr.es::5dae3168-c14b-4b5f-bdc2-8293a8e14748" providerId="AD" clId="Web-{B0AEA4DA-8C14-4FE1-AC00-ABB8CB406B67}"/>
    <pc:docChg chg="modSld">
      <pc:chgData name="Antonio Martin" userId="S::ammartin@ugr.es::5dae3168-c14b-4b5f-bdc2-8293a8e14748" providerId="AD" clId="Web-{B0AEA4DA-8C14-4FE1-AC00-ABB8CB406B67}" dt="2018-06-12T10:12:21.822" v="17" actId="1076"/>
      <pc:docMkLst>
        <pc:docMk/>
      </pc:docMkLst>
      <pc:sldChg chg="addSp delSp modSp">
        <pc:chgData name="Antonio Martin" userId="S::ammartin@ugr.es::5dae3168-c14b-4b5f-bdc2-8293a8e14748" providerId="AD" clId="Web-{B0AEA4DA-8C14-4FE1-AC00-ABB8CB406B67}" dt="2018-06-12T10:12:21.822" v="17" actId="1076"/>
        <pc:sldMkLst>
          <pc:docMk/>
          <pc:sldMk cId="0" sldId="538"/>
        </pc:sldMkLst>
        <pc:picChg chg="add del mod ord">
          <ac:chgData name="Antonio Martin" userId="S::ammartin@ugr.es::5dae3168-c14b-4b5f-bdc2-8293a8e14748" providerId="AD" clId="Web-{B0AEA4DA-8C14-4FE1-AC00-ABB8CB406B67}" dt="2018-06-12T10:12:21.822" v="17" actId="1076"/>
          <ac:picMkLst>
            <pc:docMk/>
            <pc:sldMk cId="0" sldId="538"/>
            <ac:picMk id="2" creationId="{EB1CB155-3BB9-46B5-970F-1ED2762510D7}"/>
          </ac:picMkLst>
        </pc:picChg>
        <pc:picChg chg="del">
          <ac:chgData name="Antonio Martin" userId="S::ammartin@ugr.es::5dae3168-c14b-4b5f-bdc2-8293a8e14748" providerId="AD" clId="Web-{B0AEA4DA-8C14-4FE1-AC00-ABB8CB406B67}" dt="2018-06-12T10:12:09.025" v="16"/>
          <ac:picMkLst>
            <pc:docMk/>
            <pc:sldMk cId="0" sldId="538"/>
            <ac:picMk id="3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6/13/2018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6/13/2018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/>
              <a:t>Click to edit Master text styles</a:t>
            </a:r>
          </a:p>
          <a:p>
            <a:pPr lvl="1"/>
            <a:r>
              <a:rPr lang="en-US" altLang="es-ES" noProof="0"/>
              <a:t>Second level</a:t>
            </a:r>
          </a:p>
          <a:p>
            <a:pPr lvl="2"/>
            <a:r>
              <a:rPr lang="en-US" altLang="es-ES" noProof="0"/>
              <a:t>Third level</a:t>
            </a:r>
          </a:p>
          <a:p>
            <a:pPr lvl="3"/>
            <a:r>
              <a:rPr lang="en-US" altLang="es-ES" noProof="0"/>
              <a:t>Fourth level</a:t>
            </a:r>
          </a:p>
          <a:p>
            <a:pPr lvl="4"/>
            <a:r>
              <a:rPr lang="en-US" altLang="es-E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048049667"/>
      </p:ext>
    </p:extLst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80031547"/>
      </p:ext>
    </p:extLst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xmlns="" val="4071358800"/>
      </p:ext>
    </p:extLst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xmlns="" val="2871373151"/>
      </p:ext>
    </p:extLst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15258034"/>
      </p:ext>
    </p:extLst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53665342"/>
      </p:ext>
    </p:extLst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213110588"/>
      </p:ext>
    </p:extLst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>
              <a:solidFill>
                <a:srgbClr val="FFFFFF"/>
              </a:solidFill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xmlns="" id="{EB1CB155-3BB9-46B5-970F-1ED27625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65" y="1604513"/>
            <a:ext cx="5072331" cy="5072331"/>
          </a:xfrm>
          <a:prstGeom prst="rect">
            <a:avLst/>
          </a:prstGeom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3394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5138" y="4403053"/>
            <a:ext cx="8715375" cy="6140142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111111"/>
                </a:solidFill>
              </a:rPr>
              <a:t>Diversidad de microorganismos e interacciones antagonistas entre microorganismos</a:t>
            </a:r>
            <a:r>
              <a:rPr lang="en-US" sz="2100" b="1" dirty="0">
                <a:solidFill>
                  <a:srgbClr val="111111"/>
                </a:solidFill>
                <a:latin typeface="Roboto Light"/>
                <a:ea typeface="+mn-ea"/>
                <a:cs typeface="Roboto Light"/>
              </a:rPr>
              <a:t> </a:t>
            </a: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111111"/>
                </a:solidFill>
              </a:rPr>
              <a:t>Los microorganismos son ubicuos, están presentes en todos los ambientes biológicos, representando la mayor diversidad biológica y genética. Sus comunidades juegan un papel central en multitud de procesos, siendo vitales para el bienestar ambiental, la medicina, la agricultura, la ganadería y la industria. Nosotros estudiamos la </a:t>
            </a:r>
            <a:r>
              <a:rPr lang="es-ES" sz="2400" b="1" dirty="0">
                <a:solidFill>
                  <a:srgbClr val="111111"/>
                </a:solidFill>
              </a:rPr>
              <a:t>composición de los microorganismos</a:t>
            </a:r>
            <a:r>
              <a:rPr lang="es-ES" sz="2400" dirty="0">
                <a:solidFill>
                  <a:srgbClr val="111111"/>
                </a:solidFill>
              </a:rPr>
              <a:t> que se asocian en distintos ambientes y </a:t>
            </a:r>
            <a:r>
              <a:rPr lang="es-ES" sz="2400" b="1" dirty="0" smtClean="0">
                <a:solidFill>
                  <a:srgbClr val="111111"/>
                </a:solidFill>
              </a:rPr>
              <a:t>cómo </a:t>
            </a:r>
            <a:r>
              <a:rPr lang="es-ES" sz="2400" b="1" dirty="0">
                <a:solidFill>
                  <a:srgbClr val="111111"/>
                </a:solidFill>
              </a:rPr>
              <a:t>se relacionan</a:t>
            </a:r>
            <a:r>
              <a:rPr lang="es-ES" sz="2400" dirty="0">
                <a:solidFill>
                  <a:srgbClr val="111111"/>
                </a:solidFill>
              </a:rPr>
              <a:t> entre sí. En estas relaciones nos centramos en los </a:t>
            </a:r>
            <a:r>
              <a:rPr lang="es-ES" sz="2400" b="1" dirty="0">
                <a:solidFill>
                  <a:srgbClr val="111111"/>
                </a:solidFill>
              </a:rPr>
              <a:t>procesos antagonistas entre microorganismos</a:t>
            </a:r>
            <a:r>
              <a:rPr lang="es-ES" sz="2400" dirty="0">
                <a:solidFill>
                  <a:srgbClr val="111111"/>
                </a:solidFill>
              </a:rPr>
              <a:t> mediados por </a:t>
            </a:r>
            <a:r>
              <a:rPr lang="es-ES" sz="2400" b="1" dirty="0">
                <a:solidFill>
                  <a:srgbClr val="111111"/>
                </a:solidFill>
              </a:rPr>
              <a:t>péptidos antibióticos</a:t>
            </a:r>
            <a:r>
              <a:rPr lang="es-ES" sz="2400" dirty="0">
                <a:solidFill>
                  <a:srgbClr val="111111"/>
                </a:solidFill>
              </a:rPr>
              <a:t>, estudiando su estructura, función, ecología y aplicaciones industriales.</a:t>
            </a:r>
            <a:endParaRPr lang="en-US" sz="2100" dirty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8763" y="10123488"/>
            <a:ext cx="12372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i="1" dirty="0">
                <a:solidFill>
                  <a:schemeClr val="bg1"/>
                </a:solidFill>
              </a:rPr>
              <a:t>Diversidad microbiana, interacciones antagonistas, secuenciación masiva de DNA, </a:t>
            </a:r>
            <a:r>
              <a:rPr lang="es-ES" altLang="es-ES" i="1" dirty="0" smtClean="0">
                <a:solidFill>
                  <a:schemeClr val="bg1"/>
                </a:solidFill>
              </a:rPr>
              <a:t>caracterización de péptidos, </a:t>
            </a:r>
            <a:r>
              <a:rPr lang="es-ES" altLang="es-ES" i="1" dirty="0" err="1" smtClean="0">
                <a:solidFill>
                  <a:schemeClr val="bg1"/>
                </a:solidFill>
              </a:rPr>
              <a:t>probióticos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buNone/>
            </a:pPr>
            <a:r>
              <a:rPr lang="en-US" altLang="es-ES" sz="3600" b="1" dirty="0">
                <a:solidFill>
                  <a:srgbClr val="D53044"/>
                </a:solidFill>
                <a:latin typeface="Roboto Black" charset="0"/>
              </a:rPr>
              <a:t>Antonio M. Martín Platero 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– Grupo BIO160: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Antagonismo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microbiano</a:t>
            </a:r>
            <a:endParaRPr lang="es-ES" sz="36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s-ES" sz="2800" dirty="0">
                <a:solidFill>
                  <a:srgbClr val="D53044"/>
                </a:solidFill>
                <a:latin typeface="Roboto Black" charset="0"/>
              </a:rPr>
              <a:t>Departamento de </a:t>
            </a:r>
            <a:r>
              <a:rPr lang="en-US" altLang="es-ES" sz="2800" b="1" dirty="0" err="1">
                <a:solidFill>
                  <a:srgbClr val="D53044"/>
                </a:solidFill>
                <a:latin typeface="Roboto Black" charset="0"/>
              </a:rPr>
              <a:t>Microbiología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buNone/>
            </a:pPr>
            <a:r>
              <a:rPr lang="en-US" sz="2800" dirty="0" err="1">
                <a:solidFill>
                  <a:srgbClr val="D53044"/>
                </a:solidFill>
                <a:latin typeface="Roboto Black" charset="0"/>
              </a:rPr>
              <a:t>Ciencias</a:t>
            </a:r>
            <a:r>
              <a:rPr lang="en-US" sz="2800" dirty="0">
                <a:solidFill>
                  <a:srgbClr val="D53044"/>
                </a:solidFill>
                <a:latin typeface="Roboto Black" charset="0"/>
              </a:rPr>
              <a:t> de la </a:t>
            </a:r>
            <a:r>
              <a:rPr lang="en-US" sz="2800" dirty="0" err="1">
                <a:solidFill>
                  <a:srgbClr val="D53044"/>
                </a:solidFill>
                <a:latin typeface="Roboto Black" charset="0"/>
              </a:rPr>
              <a:t>vida</a:t>
            </a:r>
            <a:endParaRPr lang="es-ES" dirty="0" err="1"/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>
                <a:solidFill>
                  <a:srgbClr val="0000FF"/>
                </a:solidFill>
                <a:latin typeface="Roboto Regular" charset="0"/>
              </a:rPr>
              <a:t>ammartin@ugr.es</a:t>
            </a:r>
          </a:p>
        </p:txBody>
      </p:sp>
      <p:pic>
        <p:nvPicPr>
          <p:cNvPr id="18" name="17 Marcador de posición de imagen" descr="Imagen1.pn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3761" r="376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773680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315200" y="3583940"/>
            <a:ext cx="104851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Somos expertos en </a:t>
            </a:r>
            <a:r>
              <a:rPr lang="es-ES" sz="2800" b="1" dirty="0" smtClean="0">
                <a:solidFill>
                  <a:srgbClr val="111111"/>
                </a:solidFill>
              </a:rPr>
              <a:t>identificación </a:t>
            </a:r>
            <a:r>
              <a:rPr lang="es-ES" sz="2800" b="1" dirty="0">
                <a:solidFill>
                  <a:srgbClr val="111111"/>
                </a:solidFill>
              </a:rPr>
              <a:t>de microorganismos</a:t>
            </a:r>
            <a:r>
              <a:rPr lang="es-ES" sz="2800" dirty="0">
                <a:solidFill>
                  <a:srgbClr val="111111"/>
                </a:solidFill>
              </a:rPr>
              <a:t>, </a:t>
            </a:r>
            <a:r>
              <a:rPr lang="es-ES" sz="2800" b="1" dirty="0">
                <a:solidFill>
                  <a:srgbClr val="111111"/>
                </a:solidFill>
              </a:rPr>
              <a:t>caracterización de péptidos</a:t>
            </a:r>
            <a:r>
              <a:rPr lang="es-ES" sz="2800" dirty="0">
                <a:solidFill>
                  <a:srgbClr val="111111"/>
                </a:solidFill>
              </a:rPr>
              <a:t> y </a:t>
            </a:r>
            <a:r>
              <a:rPr lang="es-ES" sz="2800" b="1" dirty="0">
                <a:solidFill>
                  <a:srgbClr val="111111"/>
                </a:solidFill>
              </a:rPr>
              <a:t>secuenciación de </a:t>
            </a:r>
            <a:r>
              <a:rPr lang="es-ES" sz="2800" b="1" dirty="0" smtClean="0">
                <a:solidFill>
                  <a:srgbClr val="111111"/>
                </a:solidFill>
              </a:rPr>
              <a:t>DNA</a:t>
            </a:r>
            <a:endParaRPr lang="es-ES" altLang="es-ES" sz="2800" b="1" dirty="0">
              <a:solidFill>
                <a:srgbClr val="111111"/>
              </a:solidFill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315160" y="459872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equipos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podemos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compartir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 b="1" dirty="0">
                <a:solidFill>
                  <a:srgbClr val="D53044"/>
                </a:solidFill>
                <a:latin typeface="Roboto Black" charset="0"/>
              </a:rPr>
              <a:t>Antonio M. </a:t>
            </a:r>
            <a:r>
              <a:rPr lang="en-US" altLang="es-ES" sz="3600" b="1" dirty="0" err="1">
                <a:solidFill>
                  <a:srgbClr val="D53044"/>
                </a:solidFill>
                <a:latin typeface="Roboto Black" charset="0"/>
              </a:rPr>
              <a:t>Martín</a:t>
            </a:r>
            <a:r>
              <a:rPr lang="en-US" altLang="es-ES" sz="3600" b="1" dirty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3600" b="1" dirty="0" err="1">
                <a:solidFill>
                  <a:srgbClr val="D53044"/>
                </a:solidFill>
                <a:latin typeface="Roboto Black" charset="0"/>
              </a:rPr>
              <a:t>Platero</a:t>
            </a:r>
            <a:r>
              <a:rPr lang="en-US" altLang="es-ES" sz="3600" b="1" dirty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–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Grupo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 BIO160: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Antagonismo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microbiano</a:t>
            </a:r>
            <a:endParaRPr lang="en-US" altLang="es-ES" sz="36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19" name="18 Marcador de posición de imagen" descr="Imagen2.pn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5866" b="5866"/>
          <a:stretch>
            <a:fillRect/>
          </a:stretch>
        </p:blipFill>
        <p:spPr>
          <a:xfrm>
            <a:off x="10256838" y="5781675"/>
            <a:ext cx="6783387" cy="5646738"/>
          </a:xfrm>
          <a:solidFill>
            <a:schemeClr val="bg1">
              <a:lumMod val="95000"/>
            </a:schemeClr>
          </a:solidFill>
        </p:spPr>
      </p:pic>
      <p:sp>
        <p:nvSpPr>
          <p:cNvPr id="14" name="TextBox 28"/>
          <p:cNvSpPr txBox="1"/>
          <p:nvPr/>
        </p:nvSpPr>
        <p:spPr>
          <a:xfrm>
            <a:off x="1826000" y="5956548"/>
            <a:ext cx="7288630" cy="7109639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111111"/>
                </a:solidFill>
              </a:rPr>
              <a:t>Capacidades del grupo, tecnologías desarrolladas y equipos singulares de </a:t>
            </a:r>
            <a:r>
              <a:rPr lang="es-ES" sz="2400" b="1" dirty="0" smtClean="0">
                <a:solidFill>
                  <a:srgbClr val="111111"/>
                </a:solidFill>
              </a:rPr>
              <a:t>laboratorio</a:t>
            </a: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111111"/>
                </a:solidFill>
                <a:latin typeface="Roboto Light"/>
                <a:ea typeface="+mn-ea"/>
                <a:cs typeface="Roboto Light"/>
              </a:rPr>
              <a:t>Purificación y manipulación de DNA</a:t>
            </a: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 smtClean="0">
                <a:solidFill>
                  <a:srgbClr val="111111"/>
                </a:solidFill>
                <a:latin typeface="Roboto Light"/>
                <a:ea typeface="+mn-ea"/>
                <a:cs typeface="Roboto Light"/>
              </a:rPr>
              <a:t>PCRs</a:t>
            </a:r>
            <a:r>
              <a:rPr lang="es-ES" sz="2400" dirty="0" smtClean="0">
                <a:solidFill>
                  <a:srgbClr val="111111"/>
                </a:solidFill>
                <a:latin typeface="Roboto Light"/>
                <a:ea typeface="+mn-ea"/>
                <a:cs typeface="Roboto Light"/>
              </a:rPr>
              <a:t> y </a:t>
            </a:r>
            <a:r>
              <a:rPr lang="es-ES" sz="2400" dirty="0" err="1" smtClean="0">
                <a:solidFill>
                  <a:srgbClr val="111111"/>
                </a:solidFill>
                <a:latin typeface="Roboto Light"/>
                <a:ea typeface="+mn-ea"/>
                <a:cs typeface="Roboto Light"/>
              </a:rPr>
              <a:t>QPCRs</a:t>
            </a: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111111"/>
                </a:solidFill>
                <a:latin typeface="Roboto Light"/>
                <a:cs typeface="Roboto Light"/>
              </a:rPr>
              <a:t>Equipos / procedimientos de biología molecular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111111"/>
                </a:solidFill>
                <a:latin typeface="Roboto Light"/>
                <a:cs typeface="Roboto Light"/>
              </a:rPr>
              <a:t>Cromatografía líquida de alta eficacia (HPLC)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 smtClean="0">
                <a:solidFill>
                  <a:srgbClr val="111111"/>
                </a:solidFill>
                <a:latin typeface="Roboto Light"/>
                <a:cs typeface="Roboto Light"/>
              </a:rPr>
              <a:t>Bioinformática</a:t>
            </a:r>
            <a:endParaRPr lang="es-ES" sz="2400" dirty="0" smtClean="0">
              <a:solidFill>
                <a:srgbClr val="111111"/>
              </a:solidFill>
              <a:latin typeface="Roboto Light"/>
              <a:cs typeface="Roboto Light"/>
            </a:endParaRPr>
          </a:p>
          <a:p>
            <a:pPr marL="1562100" lvl="1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111111"/>
                </a:solidFill>
                <a:latin typeface="Roboto Light"/>
                <a:cs typeface="Roboto Light"/>
              </a:rPr>
              <a:t> Análisis genómicos y </a:t>
            </a:r>
            <a:r>
              <a:rPr lang="es-ES" sz="2400" dirty="0" err="1" smtClean="0">
                <a:solidFill>
                  <a:srgbClr val="111111"/>
                </a:solidFill>
                <a:latin typeface="Roboto Light"/>
                <a:cs typeface="Roboto Light"/>
              </a:rPr>
              <a:t>metagenómicos</a:t>
            </a:r>
            <a:endParaRPr lang="es-ES" sz="2400" dirty="0" smtClean="0">
              <a:solidFill>
                <a:srgbClr val="111111"/>
              </a:solidFill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24892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075" y="9257983"/>
            <a:ext cx="14622463" cy="3816000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111111"/>
                </a:solidFill>
                <a:latin typeface="Roboto Light"/>
                <a:ea typeface="+mn-ea"/>
                <a:cs typeface="Roboto Light"/>
              </a:rPr>
              <a:t>Ejemplo de colaboraciones</a:t>
            </a: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111111"/>
                </a:solidFill>
                <a:latin typeface="Roboto Light"/>
                <a:ea typeface="+mn-ea"/>
                <a:cs typeface="Roboto Light"/>
              </a:rPr>
              <a:t>Zoología. 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111111"/>
                </a:solidFill>
                <a:latin typeface="Roboto Light"/>
                <a:cs typeface="Roboto Light"/>
              </a:rPr>
              <a:t>EMPRESAS alimentarias.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111111"/>
                </a:solidFill>
                <a:latin typeface="Roboto Light"/>
                <a:cs typeface="Roboto Light"/>
              </a:rPr>
              <a:t>Fisiología</a:t>
            </a: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111111"/>
              </a:solidFill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8" y="3281363"/>
            <a:ext cx="112903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111111"/>
                </a:solidFill>
                <a:latin typeface="Roboto Regular" charset="0"/>
              </a:rPr>
              <a:t>Necesidades: </a:t>
            </a:r>
          </a:p>
          <a:p>
            <a:pPr marL="1260475" eaLnBrk="1" hangingPunct="1">
              <a:spcBef>
                <a:spcPct val="0"/>
              </a:spcBef>
              <a:buFontTx/>
              <a:buNone/>
            </a:pPr>
            <a:endParaRPr lang="es-ES" altLang="es-ES" sz="2800" dirty="0" smtClean="0">
              <a:solidFill>
                <a:srgbClr val="111111"/>
              </a:solidFill>
              <a:latin typeface="Roboto Regular" charset="0"/>
            </a:endParaRP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Estadísticas</a:t>
            </a:r>
            <a:endParaRPr lang="es-ES" altLang="es-ES" sz="2800" dirty="0" smtClean="0">
              <a:solidFill>
                <a:srgbClr val="111111"/>
              </a:solidFill>
              <a:latin typeface="Roboto Regular" charset="0"/>
            </a:endParaRP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Informáticas</a:t>
            </a: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Modelos </a:t>
            </a: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animales</a:t>
            </a: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Química de proteínas</a:t>
            </a:r>
            <a:endParaRPr lang="es-ES" altLang="es-ES" sz="2800" dirty="0" smtClean="0">
              <a:solidFill>
                <a:srgbClr val="111111"/>
              </a:solidFill>
              <a:latin typeface="Roboto Regular" charset="0"/>
            </a:endParaRPr>
          </a:p>
          <a:p>
            <a:pPr marL="1260475" eaLnBrk="1" hangingPunct="1">
              <a:spcBef>
                <a:spcPct val="0"/>
              </a:spcBef>
              <a:buFontTx/>
              <a:buNone/>
            </a:pPr>
            <a:endParaRPr lang="es-ES" altLang="es-ES" sz="2800" dirty="0" smtClean="0">
              <a:solidFill>
                <a:srgbClr val="111111"/>
              </a:solidFill>
              <a:latin typeface="Roboto Regular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rgbClr val="111111"/>
                </a:solidFill>
                <a:latin typeface="Roboto Regular" charset="0"/>
              </a:rPr>
              <a:t>Aplicaciones se pueden desarrollar con mi tecnología</a:t>
            </a:r>
            <a:r>
              <a:rPr lang="es-ES" altLang="es-ES" sz="2800" b="1" dirty="0" smtClean="0">
                <a:solidFill>
                  <a:srgbClr val="111111"/>
                </a:solidFill>
                <a:latin typeface="Roboto Regular" charset="0"/>
              </a:rPr>
              <a:t>:</a:t>
            </a:r>
            <a:endParaRPr lang="es-ES" altLang="es-ES" sz="2800" dirty="0" smtClean="0">
              <a:solidFill>
                <a:srgbClr val="111111"/>
              </a:solidFill>
              <a:latin typeface="Roboto Regular" charset="0"/>
            </a:endParaRPr>
          </a:p>
          <a:p>
            <a:pPr marL="1260475" eaLnBrk="1" hangingPunct="1">
              <a:spcBef>
                <a:spcPct val="0"/>
              </a:spcBef>
              <a:buFontTx/>
              <a:buNone/>
            </a:pPr>
            <a:endParaRPr lang="es-ES" altLang="es-ES" sz="2800" dirty="0" smtClean="0">
              <a:solidFill>
                <a:srgbClr val="111111"/>
              </a:solidFill>
              <a:latin typeface="Roboto Regular" charset="0"/>
            </a:endParaRP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 smtClean="0">
                <a:solidFill>
                  <a:srgbClr val="111111"/>
                </a:solidFill>
                <a:latin typeface="Roboto Regular" charset="0"/>
              </a:rPr>
              <a:t>Probióticos</a:t>
            </a:r>
            <a:endParaRPr lang="es-ES" altLang="es-ES" sz="2800" dirty="0" smtClean="0">
              <a:solidFill>
                <a:srgbClr val="111111"/>
              </a:solidFill>
              <a:latin typeface="Roboto Regular" charset="0"/>
            </a:endParaRP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Conservantes alimentarios</a:t>
            </a: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Identificación / caracterización de microorganismos </a:t>
            </a: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Herramientas moleculares</a:t>
            </a:r>
          </a:p>
          <a:p>
            <a:pPr marL="1260475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solidFill>
                  <a:srgbClr val="111111"/>
                </a:solidFill>
                <a:latin typeface="Roboto Regular" charset="0"/>
              </a:rPr>
              <a:t>Gran cantidad de datos para modelos espacio-temporales</a:t>
            </a:r>
            <a:endParaRPr lang="es-ES" altLang="es-ES" sz="2800" dirty="0">
              <a:solidFill>
                <a:srgbClr val="111111"/>
              </a:solidFill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3600" b="1" dirty="0">
                <a:solidFill>
                  <a:srgbClr val="D53044"/>
                </a:solidFill>
                <a:latin typeface="Roboto Black" charset="0"/>
              </a:rPr>
              <a:t>Antonio M. </a:t>
            </a:r>
            <a:r>
              <a:rPr lang="en-US" altLang="es-ES" sz="3600" b="1" dirty="0" err="1">
                <a:solidFill>
                  <a:srgbClr val="D53044"/>
                </a:solidFill>
                <a:latin typeface="Roboto Black" charset="0"/>
              </a:rPr>
              <a:t>Martín</a:t>
            </a:r>
            <a:r>
              <a:rPr lang="en-US" altLang="es-ES" sz="3600" b="1" dirty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3600" b="1" dirty="0" err="1">
                <a:solidFill>
                  <a:srgbClr val="D53044"/>
                </a:solidFill>
                <a:latin typeface="Roboto Black" charset="0"/>
              </a:rPr>
              <a:t>Platero</a:t>
            </a:r>
            <a:r>
              <a:rPr lang="en-US" altLang="es-ES" sz="3600" b="1" dirty="0">
                <a:solidFill>
                  <a:srgbClr val="D53044"/>
                </a:solidFill>
                <a:latin typeface="Roboto Black" charset="0"/>
              </a:rPr>
              <a:t> 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–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Grupo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 BIO160: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Antagonismo</a:t>
            </a:r>
            <a:r>
              <a:rPr lang="en-US" altLang="es-ES" sz="3600" dirty="0">
                <a:solidFill>
                  <a:srgbClr val="D53044"/>
                </a:solidFill>
                <a:latin typeface="Roboto Black"/>
              </a:rPr>
              <a:t> </a:t>
            </a:r>
            <a:r>
              <a:rPr lang="en-US" altLang="es-ES" sz="3600" dirty="0" err="1">
                <a:solidFill>
                  <a:srgbClr val="D53044"/>
                </a:solidFill>
                <a:latin typeface="Roboto Black"/>
              </a:rPr>
              <a:t>microbiano</a:t>
            </a:r>
            <a:endParaRPr lang="en-US" altLang="es-ES" sz="36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</TotalTime>
  <Words>335</Words>
  <Application>Microsoft Office PowerPoint</Application>
  <PresentationFormat>Personalizado</PresentationFormat>
  <Paragraphs>72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Diapositiva 1</vt:lpstr>
      <vt:lpstr>Diapositiva 2</vt:lpstr>
      <vt:lpstr>Diapositiva 3</vt:lpstr>
      <vt:lpstr>Diapositiva 4</vt:lpstr>
    </vt:vector>
  </TitlesOfParts>
  <Company>Oficina de Gestión de la Comunicación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Antonio</cp:lastModifiedBy>
  <cp:revision>753</cp:revision>
  <dcterms:created xsi:type="dcterms:W3CDTF">2017-04-03T06:52:49Z</dcterms:created>
  <dcterms:modified xsi:type="dcterms:W3CDTF">2018-06-13T11:29:38Z</dcterms:modified>
</cp:coreProperties>
</file>