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538" r:id="rId2"/>
    <p:sldId id="264" r:id="rId3"/>
    <p:sldId id="540" r:id="rId4"/>
    <p:sldId id="542" r:id="rId5"/>
    <p:sldId id="541" r:id="rId6"/>
  </p:sldIdLst>
  <p:sldSz cx="18288000" cy="13716000"/>
  <p:notesSz cx="6858000" cy="9144000"/>
  <p:defaultTextStyle>
    <a:defPPr>
      <a:defRPr lang="en-US"/>
    </a:defPPr>
    <a:lvl1pPr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1219200" indent="-7620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2438400" indent="-15240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3657600" indent="-22860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4876800" indent="-30480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4330"/>
    <a:srgbClr val="D32D46"/>
    <a:srgbClr val="BB3830"/>
    <a:srgbClr val="2F3A49"/>
    <a:srgbClr val="4A5B74"/>
    <a:srgbClr val="D7433A"/>
    <a:srgbClr val="E78784"/>
    <a:srgbClr val="EFB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1656" y="96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5" d="100"/>
        <a:sy n="3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6194F03-0620-45BD-9F02-10DDB7250EB5}" type="datetime1">
              <a:rPr lang="en-US" altLang="es-ES"/>
              <a:pPr>
                <a:defRPr/>
              </a:pPr>
              <a:t>6/14/2018</a:t>
            </a:fld>
            <a:endParaRPr lang="en-US" alt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282DD4A-DD19-44E1-B8A7-D31039CEE61D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6671089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B0D8EC4-B9A4-48E3-A7F4-D344D4E9FBF2}" type="datetime1">
              <a:rPr lang="en-US" altLang="es-ES"/>
              <a:pPr>
                <a:defRPr/>
              </a:pPr>
              <a:t>6/14/2018</a:t>
            </a:fld>
            <a:endParaRPr lang="en-US" alt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_tradnl" altLang="es-E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noProof="0" smtClean="0"/>
              <a:t>Click to edit Master text styles</a:t>
            </a:r>
          </a:p>
          <a:p>
            <a:pPr lvl="1"/>
            <a:r>
              <a:rPr lang="en-US" altLang="es-ES" noProof="0" smtClean="0"/>
              <a:t>Second level</a:t>
            </a:r>
          </a:p>
          <a:p>
            <a:pPr lvl="2"/>
            <a:r>
              <a:rPr lang="en-US" altLang="es-ES" noProof="0" smtClean="0"/>
              <a:t>Third level</a:t>
            </a:r>
          </a:p>
          <a:p>
            <a:pPr lvl="3"/>
            <a:r>
              <a:rPr lang="en-US" altLang="es-ES" noProof="0" smtClean="0"/>
              <a:t>Fourth level</a:t>
            </a:r>
          </a:p>
          <a:p>
            <a:pPr lvl="4"/>
            <a:r>
              <a:rPr lang="en-US" altLang="es-E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03DBEAF-B98E-42D3-A72C-6AA4FA84FC49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704843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12192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24384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36576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48768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6096305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s-ES" smtClean="0">
                <a:ea typeface="ＭＳ Ｐゴシック" pitchFamily="34" charset="-128"/>
              </a:rPr>
              <a:t>Drag Picture and Send to Back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8AE5F21-DD60-4D1F-9878-727053705F65}" type="slidenum">
              <a:rPr lang="en-US" altLang="es-ES" sz="1200"/>
              <a:pPr>
                <a:spcBef>
                  <a:spcPct val="0"/>
                </a:spcBef>
              </a:pPr>
              <a:t>1</a:t>
            </a:fld>
            <a:endParaRPr lang="en-US" altLang="es-ES" sz="1200"/>
          </a:p>
        </p:txBody>
      </p:sp>
    </p:spTree>
    <p:extLst>
      <p:ext uri="{BB962C8B-B14F-4D97-AF65-F5344CB8AC3E}">
        <p14:creationId xmlns:p14="http://schemas.microsoft.com/office/powerpoint/2010/main" val="151792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dirty="0" smtClean="0"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C59383D-5DE5-497B-BFE3-E7043CF6B5E4}" type="slidenum">
              <a:rPr lang="en-US" altLang="es-ES" sz="1200"/>
              <a:pPr>
                <a:spcBef>
                  <a:spcPct val="0"/>
                </a:spcBef>
              </a:pPr>
              <a:t>2</a:t>
            </a:fld>
            <a:endParaRPr lang="en-US" altLang="es-ES" sz="1200"/>
          </a:p>
        </p:txBody>
      </p:sp>
    </p:spTree>
    <p:extLst>
      <p:ext uri="{BB962C8B-B14F-4D97-AF65-F5344CB8AC3E}">
        <p14:creationId xmlns:p14="http://schemas.microsoft.com/office/powerpoint/2010/main" val="2093958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smtClean="0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BBA18D-766D-4171-B630-28BF05A8033F}" type="slidenum">
              <a:rPr lang="en-US" altLang="es-ES" sz="1200"/>
              <a:pPr>
                <a:spcBef>
                  <a:spcPct val="0"/>
                </a:spcBef>
              </a:pPr>
              <a:t>3</a:t>
            </a:fld>
            <a:endParaRPr lang="en-US" altLang="es-ES" sz="1200"/>
          </a:p>
        </p:txBody>
      </p:sp>
    </p:spTree>
    <p:extLst>
      <p:ext uri="{BB962C8B-B14F-4D97-AF65-F5344CB8AC3E}">
        <p14:creationId xmlns:p14="http://schemas.microsoft.com/office/powerpoint/2010/main" val="759990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smtClean="0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BBA18D-766D-4171-B630-28BF05A8033F}" type="slidenum">
              <a:rPr lang="en-US" altLang="es-ES" sz="1200"/>
              <a:pPr>
                <a:spcBef>
                  <a:spcPct val="0"/>
                </a:spcBef>
              </a:pPr>
              <a:t>4</a:t>
            </a:fld>
            <a:endParaRPr lang="en-US" altLang="es-ES" sz="1200"/>
          </a:p>
        </p:txBody>
      </p:sp>
    </p:spTree>
    <p:extLst>
      <p:ext uri="{BB962C8B-B14F-4D97-AF65-F5344CB8AC3E}">
        <p14:creationId xmlns:p14="http://schemas.microsoft.com/office/powerpoint/2010/main" val="371465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dirty="0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A9EFF2-FEEB-46E2-AF37-26CCF77C24A6}" type="slidenum">
              <a:rPr lang="en-US" altLang="es-ES" sz="1200"/>
              <a:pPr>
                <a:spcBef>
                  <a:spcPct val="0"/>
                </a:spcBef>
              </a:pPr>
              <a:t>5</a:t>
            </a:fld>
            <a:endParaRPr lang="en-US" altLang="es-ES" sz="1200"/>
          </a:p>
        </p:txBody>
      </p:sp>
    </p:spTree>
    <p:extLst>
      <p:ext uri="{BB962C8B-B14F-4D97-AF65-F5344CB8AC3E}">
        <p14:creationId xmlns:p14="http://schemas.microsoft.com/office/powerpoint/2010/main" val="3249203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Picture Placeholder 21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18288000" cy="13716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48049667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ad 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-1" y="-1"/>
            <a:ext cx="18288001" cy="6753381"/>
          </a:xfrm>
        </p:spPr>
        <p:txBody>
          <a:bodyPr rtlCol="0">
            <a:normAutofit/>
          </a:bodyPr>
          <a:lstStyle>
            <a:lvl1pPr marL="0" indent="0">
              <a:buNone/>
              <a:defRPr sz="21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0031547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6"/>
          <p:cNvSpPr txBox="1"/>
          <p:nvPr userDrawn="1"/>
        </p:nvSpPr>
        <p:spPr>
          <a:xfrm>
            <a:off x="16116300" y="11968163"/>
            <a:ext cx="1825625" cy="1455737"/>
          </a:xfrm>
          <a:prstGeom prst="rect">
            <a:avLst/>
          </a:prstGeom>
          <a:solidFill>
            <a:schemeClr val="bg1"/>
          </a:solidFill>
        </p:spPr>
        <p:txBody>
          <a:bodyPr wrap="none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_tradnl" altLang="es-ES" smtClean="0"/>
          </a:p>
        </p:txBody>
      </p:sp>
    </p:spTree>
    <p:extLst>
      <p:ext uri="{BB962C8B-B14F-4D97-AF65-F5344CB8AC3E}">
        <p14:creationId xmlns:p14="http://schemas.microsoft.com/office/powerpoint/2010/main" val="4071358800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B3C98-C961-4EE1-AFA1-DE541234C651}" type="slidenum">
              <a:rPr lang="en-US" altLang="es-ES" smtClean="0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871373151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605492"/>
      </p:ext>
    </p:extLst>
  </p:cSld>
  <p:clrMapOvr>
    <a:masterClrMapping/>
  </p:clrMapOvr>
  <p:transition spd="med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794451"/>
      </p:ext>
    </p:extLst>
  </p:cSld>
  <p:clrMapOvr>
    <a:masterClrMapping/>
  </p:clrMapOvr>
  <p:transition spd="med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193576"/>
      </p:ext>
    </p:extLst>
  </p:cSld>
  <p:clrMapOvr>
    <a:masterClrMapping/>
  </p:clrMapOvr>
  <p:transition spd="med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1747500"/>
            <a:ext cx="36909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7"/>
          <p:cNvSpPr>
            <a:spLocks noGrp="1" noChangeAspect="1"/>
          </p:cNvSpPr>
          <p:nvPr>
            <p:ph type="pic" sz="quarter" idx="10"/>
          </p:nvPr>
        </p:nvSpPr>
        <p:spPr>
          <a:xfrm>
            <a:off x="0" y="4330700"/>
            <a:ext cx="7661225" cy="4332288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15258034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1747500"/>
            <a:ext cx="36909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0" y="4244975"/>
            <a:ext cx="9143260" cy="5235575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53665342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1747500"/>
            <a:ext cx="36909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9145191" y="3372803"/>
            <a:ext cx="9143260" cy="698659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42336198"/>
      </p:ext>
    </p:extLst>
  </p:cSld>
  <p:clrMapOvr>
    <a:masterClrMapping/>
  </p:clrMapOvr>
  <p:transition spd="med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518750" y="4555636"/>
            <a:ext cx="1371421" cy="13716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466821" y="4555636"/>
            <a:ext cx="1371421" cy="13716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1249795" y="4555636"/>
            <a:ext cx="1371421" cy="13716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13110588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549275"/>
            <a:ext cx="16459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43852" tIns="121926" rIns="243852" bIns="121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3200400"/>
            <a:ext cx="16459200" cy="905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43852" tIns="121926" rIns="243852" bIns="121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Master text styles</a:t>
            </a:r>
          </a:p>
          <a:p>
            <a:pPr lvl="1"/>
            <a:r>
              <a:rPr lang="en-US" altLang="es-ES" smtClean="0"/>
              <a:t>Second level</a:t>
            </a:r>
          </a:p>
          <a:p>
            <a:pPr lvl="2"/>
            <a:r>
              <a:rPr lang="en-US" altLang="es-ES" smtClean="0"/>
              <a:t>Third level</a:t>
            </a:r>
          </a:p>
          <a:p>
            <a:pPr lvl="3"/>
            <a:r>
              <a:rPr lang="en-US" altLang="es-ES" smtClean="0"/>
              <a:t>Fourth level</a:t>
            </a:r>
          </a:p>
          <a:p>
            <a:pPr lvl="4"/>
            <a:r>
              <a:rPr lang="en-US" altLang="es-E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12712700"/>
            <a:ext cx="4267200" cy="730250"/>
          </a:xfrm>
          <a:prstGeom prst="rect">
            <a:avLst/>
          </a:prstGeom>
        </p:spPr>
        <p:txBody>
          <a:bodyPr vert="horz" wrap="square" lIns="243852" tIns="121926" rIns="243852" bIns="12192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rgbClr val="A5A6A5"/>
                </a:solidFill>
                <a:latin typeface="Roboto Light" charset="0"/>
              </a:defRPr>
            </a:lvl1pPr>
          </a:lstStyle>
          <a:p>
            <a:fld id="{474B3C98-C961-4EE1-AFA1-DE541234C651}" type="slidenum">
              <a:rPr lang="en-US" altLang="es-ES"/>
              <a:pPr/>
              <a:t>‹Nº›</a:t>
            </a:fld>
            <a:endParaRPr lang="en-US" altLang="es-ES"/>
          </a:p>
        </p:txBody>
      </p:sp>
      <p:sp>
        <p:nvSpPr>
          <p:cNvPr id="8" name="Oval 7"/>
          <p:cNvSpPr>
            <a:spLocks noChangeAspect="1"/>
          </p:cNvSpPr>
          <p:nvPr userDrawn="1"/>
        </p:nvSpPr>
        <p:spPr>
          <a:xfrm>
            <a:off x="16370300" y="12155488"/>
            <a:ext cx="914400" cy="911225"/>
          </a:xfrm>
          <a:prstGeom prst="ellipse">
            <a:avLst/>
          </a:prstGeom>
          <a:solidFill>
            <a:srgbClr val="D530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1" tIns="34286" rIns="68571" bIns="34286"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5976600" y="12212638"/>
            <a:ext cx="1716088" cy="730250"/>
          </a:xfrm>
          <a:prstGeom prst="rect">
            <a:avLst/>
          </a:prstGeom>
        </p:spPr>
        <p:txBody>
          <a:bodyPr lIns="243852" tIns="121926" rIns="243852" bIns="121926" anchor="ctr"/>
          <a:lstStyle>
            <a:lvl1pPr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5334000" indent="-30480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5791200" indent="-30480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6248400" indent="-30480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6705600" indent="-30480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CE0170F6-7504-40CE-A4AE-17804D6A0376}" type="slidenum">
              <a:rPr lang="en-US" altLang="es-ES" sz="1800">
                <a:solidFill>
                  <a:schemeClr val="bg1"/>
                </a:solidFill>
                <a:latin typeface="Roboto Regular" charset="0"/>
              </a:rPr>
              <a:pPr algn="ctr" eaLnBrk="1" hangingPunct="1"/>
              <a:t>‹Nº›</a:t>
            </a:fld>
            <a:endParaRPr lang="en-US" altLang="es-ES" sz="1800">
              <a:solidFill>
                <a:schemeClr val="bg1"/>
              </a:solidFill>
              <a:latin typeface="Roboto Regular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7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ransition spd="med">
    <p:push dir="d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9pPr>
    </p:titleStyle>
    <p:bodyStyle>
      <a:lvl1pPr marL="342900" indent="-342900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0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1pPr>
      <a:lvl2pPr marL="912813" indent="-4556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2pPr>
      <a:lvl3pPr marL="1827213" indent="-9128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3pPr>
      <a:lvl4pPr marL="2741613" indent="-1370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4pPr>
      <a:lvl5pPr marL="3656013" indent="-18272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5pPr>
      <a:lvl6pPr marL="5028781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6pPr>
      <a:lvl7pPr marL="5943104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7pPr>
      <a:lvl8pPr marL="6857428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8pPr>
      <a:lvl9pPr marL="7771752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24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48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71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295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19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43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267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591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 bwMode="auto">
          <a:xfrm rot="-5400000">
            <a:off x="2302039" y="-2286000"/>
            <a:ext cx="13716000" cy="18288000"/>
          </a:xfrm>
          <a:prstGeom prst="rect">
            <a:avLst/>
          </a:prstGeom>
          <a:solidFill>
            <a:srgbClr val="2F3A49">
              <a:alpha val="67842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dirty="0" smtClean="0">
              <a:solidFill>
                <a:srgbClr val="FFFFFF"/>
              </a:solidFill>
            </a:endParaRPr>
          </a:p>
        </p:txBody>
      </p:sp>
      <p:pic>
        <p:nvPicPr>
          <p:cNvPr id="32" name="Imagen 31" descr="UGR-MARCA-01-negati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1568450"/>
            <a:ext cx="5099050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32084" y="7797800"/>
            <a:ext cx="18288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4800" dirty="0" smtClean="0">
                <a:solidFill>
                  <a:schemeClr val="bg1"/>
                </a:solidFill>
                <a:latin typeface="Roboto Thin" charset="0"/>
              </a:rPr>
              <a:t>I </a:t>
            </a:r>
            <a:r>
              <a:rPr lang="en-US" altLang="es-ES" sz="4800" dirty="0" err="1" smtClean="0">
                <a:solidFill>
                  <a:schemeClr val="bg1"/>
                </a:solidFill>
                <a:latin typeface="Roboto Thin" charset="0"/>
              </a:rPr>
              <a:t>Jornada</a:t>
            </a:r>
            <a:r>
              <a:rPr lang="en-US" altLang="es-ES" sz="4800" dirty="0" smtClean="0">
                <a:solidFill>
                  <a:schemeClr val="bg1"/>
                </a:solidFill>
                <a:latin typeface="Roboto Thin" charset="0"/>
              </a:rPr>
              <a:t> de (d)</a:t>
            </a:r>
            <a:r>
              <a:rPr lang="en-US" altLang="es-ES" sz="4800" dirty="0" err="1" smtClean="0">
                <a:solidFill>
                  <a:schemeClr val="bg1"/>
                </a:solidFill>
                <a:latin typeface="Roboto Thin" charset="0"/>
              </a:rPr>
              <a:t>Efecto</a:t>
            </a:r>
            <a:r>
              <a:rPr lang="en-US" altLang="es-ES" sz="4800" dirty="0" smtClean="0">
                <a:solidFill>
                  <a:schemeClr val="bg1"/>
                </a:solidFill>
                <a:latin typeface="Roboto Thin" charset="0"/>
              </a:rPr>
              <a:t> </a:t>
            </a:r>
            <a:r>
              <a:rPr lang="en-US" altLang="es-ES" sz="4800" dirty="0" err="1" smtClean="0">
                <a:solidFill>
                  <a:schemeClr val="bg1"/>
                </a:solidFill>
                <a:latin typeface="Roboto Thin" charset="0"/>
              </a:rPr>
              <a:t>Pasillo</a:t>
            </a:r>
            <a:r>
              <a:rPr lang="en-US" altLang="es-ES" sz="4800" dirty="0" smtClean="0">
                <a:solidFill>
                  <a:schemeClr val="bg1"/>
                </a:solidFill>
                <a:latin typeface="Roboto Thin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4800" dirty="0" smtClean="0">
              <a:solidFill>
                <a:schemeClr val="bg1"/>
              </a:solidFill>
              <a:latin typeface="Roboto Thin" charset="0"/>
            </a:endParaRPr>
          </a:p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es-ES" sz="3200" dirty="0" err="1" smtClean="0">
                <a:solidFill>
                  <a:schemeClr val="bg1"/>
                </a:solidFill>
                <a:latin typeface="Roboto Thin" charset="0"/>
              </a:rPr>
              <a:t>Facultad</a:t>
            </a:r>
            <a:r>
              <a:rPr lang="en-US" altLang="es-ES" sz="3200" dirty="0" smtClean="0">
                <a:solidFill>
                  <a:schemeClr val="bg1"/>
                </a:solidFill>
                <a:latin typeface="Roboto Thin" charset="0"/>
              </a:rPr>
              <a:t> de </a:t>
            </a:r>
            <a:r>
              <a:rPr lang="en-US" altLang="es-ES" sz="3200" dirty="0" err="1" smtClean="0">
                <a:solidFill>
                  <a:schemeClr val="bg1"/>
                </a:solidFill>
                <a:latin typeface="Roboto Thin" charset="0"/>
              </a:rPr>
              <a:t>Ciencias</a:t>
            </a:r>
            <a:r>
              <a:rPr lang="en-US" altLang="es-ES" sz="3200" dirty="0" smtClean="0">
                <a:solidFill>
                  <a:schemeClr val="bg1"/>
                </a:solidFill>
                <a:latin typeface="Roboto Thin" charset="0"/>
              </a:rPr>
              <a:t>, 15 </a:t>
            </a:r>
            <a:r>
              <a:rPr lang="en-US" altLang="es-ES" sz="3200" dirty="0" err="1" smtClean="0">
                <a:solidFill>
                  <a:schemeClr val="bg1"/>
                </a:solidFill>
                <a:latin typeface="Roboto Thin" charset="0"/>
              </a:rPr>
              <a:t>junio</a:t>
            </a:r>
            <a:r>
              <a:rPr lang="en-US" altLang="es-ES" sz="3200" dirty="0" smtClean="0">
                <a:solidFill>
                  <a:schemeClr val="bg1"/>
                </a:solidFill>
                <a:latin typeface="Roboto Thin" charset="0"/>
              </a:rPr>
              <a:t> 2018 #</a:t>
            </a:r>
            <a:r>
              <a:rPr lang="en-US" altLang="es-ES" sz="3200" dirty="0" err="1" smtClean="0">
                <a:solidFill>
                  <a:schemeClr val="bg1"/>
                </a:solidFill>
                <a:latin typeface="Roboto Thin" charset="0"/>
              </a:rPr>
              <a:t>DefectoPasillo</a:t>
            </a:r>
            <a:endParaRPr lang="en-US" altLang="es-ES" sz="3200" dirty="0" smtClean="0">
              <a:solidFill>
                <a:schemeClr val="bg1"/>
              </a:solidFill>
              <a:latin typeface="Roboto Thin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3200" dirty="0">
              <a:solidFill>
                <a:schemeClr val="bg1"/>
              </a:solidFill>
              <a:latin typeface="Roboto Regular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3192388" y="11190684"/>
            <a:ext cx="135555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4800" dirty="0" smtClean="0">
              <a:solidFill>
                <a:schemeClr val="bg1"/>
              </a:solidFill>
              <a:latin typeface="Roboto Thin" charset="0"/>
            </a:endParaRPr>
          </a:p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es-ES" sz="3200" dirty="0" smtClean="0">
                <a:solidFill>
                  <a:schemeClr val="tx1">
                    <a:lumMod val="50000"/>
                  </a:schemeClr>
                </a:solidFill>
                <a:latin typeface="Roboto Thin" charset="0"/>
              </a:rPr>
              <a:t>II Plan de </a:t>
            </a:r>
            <a:r>
              <a:rPr lang="en-US" altLang="es-ES" sz="3200" dirty="0" err="1" smtClean="0">
                <a:solidFill>
                  <a:schemeClr val="tx1">
                    <a:lumMod val="50000"/>
                  </a:schemeClr>
                </a:solidFill>
                <a:latin typeface="Roboto Thin" charset="0"/>
              </a:rPr>
              <a:t>Promoción</a:t>
            </a:r>
            <a:r>
              <a:rPr lang="en-US" altLang="es-ES" sz="3200" dirty="0" smtClean="0">
                <a:solidFill>
                  <a:schemeClr val="tx1">
                    <a:lumMod val="50000"/>
                  </a:schemeClr>
                </a:solidFill>
                <a:latin typeface="Roboto Thin" charset="0"/>
              </a:rPr>
              <a:t> de la </a:t>
            </a:r>
            <a:r>
              <a:rPr lang="en-US" altLang="es-ES" sz="3200" dirty="0" err="1" smtClean="0">
                <a:solidFill>
                  <a:schemeClr val="tx1">
                    <a:lumMod val="50000"/>
                  </a:schemeClr>
                </a:solidFill>
                <a:latin typeface="Roboto Thin" charset="0"/>
              </a:rPr>
              <a:t>Investigación</a:t>
            </a:r>
            <a:endParaRPr lang="en-US" altLang="es-ES" sz="3200" dirty="0" smtClean="0">
              <a:solidFill>
                <a:schemeClr val="tx1">
                  <a:lumMod val="50000"/>
                </a:schemeClr>
              </a:solidFill>
              <a:latin typeface="Roboto Thin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3200" dirty="0">
              <a:solidFill>
                <a:schemeClr val="tx1">
                  <a:lumMod val="75000"/>
                </a:schemeClr>
              </a:solidFill>
              <a:latin typeface="Roboto Regular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271463" y="4119979"/>
            <a:ext cx="7661275" cy="4332288"/>
          </a:xfrm>
          <a:solidFill>
            <a:schemeClr val="bg1">
              <a:lumMod val="95000"/>
            </a:schemeClr>
          </a:solidFill>
        </p:spPr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085138" y="2868617"/>
            <a:ext cx="8715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>
                <a:solidFill>
                  <a:srgbClr val="D53044"/>
                </a:solidFill>
              </a:rPr>
              <a:t>DESCRIPCIÓN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38707" y="3730092"/>
            <a:ext cx="9270533" cy="6878806"/>
          </a:xfrm>
          <a:prstGeom prst="rect">
            <a:avLst/>
          </a:prstGeom>
          <a:noFill/>
        </p:spPr>
        <p:txBody>
          <a:bodyPr wrap="square" spcCol="548640">
            <a:spAutoFit/>
          </a:bodyPr>
          <a:lstStyle/>
          <a:p>
            <a:pPr algn="just"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100" dirty="0" smtClean="0">
                <a:latin typeface="Roboto Light"/>
                <a:ea typeface="+mn-ea"/>
                <a:cs typeface="Roboto Light"/>
              </a:rPr>
              <a:t>El </a:t>
            </a:r>
            <a:r>
              <a:rPr lang="es-ES" sz="2100" dirty="0">
                <a:latin typeface="Roboto Light"/>
                <a:ea typeface="+mn-ea"/>
                <a:cs typeface="Roboto Light"/>
              </a:rPr>
              <a:t>grupo de Investigación </a:t>
            </a:r>
            <a:r>
              <a:rPr lang="es-ES" sz="2100" dirty="0" err="1">
                <a:latin typeface="Roboto Light"/>
                <a:ea typeface="+mn-ea"/>
                <a:cs typeface="Roboto Light"/>
              </a:rPr>
              <a:t>DiTEC</a:t>
            </a:r>
            <a:r>
              <a:rPr lang="es-ES" sz="2100" dirty="0">
                <a:latin typeface="Roboto Light"/>
                <a:ea typeface="+mn-ea"/>
                <a:cs typeface="Roboto Light"/>
              </a:rPr>
              <a:t> (Digital </a:t>
            </a:r>
            <a:r>
              <a:rPr lang="es-ES" sz="2100" dirty="0" err="1" smtClean="0">
                <a:latin typeface="Roboto Light"/>
                <a:ea typeface="+mn-ea"/>
                <a:cs typeface="Roboto Light"/>
              </a:rPr>
              <a:t>Tecniques</a:t>
            </a:r>
            <a:r>
              <a:rPr lang="es-ES" sz="2100" dirty="0" smtClean="0">
                <a:latin typeface="Roboto Light"/>
                <a:ea typeface="+mn-ea"/>
                <a:cs typeface="Roboto Light"/>
              </a:rPr>
              <a:t>) </a:t>
            </a:r>
            <a:r>
              <a:rPr lang="es-ES" sz="2100" dirty="0">
                <a:latin typeface="Roboto Light"/>
                <a:ea typeface="+mn-ea"/>
                <a:cs typeface="Roboto Light"/>
              </a:rPr>
              <a:t>se creó en 1995 en el </a:t>
            </a:r>
            <a:r>
              <a:rPr lang="es-ES" sz="2100" dirty="0" smtClean="0">
                <a:latin typeface="Roboto Light"/>
                <a:ea typeface="+mn-ea"/>
                <a:cs typeface="Roboto Light"/>
              </a:rPr>
              <a:t>Departamento </a:t>
            </a:r>
            <a:r>
              <a:rPr lang="es-ES" sz="2100" dirty="0">
                <a:latin typeface="Roboto Light"/>
                <a:ea typeface="+mn-ea"/>
                <a:cs typeface="Roboto Light"/>
              </a:rPr>
              <a:t>de Electrónica y Tecnología de Computadores de la Universidad de Granada. </a:t>
            </a:r>
            <a:endParaRPr lang="es-ES" sz="2100" dirty="0" smtClean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 smtClean="0">
              <a:latin typeface="Roboto Light"/>
              <a:cs typeface="Roboto Light"/>
            </a:endParaRPr>
          </a:p>
          <a:p>
            <a:pPr algn="just"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 err="1" smtClean="0">
                <a:latin typeface="Roboto Light"/>
                <a:cs typeface="Roboto Light"/>
              </a:rPr>
              <a:t>Está</a:t>
            </a:r>
            <a:r>
              <a:rPr lang="en-US" sz="2100" dirty="0" smtClean="0">
                <a:latin typeface="Roboto Light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cs typeface="Roboto Light"/>
              </a:rPr>
              <a:t>formado</a:t>
            </a:r>
            <a:r>
              <a:rPr lang="en-US" sz="2100" dirty="0" smtClean="0">
                <a:latin typeface="Roboto Light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cs typeface="Roboto Light"/>
              </a:rPr>
              <a:t>por</a:t>
            </a:r>
            <a:r>
              <a:rPr lang="en-US" sz="2100" dirty="0" smtClean="0">
                <a:latin typeface="Roboto Light"/>
                <a:cs typeface="Roboto Light"/>
              </a:rPr>
              <a:t>: </a:t>
            </a:r>
            <a:r>
              <a:rPr lang="en-US" sz="2100" dirty="0">
                <a:latin typeface="Roboto Light"/>
                <a:cs typeface="Roboto Light"/>
              </a:rPr>
              <a:t>Antonio </a:t>
            </a:r>
            <a:r>
              <a:rPr lang="en-US" sz="2100" dirty="0" err="1">
                <a:latin typeface="Roboto Light"/>
                <a:cs typeface="Roboto Light"/>
              </a:rPr>
              <a:t>Lloris</a:t>
            </a:r>
            <a:r>
              <a:rPr lang="en-US" sz="2100" dirty="0">
                <a:latin typeface="Roboto Light"/>
                <a:cs typeface="Roboto Light"/>
              </a:rPr>
              <a:t> Ruiz, Luis </a:t>
            </a:r>
            <a:r>
              <a:rPr lang="en-US" sz="2100" dirty="0" err="1">
                <a:latin typeface="Roboto Light"/>
                <a:cs typeface="Roboto Light"/>
              </a:rPr>
              <a:t>Parrilla</a:t>
            </a:r>
            <a:r>
              <a:rPr lang="en-US" sz="2100" dirty="0">
                <a:latin typeface="Roboto Light"/>
                <a:cs typeface="Roboto Light"/>
              </a:rPr>
              <a:t> </a:t>
            </a:r>
            <a:r>
              <a:rPr lang="en-US" sz="2100" dirty="0" err="1">
                <a:latin typeface="Roboto Light"/>
                <a:cs typeface="Roboto Light"/>
              </a:rPr>
              <a:t>Roure</a:t>
            </a:r>
            <a:r>
              <a:rPr lang="en-US" sz="2100" dirty="0">
                <a:latin typeface="Roboto Light"/>
                <a:cs typeface="Roboto Light"/>
              </a:rPr>
              <a:t>, Antonio </a:t>
            </a:r>
            <a:r>
              <a:rPr lang="en-US" sz="2100" dirty="0" err="1">
                <a:latin typeface="Roboto Light"/>
                <a:cs typeface="Roboto Light"/>
              </a:rPr>
              <a:t>García</a:t>
            </a:r>
            <a:r>
              <a:rPr lang="en-US" sz="2100" dirty="0">
                <a:latin typeface="Roboto Light"/>
                <a:cs typeface="Roboto Light"/>
              </a:rPr>
              <a:t> Ríos, Daniel González Castro y Encarnación Castillo </a:t>
            </a:r>
            <a:r>
              <a:rPr lang="en-US" sz="2100" dirty="0" smtClean="0">
                <a:latin typeface="Roboto Light"/>
                <a:cs typeface="Roboto Light"/>
              </a:rPr>
              <a:t>Morales. </a:t>
            </a:r>
            <a:r>
              <a:rPr lang="en-US" sz="2100" dirty="0" err="1" smtClean="0">
                <a:latin typeface="Roboto Light"/>
                <a:cs typeface="Roboto Light"/>
              </a:rPr>
              <a:t>Colaboramos</a:t>
            </a:r>
            <a:r>
              <a:rPr lang="en-US" sz="2100" dirty="0" smtClean="0">
                <a:latin typeface="Roboto Light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cs typeface="Roboto Light"/>
              </a:rPr>
              <a:t>además</a:t>
            </a:r>
            <a:r>
              <a:rPr lang="en-US" sz="2100" dirty="0" smtClean="0">
                <a:latin typeface="Roboto Light"/>
                <a:cs typeface="Roboto Light"/>
              </a:rPr>
              <a:t>, </a:t>
            </a:r>
            <a:r>
              <a:rPr lang="en-US" sz="2100" dirty="0" err="1">
                <a:latin typeface="Roboto Light"/>
                <a:cs typeface="Roboto Light"/>
              </a:rPr>
              <a:t>muy</a:t>
            </a:r>
            <a:r>
              <a:rPr lang="en-US" sz="2100" dirty="0">
                <a:latin typeface="Roboto Light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cs typeface="Roboto Light"/>
              </a:rPr>
              <a:t>estrechamente</a:t>
            </a:r>
            <a:r>
              <a:rPr lang="en-US" sz="2100" dirty="0" smtClean="0">
                <a:latin typeface="Roboto Light"/>
                <a:cs typeface="Roboto Light"/>
              </a:rPr>
              <a:t>, </a:t>
            </a:r>
            <a:r>
              <a:rPr lang="en-US" sz="2100" dirty="0">
                <a:latin typeface="Roboto Light"/>
                <a:cs typeface="Roboto Light"/>
              </a:rPr>
              <a:t>con Diego P Morales Santos. </a:t>
            </a:r>
            <a:endParaRPr lang="en-US" sz="2100" dirty="0" smtClean="0">
              <a:latin typeface="Roboto Light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 err="1" smtClean="0">
                <a:latin typeface="Roboto Light"/>
                <a:cs typeface="Roboto Light"/>
              </a:rPr>
              <a:t>También</a:t>
            </a:r>
            <a:r>
              <a:rPr lang="en-US" sz="2100" dirty="0" smtClean="0">
                <a:latin typeface="Roboto Light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cs typeface="Roboto Light"/>
              </a:rPr>
              <a:t>formamos</a:t>
            </a:r>
            <a:r>
              <a:rPr lang="en-US" sz="2100" dirty="0" smtClean="0">
                <a:latin typeface="Roboto Light"/>
                <a:cs typeface="Roboto Light"/>
              </a:rPr>
              <a:t> parte del </a:t>
            </a:r>
            <a:r>
              <a:rPr lang="en-US" sz="2100" dirty="0" err="1" smtClean="0">
                <a:latin typeface="Roboto Light"/>
                <a:cs typeface="Roboto Light"/>
              </a:rPr>
              <a:t>grupo</a:t>
            </a:r>
            <a:r>
              <a:rPr lang="en-US" sz="2100" dirty="0" smtClean="0">
                <a:latin typeface="Roboto Light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cs typeface="Roboto Light"/>
              </a:rPr>
              <a:t>Ecsens</a:t>
            </a:r>
            <a:r>
              <a:rPr lang="en-US" sz="2100" dirty="0" smtClean="0">
                <a:latin typeface="Roboto Light"/>
                <a:cs typeface="Roboto Light"/>
              </a:rPr>
              <a:t>.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100" dirty="0" smtClean="0">
              <a:latin typeface="Roboto Light"/>
              <a:ea typeface="+mn-ea"/>
              <a:cs typeface="Roboto Light"/>
            </a:endParaRPr>
          </a:p>
          <a:p>
            <a:pPr algn="just"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100" dirty="0" smtClean="0">
                <a:latin typeface="Roboto Light"/>
                <a:ea typeface="+mn-ea"/>
                <a:cs typeface="Roboto Light"/>
              </a:rPr>
              <a:t>Las </a:t>
            </a:r>
            <a:r>
              <a:rPr lang="es-ES" sz="2100" dirty="0">
                <a:latin typeface="Roboto Light"/>
                <a:ea typeface="+mn-ea"/>
                <a:cs typeface="Roboto Light"/>
              </a:rPr>
              <a:t>actividades fundamentales del grupo se </a:t>
            </a:r>
            <a:r>
              <a:rPr lang="es-ES" sz="2100" dirty="0" smtClean="0">
                <a:latin typeface="Roboto Light"/>
                <a:ea typeface="+mn-ea"/>
                <a:cs typeface="Roboto Light"/>
              </a:rPr>
              <a:t>centran en el </a:t>
            </a:r>
            <a:r>
              <a:rPr lang="es-ES" sz="2100" dirty="0">
                <a:latin typeface="Roboto Light"/>
                <a:cs typeface="Roboto Light"/>
              </a:rPr>
              <a:t>desarrollo de instrumentación inteligente </a:t>
            </a:r>
            <a:r>
              <a:rPr lang="es-ES" sz="2100" dirty="0" smtClean="0">
                <a:latin typeface="Roboto Light"/>
                <a:cs typeface="Roboto Light"/>
              </a:rPr>
              <a:t>y en </a:t>
            </a:r>
            <a:r>
              <a:rPr lang="es-ES" sz="2100" dirty="0" smtClean="0">
                <a:latin typeface="Roboto Light"/>
                <a:ea typeface="+mn-ea"/>
                <a:cs typeface="Roboto Light"/>
              </a:rPr>
              <a:t>la </a:t>
            </a:r>
            <a:r>
              <a:rPr lang="es-ES" sz="2100" dirty="0">
                <a:latin typeface="Roboto Light"/>
                <a:ea typeface="+mn-ea"/>
                <a:cs typeface="Roboto Light"/>
              </a:rPr>
              <a:t>investigación, desarrollo y protección de sistemas para el procesamiento </a:t>
            </a:r>
            <a:r>
              <a:rPr lang="es-ES" sz="2100" dirty="0" smtClean="0">
                <a:latin typeface="Roboto Light"/>
                <a:ea typeface="+mn-ea"/>
                <a:cs typeface="Roboto Light"/>
              </a:rPr>
              <a:t>digital. Más </a:t>
            </a:r>
            <a:r>
              <a:rPr lang="es-ES" sz="2100" dirty="0">
                <a:latin typeface="Roboto Light"/>
                <a:ea typeface="+mn-ea"/>
                <a:cs typeface="Roboto Light"/>
              </a:rPr>
              <a:t>concretamente se encuentran abiertas, entre otras, líneas de investigación en los siguientes </a:t>
            </a:r>
            <a:r>
              <a:rPr lang="es-ES" sz="2100" dirty="0" smtClean="0">
                <a:latin typeface="Roboto Light"/>
                <a:ea typeface="+mn-ea"/>
                <a:cs typeface="Roboto Light"/>
              </a:rPr>
              <a:t>campos:</a:t>
            </a:r>
            <a:endParaRPr lang="en-US" sz="2100" dirty="0" smtClean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 smtClean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100" b="1" dirty="0" err="1">
                <a:latin typeface="Roboto Light"/>
                <a:cs typeface="Roboto Light"/>
              </a:rPr>
              <a:t>Criptoprocesadores</a:t>
            </a:r>
            <a:r>
              <a:rPr lang="en-US" sz="2100" b="1" dirty="0">
                <a:latin typeface="Roboto Light"/>
                <a:cs typeface="Roboto Light"/>
              </a:rPr>
              <a:t> para </a:t>
            </a:r>
            <a:r>
              <a:rPr lang="en-US" sz="2100" b="1" dirty="0" err="1">
                <a:latin typeface="Roboto Light"/>
                <a:cs typeface="Roboto Light"/>
              </a:rPr>
              <a:t>redes</a:t>
            </a:r>
            <a:r>
              <a:rPr lang="en-US" sz="2100" b="1" dirty="0">
                <a:latin typeface="Roboto Light"/>
                <a:cs typeface="Roboto Light"/>
              </a:rPr>
              <a:t> de sensors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100" b="1" dirty="0" err="1">
                <a:latin typeface="Roboto Light"/>
                <a:cs typeface="Roboto Light"/>
              </a:rPr>
              <a:t>Aritmética</a:t>
            </a:r>
            <a:r>
              <a:rPr lang="en-US" sz="2100" b="1" dirty="0">
                <a:latin typeface="Roboto Light"/>
                <a:cs typeface="Roboto Light"/>
              </a:rPr>
              <a:t> de </a:t>
            </a:r>
            <a:r>
              <a:rPr lang="en-US" sz="2100" b="1" dirty="0" err="1">
                <a:latin typeface="Roboto Light"/>
                <a:cs typeface="Roboto Light"/>
              </a:rPr>
              <a:t>computadores</a:t>
            </a:r>
            <a:endParaRPr lang="en-US" sz="2100" dirty="0">
              <a:latin typeface="Roboto Light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100" b="1" dirty="0" err="1">
                <a:latin typeface="Roboto Light"/>
                <a:cs typeface="Roboto Light"/>
              </a:rPr>
              <a:t>Protección</a:t>
            </a:r>
            <a:r>
              <a:rPr lang="en-US" sz="2100" b="1" dirty="0">
                <a:latin typeface="Roboto Light"/>
                <a:cs typeface="Roboto Light"/>
              </a:rPr>
              <a:t> de cores IP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Instrumentación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Inteligente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Reconfigurable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: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PSoC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, FPGA, FPAA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Instrumentación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para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bioseñales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eléctricas</a:t>
            </a:r>
            <a:endParaRPr lang="en-US" sz="2100" b="1" dirty="0" smtClean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10604415"/>
            <a:ext cx="18288000" cy="1122363"/>
          </a:xfrm>
          <a:prstGeom prst="rect">
            <a:avLst/>
          </a:prstGeom>
          <a:solidFill>
            <a:srgbClr val="D53044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1" tIns="34286" rIns="68571" bIns="34286"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4400" i="1" smtClean="0">
              <a:solidFill>
                <a:srgbClr val="FFFFFF"/>
              </a:solidFill>
              <a:latin typeface="Roboto Light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64069" y="10586312"/>
            <a:ext cx="1617298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i="1" dirty="0" err="1" smtClean="0">
                <a:solidFill>
                  <a:schemeClr val="bg1"/>
                </a:solidFill>
              </a:rPr>
              <a:t>Instrumentación</a:t>
            </a:r>
            <a:r>
              <a:rPr lang="en-US" altLang="es-ES" i="1" dirty="0" smtClean="0">
                <a:solidFill>
                  <a:schemeClr val="bg1"/>
                </a:solidFill>
              </a:rPr>
              <a:t> </a:t>
            </a:r>
            <a:r>
              <a:rPr lang="en-US" altLang="es-ES" i="1" dirty="0" err="1" smtClean="0">
                <a:solidFill>
                  <a:schemeClr val="bg1"/>
                </a:solidFill>
              </a:rPr>
              <a:t>Inteligente</a:t>
            </a:r>
            <a:r>
              <a:rPr lang="en-US" altLang="es-ES" i="1" dirty="0" smtClean="0">
                <a:solidFill>
                  <a:schemeClr val="bg1"/>
                </a:solidFill>
              </a:rPr>
              <a:t> reconfigurable, </a:t>
            </a:r>
            <a:r>
              <a:rPr lang="en-US" altLang="es-ES" i="1" dirty="0" err="1">
                <a:solidFill>
                  <a:schemeClr val="bg1"/>
                </a:solidFill>
              </a:rPr>
              <a:t>Adquisición</a:t>
            </a:r>
            <a:r>
              <a:rPr lang="en-US" altLang="es-ES" i="1" dirty="0">
                <a:solidFill>
                  <a:schemeClr val="bg1"/>
                </a:solidFill>
              </a:rPr>
              <a:t> y </a:t>
            </a:r>
            <a:r>
              <a:rPr lang="en-US" altLang="es-ES" i="1" dirty="0" err="1">
                <a:solidFill>
                  <a:schemeClr val="bg1"/>
                </a:solidFill>
              </a:rPr>
              <a:t>Procesamiento</a:t>
            </a:r>
            <a:r>
              <a:rPr lang="en-US" altLang="es-ES" i="1" dirty="0">
                <a:solidFill>
                  <a:schemeClr val="bg1"/>
                </a:solidFill>
              </a:rPr>
              <a:t> de </a:t>
            </a:r>
            <a:r>
              <a:rPr lang="en-US" altLang="es-ES" i="1" dirty="0" err="1" smtClean="0">
                <a:solidFill>
                  <a:schemeClr val="bg1"/>
                </a:solidFill>
              </a:rPr>
              <a:t>Bioseñales</a:t>
            </a:r>
            <a:r>
              <a:rPr lang="en-US" altLang="es-ES" i="1" dirty="0" smtClean="0">
                <a:solidFill>
                  <a:schemeClr val="bg1"/>
                </a:solidFill>
              </a:rPr>
              <a:t>, </a:t>
            </a:r>
            <a:r>
              <a:rPr lang="en-US" altLang="es-ES" i="1" dirty="0" err="1" smtClean="0">
                <a:solidFill>
                  <a:schemeClr val="bg1"/>
                </a:solidFill>
              </a:rPr>
              <a:t>Sistemas</a:t>
            </a:r>
            <a:r>
              <a:rPr lang="en-US" altLang="es-ES" i="1" dirty="0" smtClean="0">
                <a:solidFill>
                  <a:schemeClr val="bg1"/>
                </a:solidFill>
              </a:rPr>
              <a:t> </a:t>
            </a:r>
            <a:r>
              <a:rPr lang="en-US" altLang="es-ES" i="1" dirty="0" err="1" smtClean="0">
                <a:solidFill>
                  <a:schemeClr val="bg1"/>
                </a:solidFill>
              </a:rPr>
              <a:t>Vestibles</a:t>
            </a:r>
            <a:r>
              <a:rPr lang="en-US" altLang="es-ES" i="1" dirty="0" smtClean="0">
                <a:solidFill>
                  <a:schemeClr val="bg1"/>
                </a:solidFill>
              </a:rPr>
              <a:t>, </a:t>
            </a:r>
            <a:r>
              <a:rPr lang="en-US" altLang="es-ES" i="1" dirty="0" err="1" smtClean="0">
                <a:solidFill>
                  <a:schemeClr val="bg1"/>
                </a:solidFill>
              </a:rPr>
              <a:t>Aritmética</a:t>
            </a:r>
            <a:r>
              <a:rPr lang="en-US" altLang="es-ES" i="1" dirty="0" smtClean="0">
                <a:solidFill>
                  <a:schemeClr val="bg1"/>
                </a:solidFill>
              </a:rPr>
              <a:t> de </a:t>
            </a:r>
            <a:r>
              <a:rPr lang="en-US" altLang="es-ES" i="1" dirty="0" err="1" smtClean="0">
                <a:solidFill>
                  <a:schemeClr val="bg1"/>
                </a:solidFill>
              </a:rPr>
              <a:t>Computadores</a:t>
            </a:r>
            <a:r>
              <a:rPr lang="en-US" altLang="es-ES" i="1" dirty="0" smtClean="0">
                <a:solidFill>
                  <a:schemeClr val="bg1"/>
                </a:solidFill>
              </a:rPr>
              <a:t>, </a:t>
            </a:r>
            <a:r>
              <a:rPr lang="en-US" altLang="es-ES" i="1" dirty="0" err="1" smtClean="0">
                <a:solidFill>
                  <a:schemeClr val="bg1"/>
                </a:solidFill>
              </a:rPr>
              <a:t>Criptoprocesadores</a:t>
            </a:r>
            <a:r>
              <a:rPr lang="en-US" altLang="es-ES" i="1" dirty="0" smtClean="0">
                <a:solidFill>
                  <a:schemeClr val="bg1"/>
                </a:solidFill>
              </a:rPr>
              <a:t> </a:t>
            </a:r>
            <a:r>
              <a:rPr lang="en-US" altLang="es-ES" i="1" dirty="0" err="1" smtClean="0">
                <a:solidFill>
                  <a:schemeClr val="bg1"/>
                </a:solidFill>
              </a:rPr>
              <a:t>en</a:t>
            </a:r>
            <a:r>
              <a:rPr lang="en-US" altLang="es-ES" i="1" dirty="0" smtClean="0">
                <a:solidFill>
                  <a:schemeClr val="bg1"/>
                </a:solidFill>
              </a:rPr>
              <a:t> FPGAs</a:t>
            </a:r>
            <a:endParaRPr lang="en-US" altLang="es-E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43075" y="1168400"/>
            <a:ext cx="15293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 smtClean="0">
                <a:solidFill>
                  <a:srgbClr val="D53044"/>
                </a:solidFill>
                <a:latin typeface="Roboto Black" charset="0"/>
              </a:rPr>
              <a:t>ENCARNACIÓN CASTILLO MORALES, </a:t>
            </a:r>
            <a:r>
              <a:rPr lang="en-US" altLang="es-ES" sz="4000" dirty="0" err="1" smtClean="0">
                <a:solidFill>
                  <a:srgbClr val="D53044"/>
                </a:solidFill>
                <a:latin typeface="Roboto Black" charset="0"/>
              </a:rPr>
              <a:t>Grupo</a:t>
            </a:r>
            <a:r>
              <a:rPr lang="en-US" altLang="es-ES" sz="4000" dirty="0" smtClean="0">
                <a:solidFill>
                  <a:srgbClr val="D53044"/>
                </a:solidFill>
                <a:latin typeface="Roboto Black" charset="0"/>
              </a:rPr>
              <a:t> </a:t>
            </a:r>
            <a:r>
              <a:rPr lang="en-US" altLang="es-ES" sz="4000" dirty="0" err="1" smtClean="0">
                <a:solidFill>
                  <a:srgbClr val="D53044"/>
                </a:solidFill>
                <a:latin typeface="Roboto Black" charset="0"/>
              </a:rPr>
              <a:t>DiTEC</a:t>
            </a:r>
            <a:endParaRPr lang="en-US" altLang="es-ES" sz="4000" dirty="0">
              <a:solidFill>
                <a:srgbClr val="D53044"/>
              </a:solidFill>
              <a:latin typeface="Roboto Black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75406" cy="151247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20" name="AutoShape 81"/>
          <p:cNvSpPr>
            <a:spLocks/>
          </p:cNvSpPr>
          <p:nvPr/>
        </p:nvSpPr>
        <p:spPr bwMode="auto">
          <a:xfrm>
            <a:off x="477661" y="9324180"/>
            <a:ext cx="449263" cy="3286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2" y="15633"/>
                </a:moveTo>
                <a:cubicBezTo>
                  <a:pt x="11211" y="15633"/>
                  <a:pt x="11622" y="15565"/>
                  <a:pt x="12011" y="15416"/>
                </a:cubicBezTo>
                <a:cubicBezTo>
                  <a:pt x="12403" y="15272"/>
                  <a:pt x="12778" y="15084"/>
                  <a:pt x="13138" y="14855"/>
                </a:cubicBezTo>
                <a:cubicBezTo>
                  <a:pt x="13498" y="14626"/>
                  <a:pt x="13845" y="14361"/>
                  <a:pt x="14181" y="14073"/>
                </a:cubicBezTo>
                <a:cubicBezTo>
                  <a:pt x="14516" y="13774"/>
                  <a:pt x="14844" y="13471"/>
                  <a:pt x="15168" y="13160"/>
                </a:cubicBezTo>
                <a:cubicBezTo>
                  <a:pt x="16142" y="12226"/>
                  <a:pt x="17126" y="11306"/>
                  <a:pt x="18120" y="10410"/>
                </a:cubicBezTo>
                <a:cubicBezTo>
                  <a:pt x="19112" y="9515"/>
                  <a:pt x="20113" y="8616"/>
                  <a:pt x="21120" y="7714"/>
                </a:cubicBezTo>
                <a:cubicBezTo>
                  <a:pt x="21198" y="7640"/>
                  <a:pt x="21279" y="7570"/>
                  <a:pt x="21360" y="7496"/>
                </a:cubicBezTo>
                <a:cubicBezTo>
                  <a:pt x="21443" y="7429"/>
                  <a:pt x="21524" y="7347"/>
                  <a:pt x="21599" y="7250"/>
                </a:cubicBezTo>
                <a:lnTo>
                  <a:pt x="21599" y="19981"/>
                </a:lnTo>
                <a:cubicBezTo>
                  <a:pt x="21599" y="20416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3"/>
                  <a:pt x="0" y="20419"/>
                  <a:pt x="0" y="19981"/>
                </a:cubicBezTo>
                <a:lnTo>
                  <a:pt x="0" y="7250"/>
                </a:lnTo>
                <a:cubicBezTo>
                  <a:pt x="75" y="7347"/>
                  <a:pt x="156" y="7429"/>
                  <a:pt x="239" y="7496"/>
                </a:cubicBezTo>
                <a:cubicBezTo>
                  <a:pt x="320" y="7570"/>
                  <a:pt x="401" y="7640"/>
                  <a:pt x="479" y="7714"/>
                </a:cubicBezTo>
                <a:cubicBezTo>
                  <a:pt x="1488" y="8616"/>
                  <a:pt x="2487" y="9514"/>
                  <a:pt x="3481" y="10410"/>
                </a:cubicBezTo>
                <a:cubicBezTo>
                  <a:pt x="4473" y="11306"/>
                  <a:pt x="5457" y="12223"/>
                  <a:pt x="6434" y="13160"/>
                </a:cubicBezTo>
                <a:cubicBezTo>
                  <a:pt x="6738" y="13454"/>
                  <a:pt x="7058" y="13744"/>
                  <a:pt x="7394" y="14038"/>
                </a:cubicBezTo>
                <a:cubicBezTo>
                  <a:pt x="7729" y="14338"/>
                  <a:pt x="8079" y="14599"/>
                  <a:pt x="8437" y="14840"/>
                </a:cubicBezTo>
                <a:cubicBezTo>
                  <a:pt x="8797" y="15075"/>
                  <a:pt x="9174" y="15269"/>
                  <a:pt x="9568" y="15413"/>
                </a:cubicBezTo>
                <a:cubicBezTo>
                  <a:pt x="9965" y="15563"/>
                  <a:pt x="10371" y="15633"/>
                  <a:pt x="10782" y="15633"/>
                </a:cubicBezTo>
                <a:moveTo>
                  <a:pt x="10782" y="12413"/>
                </a:moveTo>
                <a:cubicBezTo>
                  <a:pt x="10540" y="12413"/>
                  <a:pt x="10278" y="12334"/>
                  <a:pt x="9996" y="12167"/>
                </a:cubicBezTo>
                <a:cubicBezTo>
                  <a:pt x="9715" y="12005"/>
                  <a:pt x="9441" y="11806"/>
                  <a:pt x="9171" y="11576"/>
                </a:cubicBezTo>
                <a:cubicBezTo>
                  <a:pt x="8900" y="11347"/>
                  <a:pt x="8638" y="11106"/>
                  <a:pt x="8380" y="10854"/>
                </a:cubicBezTo>
                <a:cubicBezTo>
                  <a:pt x="8121" y="10601"/>
                  <a:pt x="7896" y="10390"/>
                  <a:pt x="7700" y="10222"/>
                </a:cubicBezTo>
                <a:cubicBezTo>
                  <a:pt x="6752" y="9356"/>
                  <a:pt x="5819" y="8507"/>
                  <a:pt x="4891" y="7664"/>
                </a:cubicBezTo>
                <a:cubicBezTo>
                  <a:pt x="3966" y="6815"/>
                  <a:pt x="3023" y="5960"/>
                  <a:pt x="2061" y="5087"/>
                </a:cubicBezTo>
                <a:cubicBezTo>
                  <a:pt x="1882" y="4920"/>
                  <a:pt x="1672" y="4691"/>
                  <a:pt x="1434" y="4406"/>
                </a:cubicBezTo>
                <a:cubicBezTo>
                  <a:pt x="1194" y="4118"/>
                  <a:pt x="974" y="3804"/>
                  <a:pt x="766" y="3460"/>
                </a:cubicBezTo>
                <a:cubicBezTo>
                  <a:pt x="560" y="3110"/>
                  <a:pt x="384" y="2761"/>
                  <a:pt x="239" y="2405"/>
                </a:cubicBezTo>
                <a:cubicBezTo>
                  <a:pt x="95" y="2050"/>
                  <a:pt x="22" y="1724"/>
                  <a:pt x="22" y="1436"/>
                </a:cubicBezTo>
                <a:cubicBezTo>
                  <a:pt x="22" y="1051"/>
                  <a:pt x="164" y="713"/>
                  <a:pt x="443" y="425"/>
                </a:cubicBezTo>
                <a:cubicBezTo>
                  <a:pt x="727" y="143"/>
                  <a:pt x="1025" y="0"/>
                  <a:pt x="1346" y="0"/>
                </a:cubicBezTo>
                <a:lnTo>
                  <a:pt x="20265" y="0"/>
                </a:lnTo>
                <a:cubicBezTo>
                  <a:pt x="20583" y="0"/>
                  <a:pt x="20882" y="143"/>
                  <a:pt x="21161" y="425"/>
                </a:cubicBezTo>
                <a:cubicBezTo>
                  <a:pt x="21438" y="713"/>
                  <a:pt x="21577" y="1051"/>
                  <a:pt x="21577" y="1436"/>
                </a:cubicBezTo>
                <a:cubicBezTo>
                  <a:pt x="21577" y="1724"/>
                  <a:pt x="21504" y="2050"/>
                  <a:pt x="21360" y="2405"/>
                </a:cubicBezTo>
                <a:cubicBezTo>
                  <a:pt x="21215" y="2761"/>
                  <a:pt x="21039" y="3110"/>
                  <a:pt x="20833" y="3460"/>
                </a:cubicBezTo>
                <a:cubicBezTo>
                  <a:pt x="20627" y="3804"/>
                  <a:pt x="20402" y="4121"/>
                  <a:pt x="20165" y="4406"/>
                </a:cubicBezTo>
                <a:cubicBezTo>
                  <a:pt x="19927" y="4691"/>
                  <a:pt x="19717" y="4923"/>
                  <a:pt x="19538" y="5087"/>
                </a:cubicBezTo>
                <a:cubicBezTo>
                  <a:pt x="18578" y="5948"/>
                  <a:pt x="17633" y="6803"/>
                  <a:pt x="16708" y="7652"/>
                </a:cubicBezTo>
                <a:cubicBezTo>
                  <a:pt x="15782" y="8501"/>
                  <a:pt x="14844" y="9356"/>
                  <a:pt x="13899" y="10222"/>
                </a:cubicBezTo>
                <a:cubicBezTo>
                  <a:pt x="13703" y="10390"/>
                  <a:pt x="13481" y="10601"/>
                  <a:pt x="13226" y="10854"/>
                </a:cubicBezTo>
                <a:cubicBezTo>
                  <a:pt x="12971" y="11106"/>
                  <a:pt x="12709" y="11347"/>
                  <a:pt x="12435" y="11576"/>
                </a:cubicBezTo>
                <a:cubicBezTo>
                  <a:pt x="12161" y="11806"/>
                  <a:pt x="11884" y="12005"/>
                  <a:pt x="11603" y="12167"/>
                </a:cubicBezTo>
                <a:cubicBezTo>
                  <a:pt x="11321" y="12334"/>
                  <a:pt x="11064" y="12413"/>
                  <a:pt x="10829" y="12413"/>
                </a:cubicBezTo>
                <a:lnTo>
                  <a:pt x="10804" y="12413"/>
                </a:lnTo>
                <a:lnTo>
                  <a:pt x="10782" y="12413"/>
                </a:lnTo>
                <a:close/>
              </a:path>
            </a:pathLst>
          </a:custGeom>
          <a:solidFill>
            <a:srgbClr val="D32D46"/>
          </a:solidFill>
          <a:ln>
            <a:noFill/>
          </a:ln>
          <a:effectLst/>
          <a:extLst/>
        </p:spPr>
        <p:txBody>
          <a:bodyPr lIns="28571" tIns="28571" rIns="28571" bIns="28571" anchor="ctr"/>
          <a:lstStyle>
            <a:lvl1pPr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1500" smtClean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1735055" y="1802060"/>
            <a:ext cx="15293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800" dirty="0" smtClean="0">
                <a:solidFill>
                  <a:srgbClr val="D53044"/>
                </a:solidFill>
                <a:latin typeface="Roboto Black" charset="0"/>
              </a:rPr>
              <a:t>DEPARTAMENTO DE ELECTRÓNICA Y TECNOLOGÍA DE COMPUTADORES</a:t>
            </a:r>
            <a:endParaRPr lang="en-US" altLang="es-ES" sz="2800" dirty="0">
              <a:solidFill>
                <a:srgbClr val="D53044"/>
              </a:solidFill>
              <a:latin typeface="Roboto Black" charset="0"/>
            </a:endParaRP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1743077" y="2259258"/>
            <a:ext cx="15293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800" dirty="0" smtClean="0">
                <a:solidFill>
                  <a:srgbClr val="D53044"/>
                </a:solidFill>
                <a:latin typeface="Roboto Black" charset="0"/>
              </a:rPr>
              <a:t>TECNOLOGÍA ELECTRÓNICA</a:t>
            </a:r>
            <a:endParaRPr lang="en-US" altLang="es-ES" sz="2800" dirty="0">
              <a:solidFill>
                <a:srgbClr val="D53044"/>
              </a:solidFill>
              <a:latin typeface="Roboto Black" charset="0"/>
            </a:endParaRPr>
          </a:p>
        </p:txBody>
      </p: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1047157" y="9291510"/>
            <a:ext cx="4105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000" dirty="0" smtClean="0">
                <a:latin typeface="Roboto Regular" charset="0"/>
              </a:rPr>
              <a:t>encas@ugr.es</a:t>
            </a:r>
            <a:endParaRPr lang="en-US" altLang="es-ES" sz="2000" dirty="0">
              <a:latin typeface="Roboto Regular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58"/>
          <a:stretch/>
        </p:blipFill>
        <p:spPr>
          <a:xfrm>
            <a:off x="271463" y="7390667"/>
            <a:ext cx="7726835" cy="109290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19"/>
          <a:stretch/>
        </p:blipFill>
        <p:spPr>
          <a:xfrm>
            <a:off x="1613740" y="4353000"/>
            <a:ext cx="4759973" cy="17001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07138" y="3098800"/>
            <a:ext cx="8715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400" dirty="0">
                <a:solidFill>
                  <a:srgbClr val="D53044"/>
                </a:solidFill>
              </a:rPr>
              <a:t>¿</a:t>
            </a:r>
            <a:r>
              <a:rPr lang="en-US" altLang="es-ES" sz="4400" dirty="0" err="1">
                <a:solidFill>
                  <a:srgbClr val="D53044"/>
                </a:solidFill>
              </a:rPr>
              <a:t>Qué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>
                <a:solidFill>
                  <a:srgbClr val="D53044"/>
                </a:solidFill>
              </a:rPr>
              <a:t>sabemos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>
                <a:solidFill>
                  <a:srgbClr val="D53044"/>
                </a:solidFill>
              </a:rPr>
              <a:t>hacer</a:t>
            </a:r>
            <a:r>
              <a:rPr lang="en-US" altLang="es-ES" sz="4400" dirty="0">
                <a:solidFill>
                  <a:srgbClr val="D53044"/>
                </a:solidFill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8523" y="5956548"/>
            <a:ext cx="8036107" cy="7525137"/>
          </a:xfrm>
          <a:prstGeom prst="rect">
            <a:avLst/>
          </a:prstGeom>
          <a:noFill/>
        </p:spPr>
        <p:txBody>
          <a:bodyPr wrap="square" spcCol="548640">
            <a:spAutoFit/>
          </a:bodyPr>
          <a:lstStyle/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Desarrollo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de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instrumentación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inteligente</a:t>
            </a:r>
            <a:r>
              <a:rPr lang="en-US" sz="2100" b="1" dirty="0">
                <a:latin typeface="Roboto Light"/>
                <a:ea typeface="+mn-ea"/>
                <a:cs typeface="Roboto Light"/>
              </a:rPr>
              <a:t> 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para: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b="1" dirty="0" smtClean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 smtClean="0">
                <a:latin typeface="Roboto Light"/>
                <a:cs typeface="Roboto Light"/>
              </a:rPr>
              <a:t>La </a:t>
            </a:r>
            <a:r>
              <a:rPr lang="en-US" sz="2100" dirty="0" err="1" smtClean="0">
                <a:latin typeface="Roboto Light"/>
                <a:cs typeface="Roboto Light"/>
              </a:rPr>
              <a:t>adquisición</a:t>
            </a:r>
            <a:r>
              <a:rPr lang="en-US" sz="2100" dirty="0" smtClean="0">
                <a:latin typeface="Roboto Light"/>
                <a:cs typeface="Roboto Light"/>
              </a:rPr>
              <a:t> </a:t>
            </a:r>
            <a:r>
              <a:rPr lang="es-ES" sz="2100" dirty="0">
                <a:latin typeface="Roboto Light"/>
                <a:cs typeface="Roboto Light"/>
              </a:rPr>
              <a:t>de </a:t>
            </a:r>
            <a:r>
              <a:rPr lang="es-ES" sz="2100" dirty="0" err="1" smtClean="0">
                <a:latin typeface="Roboto Light"/>
                <a:cs typeface="Roboto Light"/>
              </a:rPr>
              <a:t>bioseñales</a:t>
            </a:r>
            <a:r>
              <a:rPr lang="es-ES" sz="2100" dirty="0" smtClean="0">
                <a:latin typeface="Roboto Light"/>
                <a:cs typeface="Roboto Light"/>
              </a:rPr>
              <a:t> con </a:t>
            </a:r>
            <a:r>
              <a:rPr lang="es-ES" sz="2100" dirty="0">
                <a:latin typeface="Roboto Light"/>
                <a:cs typeface="Roboto Light"/>
              </a:rPr>
              <a:t>tecnologías reconfigurables de bajo </a:t>
            </a:r>
            <a:r>
              <a:rPr lang="es-ES" sz="2100" dirty="0" smtClean="0">
                <a:latin typeface="Roboto Light"/>
                <a:cs typeface="Roboto Light"/>
              </a:rPr>
              <a:t>coste:</a:t>
            </a:r>
          </a:p>
          <a:p>
            <a:pPr marL="1562100" lvl="1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100" dirty="0" smtClean="0">
                <a:latin typeface="Roboto Light"/>
                <a:cs typeface="Roboto Light"/>
              </a:rPr>
              <a:t>ECG fetal</a:t>
            </a:r>
          </a:p>
          <a:p>
            <a:pPr marL="1562100" lvl="1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100" dirty="0" smtClean="0">
                <a:latin typeface="Roboto Light"/>
                <a:cs typeface="Roboto Light"/>
              </a:rPr>
              <a:t>ECG </a:t>
            </a:r>
            <a:r>
              <a:rPr lang="es-ES" sz="2100" dirty="0">
                <a:latin typeface="Roboto Light"/>
                <a:cs typeface="Roboto Light"/>
              </a:rPr>
              <a:t>y saturación de </a:t>
            </a:r>
            <a:r>
              <a:rPr lang="es-ES" sz="2100" dirty="0" smtClean="0">
                <a:latin typeface="Roboto Light"/>
                <a:cs typeface="Roboto Light"/>
              </a:rPr>
              <a:t>oxígeno</a:t>
            </a:r>
            <a:endParaRPr lang="es-ES" sz="2100" dirty="0" smtClean="0">
              <a:latin typeface="Roboto Light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100" dirty="0">
                <a:latin typeface="Roboto Light"/>
                <a:cs typeface="Roboto Light"/>
              </a:rPr>
              <a:t>Estación móvil basada en </a:t>
            </a:r>
            <a:r>
              <a:rPr lang="es-ES" sz="2100" dirty="0" err="1">
                <a:latin typeface="Roboto Light"/>
                <a:cs typeface="Roboto Light"/>
              </a:rPr>
              <a:t>SoC</a:t>
            </a:r>
            <a:r>
              <a:rPr lang="es-ES" sz="2100" dirty="0">
                <a:latin typeface="Roboto Light"/>
                <a:cs typeface="Roboto Light"/>
              </a:rPr>
              <a:t> para adquisición de variables </a:t>
            </a:r>
            <a:r>
              <a:rPr lang="es-ES" sz="2100" dirty="0" smtClean="0">
                <a:latin typeface="Roboto Light"/>
                <a:cs typeface="Roboto Light"/>
              </a:rPr>
              <a:t>ambientales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100" dirty="0" smtClean="0">
                <a:latin typeface="Roboto Light"/>
                <a:cs typeface="Roboto Light"/>
              </a:rPr>
              <a:t>Medida de la concentración de algas en </a:t>
            </a:r>
            <a:r>
              <a:rPr lang="es-ES" sz="2100" dirty="0" err="1" smtClean="0">
                <a:latin typeface="Roboto Light"/>
                <a:cs typeface="Roboto Light"/>
              </a:rPr>
              <a:t>bio</a:t>
            </a:r>
            <a:r>
              <a:rPr lang="es-ES" sz="2100" dirty="0" smtClean="0">
                <a:latin typeface="Roboto Light"/>
                <a:cs typeface="Roboto Light"/>
              </a:rPr>
              <a:t>-reactores</a:t>
            </a:r>
            <a:endParaRPr lang="es-ES" sz="2100" dirty="0" smtClean="0">
              <a:latin typeface="Roboto Light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100" dirty="0" smtClean="0">
                <a:latin typeface="Roboto Light"/>
                <a:cs typeface="Roboto Light"/>
              </a:rPr>
              <a:t>Medida de humedad en la línea de producción de aceite de oliva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100" dirty="0" smtClean="0">
                <a:latin typeface="Roboto Light"/>
                <a:cs typeface="Roboto Light"/>
              </a:rPr>
              <a:t>…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 smtClean="0">
              <a:latin typeface="Roboto Light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Desarollo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de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aplicaciones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móviles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:</a:t>
            </a:r>
            <a:endParaRPr lang="en-US" sz="2100" b="1" dirty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 err="1" smtClean="0">
                <a:latin typeface="Roboto Light"/>
                <a:cs typeface="Roboto Light"/>
              </a:rPr>
              <a:t>Procesamiento</a:t>
            </a:r>
            <a:r>
              <a:rPr lang="en-US" sz="2100" dirty="0" smtClean="0">
                <a:latin typeface="Roboto Light"/>
                <a:cs typeface="Roboto Light"/>
              </a:rPr>
              <a:t> y </a:t>
            </a:r>
            <a:r>
              <a:rPr lang="en-US" sz="2100" dirty="0" err="1" smtClean="0">
                <a:latin typeface="Roboto Light"/>
                <a:cs typeface="Roboto Light"/>
              </a:rPr>
              <a:t>monitorización</a:t>
            </a:r>
            <a:r>
              <a:rPr lang="en-US" sz="2100" dirty="0" smtClean="0">
                <a:latin typeface="Roboto Light"/>
                <a:cs typeface="Roboto Light"/>
              </a:rPr>
              <a:t> de </a:t>
            </a:r>
            <a:r>
              <a:rPr lang="en-US" sz="2100" dirty="0" err="1" smtClean="0">
                <a:latin typeface="Roboto Light"/>
                <a:cs typeface="Roboto Light"/>
              </a:rPr>
              <a:t>bioseñales</a:t>
            </a:r>
            <a:endParaRPr lang="en-US" sz="2100" dirty="0" smtClean="0">
              <a:latin typeface="Roboto Light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 err="1" smtClean="0">
                <a:latin typeface="Roboto Light"/>
                <a:cs typeface="Roboto Light"/>
              </a:rPr>
              <a:t>Estimación</a:t>
            </a:r>
            <a:r>
              <a:rPr lang="en-US" sz="2100" dirty="0" smtClean="0">
                <a:latin typeface="Roboto Light"/>
                <a:cs typeface="Roboto Light"/>
              </a:rPr>
              <a:t> del </a:t>
            </a:r>
            <a:r>
              <a:rPr lang="en-US" sz="2100" dirty="0" err="1" smtClean="0">
                <a:latin typeface="Roboto Light"/>
                <a:cs typeface="Roboto Light"/>
              </a:rPr>
              <a:t>daños</a:t>
            </a:r>
            <a:r>
              <a:rPr lang="en-US" sz="2100" dirty="0" smtClean="0">
                <a:latin typeface="Roboto Light"/>
                <a:cs typeface="Roboto Light"/>
              </a:rPr>
              <a:t> de </a:t>
            </a:r>
            <a:r>
              <a:rPr lang="en-US" sz="2100" dirty="0" err="1" smtClean="0">
                <a:latin typeface="Roboto Light"/>
                <a:cs typeface="Roboto Light"/>
              </a:rPr>
              <a:t>producción</a:t>
            </a:r>
            <a:r>
              <a:rPr lang="en-US" sz="2100" dirty="0" smtClean="0">
                <a:latin typeface="Roboto Light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cs typeface="Roboto Light"/>
              </a:rPr>
              <a:t>en</a:t>
            </a:r>
            <a:r>
              <a:rPr lang="en-US" sz="2100" dirty="0" smtClean="0">
                <a:latin typeface="Roboto Light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cs typeface="Roboto Light"/>
              </a:rPr>
              <a:t>agricultura</a:t>
            </a:r>
            <a:endParaRPr lang="en-US" sz="2100" dirty="0">
              <a:latin typeface="Roboto Light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b="1" dirty="0" smtClean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150812" cy="90328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10" name="AutoShape 3"/>
          <p:cNvSpPr>
            <a:spLocks/>
          </p:cNvSpPr>
          <p:nvPr/>
        </p:nvSpPr>
        <p:spPr bwMode="auto">
          <a:xfrm>
            <a:off x="2489993" y="2566696"/>
            <a:ext cx="2998787" cy="2998788"/>
          </a:xfrm>
          <a:prstGeom prst="diamond">
            <a:avLst/>
          </a:prstGeom>
          <a:solidFill>
            <a:srgbClr val="D53044">
              <a:alpha val="94901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3600">
              <a:latin typeface="Calibri" pitchFamily="34" charset="0"/>
            </a:endParaRPr>
          </a:p>
        </p:txBody>
      </p:sp>
      <p:sp>
        <p:nvSpPr>
          <p:cNvPr id="11" name="AutoShape 12"/>
          <p:cNvSpPr>
            <a:spLocks/>
          </p:cNvSpPr>
          <p:nvPr/>
        </p:nvSpPr>
        <p:spPr bwMode="auto">
          <a:xfrm>
            <a:off x="3552825" y="3541713"/>
            <a:ext cx="873125" cy="95885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192" tIns="76192" rIns="76192" bIns="76192" anchor="ctr"/>
          <a:lstStyle>
            <a:lvl1pPr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4300" smtClean="0">
              <a:solidFill>
                <a:srgbClr val="44C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7315200" y="3848100"/>
            <a:ext cx="92695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800" b="1" dirty="0" err="1" smtClean="0">
                <a:latin typeface="Roboto Regular" charset="0"/>
              </a:rPr>
              <a:t>Desarrollamos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instrumentación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inteligente</a:t>
            </a:r>
            <a:endParaRPr lang="en-US" altLang="es-ES" sz="2800" b="1" dirty="0">
              <a:latin typeface="Roboto Regular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315160" y="4437366"/>
            <a:ext cx="969486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400" dirty="0">
                <a:solidFill>
                  <a:srgbClr val="D53044"/>
                </a:solidFill>
              </a:rPr>
              <a:t>¿</a:t>
            </a:r>
            <a:r>
              <a:rPr lang="en-US" altLang="es-ES" sz="4400" dirty="0" err="1">
                <a:solidFill>
                  <a:srgbClr val="D53044"/>
                </a:solidFill>
              </a:rPr>
              <a:t>Qué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 smtClean="0">
                <a:solidFill>
                  <a:srgbClr val="D53044"/>
                </a:solidFill>
              </a:rPr>
              <a:t>equipos</a:t>
            </a:r>
            <a:r>
              <a:rPr lang="en-US" altLang="es-ES" sz="4400" dirty="0" smtClean="0">
                <a:solidFill>
                  <a:srgbClr val="D53044"/>
                </a:solidFill>
              </a:rPr>
              <a:t> </a:t>
            </a:r>
            <a:r>
              <a:rPr lang="en-US" altLang="es-ES" sz="4400" dirty="0" err="1" smtClean="0">
                <a:solidFill>
                  <a:srgbClr val="D53044"/>
                </a:solidFill>
              </a:rPr>
              <a:t>podemos</a:t>
            </a:r>
            <a:r>
              <a:rPr lang="en-US" altLang="es-ES" sz="4400" dirty="0" smtClean="0">
                <a:solidFill>
                  <a:srgbClr val="D53044"/>
                </a:solidFill>
              </a:rPr>
              <a:t> </a:t>
            </a:r>
            <a:r>
              <a:rPr lang="en-US" altLang="es-ES" sz="4400" dirty="0" err="1" smtClean="0">
                <a:solidFill>
                  <a:srgbClr val="D53044"/>
                </a:solidFill>
              </a:rPr>
              <a:t>compartir</a:t>
            </a:r>
            <a:r>
              <a:rPr lang="en-US" altLang="es-ES" sz="4400" dirty="0" smtClean="0">
                <a:solidFill>
                  <a:srgbClr val="D53044"/>
                </a:solidFill>
              </a:rPr>
              <a:t>?</a:t>
            </a:r>
            <a:endParaRPr lang="en-US" altLang="es-ES" sz="4400" dirty="0">
              <a:solidFill>
                <a:srgbClr val="D53044"/>
              </a:solidFill>
            </a:endParaRPr>
          </a:p>
        </p:txBody>
      </p:sp>
      <p:sp>
        <p:nvSpPr>
          <p:cNvPr id="17" name="AutoShape 12"/>
          <p:cNvSpPr>
            <a:spLocks/>
          </p:cNvSpPr>
          <p:nvPr/>
        </p:nvSpPr>
        <p:spPr bwMode="auto">
          <a:xfrm>
            <a:off x="362466" y="3586665"/>
            <a:ext cx="873125" cy="95885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192" tIns="76192" rIns="76192" bIns="76192" anchor="ctr"/>
          <a:lstStyle>
            <a:lvl1pPr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4300" smtClean="0">
              <a:solidFill>
                <a:srgbClr val="44C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1743075" y="1168400"/>
            <a:ext cx="15293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>
                <a:solidFill>
                  <a:srgbClr val="D53044"/>
                </a:solidFill>
                <a:latin typeface="Roboto Black" charset="0"/>
              </a:rPr>
              <a:t>ENCARNACIÓN CASTILLO MORALES, </a:t>
            </a:r>
            <a:r>
              <a:rPr lang="en-US" altLang="es-ES" sz="4000" dirty="0" err="1">
                <a:solidFill>
                  <a:srgbClr val="D53044"/>
                </a:solidFill>
                <a:latin typeface="Roboto Black" charset="0"/>
              </a:rPr>
              <a:t>Grupo</a:t>
            </a:r>
            <a:r>
              <a:rPr lang="en-US" altLang="es-ES" sz="4000" dirty="0">
                <a:solidFill>
                  <a:srgbClr val="D53044"/>
                </a:solidFill>
                <a:latin typeface="Roboto Black" charset="0"/>
              </a:rPr>
              <a:t> </a:t>
            </a:r>
            <a:r>
              <a:rPr lang="en-US" altLang="es-ES" sz="4000" dirty="0" err="1">
                <a:solidFill>
                  <a:srgbClr val="D53044"/>
                </a:solidFill>
                <a:latin typeface="Roboto Black" charset="0"/>
              </a:rPr>
              <a:t>DiTEC</a:t>
            </a:r>
            <a:endParaRPr lang="en-US" altLang="es-ES" sz="4000" dirty="0">
              <a:solidFill>
                <a:srgbClr val="D53044"/>
              </a:solidFill>
              <a:latin typeface="Roboto Black" charset="0"/>
            </a:endParaRPr>
          </a:p>
        </p:txBody>
      </p:sp>
      <p:pic>
        <p:nvPicPr>
          <p:cNvPr id="30" name="8 Imagen" descr="aplicacion_ec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0747" y="5457279"/>
            <a:ext cx="3575632" cy="190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5 Imagen" descr="prototipo_V2_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637" y="5494618"/>
            <a:ext cx="2921110" cy="281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418" y="5179771"/>
            <a:ext cx="2088232" cy="10563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16"/>
          <a:stretch/>
        </p:blipFill>
        <p:spPr bwMode="auto">
          <a:xfrm rot="5400000">
            <a:off x="13759791" y="6200318"/>
            <a:ext cx="1018743" cy="3283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6962" y="8740457"/>
            <a:ext cx="3588248" cy="269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60649" y="8735801"/>
            <a:ext cx="3049372" cy="2693072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37" t="21994" r="34638" b="11802"/>
          <a:stretch/>
        </p:blipFill>
        <p:spPr>
          <a:xfrm>
            <a:off x="15676379" y="5772635"/>
            <a:ext cx="2017522" cy="2510740"/>
          </a:xfrm>
          <a:prstGeom prst="rect">
            <a:avLst/>
          </a:prstGeom>
        </p:spPr>
      </p:pic>
      <p:pic>
        <p:nvPicPr>
          <p:cNvPr id="39" name="Imagen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419" y="9283974"/>
            <a:ext cx="2190779" cy="259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Imagen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141" y="8283375"/>
            <a:ext cx="2362377" cy="369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07138" y="3098800"/>
            <a:ext cx="8715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400" dirty="0">
                <a:solidFill>
                  <a:srgbClr val="D53044"/>
                </a:solidFill>
              </a:rPr>
              <a:t>¿</a:t>
            </a:r>
            <a:r>
              <a:rPr lang="en-US" altLang="es-ES" sz="4400" dirty="0" err="1">
                <a:solidFill>
                  <a:srgbClr val="D53044"/>
                </a:solidFill>
              </a:rPr>
              <a:t>Qué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>
                <a:solidFill>
                  <a:srgbClr val="D53044"/>
                </a:solidFill>
              </a:rPr>
              <a:t>sabemos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>
                <a:solidFill>
                  <a:srgbClr val="D53044"/>
                </a:solidFill>
              </a:rPr>
              <a:t>hacer</a:t>
            </a:r>
            <a:r>
              <a:rPr lang="en-US" altLang="es-ES" sz="4400" dirty="0">
                <a:solidFill>
                  <a:srgbClr val="D53044"/>
                </a:solidFill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01969" y="5956548"/>
            <a:ext cx="8012661" cy="7201972"/>
          </a:xfrm>
          <a:prstGeom prst="rect">
            <a:avLst/>
          </a:prstGeom>
          <a:noFill/>
        </p:spPr>
        <p:txBody>
          <a:bodyPr wrap="square" spcCol="548640">
            <a:spAutoFit/>
          </a:bodyPr>
          <a:lstStyle/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100" b="1" dirty="0">
                <a:latin typeface="Roboto Light"/>
                <a:cs typeface="Roboto Light"/>
              </a:rPr>
              <a:t>Protección de la Propiedad Intelectual de IP </a:t>
            </a:r>
            <a:r>
              <a:rPr lang="es-ES" sz="2100" b="1" dirty="0" err="1">
                <a:latin typeface="Roboto Light"/>
                <a:cs typeface="Roboto Light"/>
              </a:rPr>
              <a:t>Cores</a:t>
            </a:r>
            <a:endParaRPr lang="es-ES" sz="2100" b="1" dirty="0">
              <a:latin typeface="Roboto Light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 err="1" smtClean="0">
                <a:latin typeface="Roboto Light"/>
                <a:cs typeface="Roboto Light"/>
              </a:rPr>
              <a:t>Desarrollo</a:t>
            </a:r>
            <a:r>
              <a:rPr lang="en-US" sz="2100" dirty="0" smtClean="0">
                <a:latin typeface="Roboto Light"/>
                <a:cs typeface="Roboto Light"/>
              </a:rPr>
              <a:t> </a:t>
            </a:r>
            <a:r>
              <a:rPr lang="en-US" sz="2100" dirty="0">
                <a:latin typeface="Roboto Light"/>
                <a:cs typeface="Roboto Light"/>
              </a:rPr>
              <a:t>de IP Cores para </a:t>
            </a:r>
            <a:r>
              <a:rPr lang="en-US" sz="2100" dirty="0" err="1">
                <a:latin typeface="Roboto Light"/>
                <a:cs typeface="Roboto Light"/>
              </a:rPr>
              <a:t>Dispositivos</a:t>
            </a:r>
            <a:r>
              <a:rPr lang="en-US" sz="2100" dirty="0">
                <a:latin typeface="Roboto Light"/>
                <a:cs typeface="Roboto Light"/>
              </a:rPr>
              <a:t> </a:t>
            </a:r>
            <a:r>
              <a:rPr lang="en-US" sz="2100" dirty="0" err="1">
                <a:latin typeface="Roboto Light"/>
                <a:cs typeface="Roboto Light"/>
              </a:rPr>
              <a:t>Lógicos</a:t>
            </a:r>
            <a:r>
              <a:rPr lang="en-US" sz="2100" dirty="0">
                <a:latin typeface="Roboto Light"/>
                <a:cs typeface="Roboto Light"/>
              </a:rPr>
              <a:t> </a:t>
            </a:r>
            <a:r>
              <a:rPr lang="en-US" sz="2100" dirty="0" err="1">
                <a:latin typeface="Roboto Light"/>
                <a:cs typeface="Roboto Light"/>
              </a:rPr>
              <a:t>Programables</a:t>
            </a:r>
            <a:endParaRPr lang="en-US" sz="2100" dirty="0">
              <a:latin typeface="Roboto Light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b="1" dirty="0" smtClean="0">
              <a:latin typeface="Roboto Light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 err="1" smtClean="0">
                <a:latin typeface="Roboto Light"/>
                <a:cs typeface="Roboto Light"/>
              </a:rPr>
              <a:t>Seguridad</a:t>
            </a:r>
            <a:r>
              <a:rPr lang="en-US" sz="2100" b="1" dirty="0" smtClean="0">
                <a:latin typeface="Roboto Light"/>
                <a:cs typeface="Roboto Light"/>
              </a:rPr>
              <a:t> </a:t>
            </a:r>
            <a:r>
              <a:rPr lang="en-US" sz="2100" b="1" dirty="0">
                <a:latin typeface="Roboto Light"/>
                <a:cs typeface="Roboto Light"/>
              </a:rPr>
              <a:t>hardware y </a:t>
            </a:r>
            <a:r>
              <a:rPr lang="en-US" sz="2100" b="1" dirty="0" err="1" smtClean="0">
                <a:latin typeface="Roboto Light"/>
                <a:cs typeface="Roboto Light"/>
              </a:rPr>
              <a:t>criptografía</a:t>
            </a:r>
            <a:r>
              <a:rPr lang="en-US" sz="2100" b="1" dirty="0" smtClean="0">
                <a:latin typeface="Roboto Light"/>
                <a:cs typeface="Roboto Light"/>
              </a:rPr>
              <a:t>: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 smtClean="0">
                <a:latin typeface="Roboto Light"/>
                <a:ea typeface="+mn-ea"/>
                <a:cs typeface="Roboto Light"/>
              </a:rPr>
              <a:t>Sistema </a:t>
            </a:r>
            <a:r>
              <a:rPr lang="en-US" sz="2100" dirty="0">
                <a:latin typeface="Roboto Light"/>
                <a:ea typeface="+mn-ea"/>
                <a:cs typeface="Roboto Light"/>
              </a:rPr>
              <a:t>de </a:t>
            </a:r>
            <a:r>
              <a:rPr lang="en-US" sz="2100" dirty="0" err="1">
                <a:latin typeface="Roboto Light"/>
                <a:ea typeface="+mn-ea"/>
                <a:cs typeface="Roboto Light"/>
              </a:rPr>
              <a:t>monitoreo</a:t>
            </a:r>
            <a:r>
              <a:rPr lang="en-US" sz="2100" dirty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>
                <a:latin typeface="Roboto Light"/>
                <a:ea typeface="+mn-ea"/>
                <a:cs typeface="Roboto Light"/>
              </a:rPr>
              <a:t>inalámbrico</a:t>
            </a:r>
            <a:r>
              <a:rPr lang="en-US" sz="2100" dirty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seguro</a:t>
            </a:r>
            <a:endParaRPr lang="en-US" sz="2100" dirty="0" smtClean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Aplicaciones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IoT</a:t>
            </a:r>
            <a:endParaRPr lang="en-US" sz="2100" dirty="0" smtClean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b="1" dirty="0" smtClean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Aritmética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de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computadores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: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Circuitos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algebraicos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: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criptografía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, DSPs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Aritmética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decimal y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aritmética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RNS</a:t>
            </a: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>
                <a:latin typeface="Roboto Light"/>
                <a:ea typeface="+mn-ea"/>
                <a:cs typeface="Roboto Light"/>
              </a:rPr>
              <a:t>	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Disponemos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de:</a:t>
            </a:r>
            <a:endParaRPr lang="en-US" sz="2100" dirty="0" smtClean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Laboratorio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electrónico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: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Osciloscopios+analizador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lógico+generador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de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patrones</a:t>
            </a:r>
            <a:endParaRPr lang="en-US" sz="2100" dirty="0" smtClean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 smtClean="0">
                <a:latin typeface="Roboto Light"/>
                <a:ea typeface="+mn-ea"/>
                <a:cs typeface="Roboto Light"/>
              </a:rPr>
              <a:t>Kits de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adquisición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de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bioseñales</a:t>
            </a:r>
            <a:endParaRPr lang="en-US" sz="2100" dirty="0" smtClean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Impresión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3D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Prototipado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electrónico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digital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Prototipado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en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PFGAs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150812" cy="90328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10" name="AutoShape 3"/>
          <p:cNvSpPr>
            <a:spLocks/>
          </p:cNvSpPr>
          <p:nvPr/>
        </p:nvSpPr>
        <p:spPr bwMode="auto">
          <a:xfrm>
            <a:off x="2489993" y="2566696"/>
            <a:ext cx="2998787" cy="2998788"/>
          </a:xfrm>
          <a:prstGeom prst="diamond">
            <a:avLst/>
          </a:prstGeom>
          <a:solidFill>
            <a:srgbClr val="D53044">
              <a:alpha val="94901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3600">
              <a:latin typeface="Calibri" pitchFamily="34" charset="0"/>
            </a:endParaRPr>
          </a:p>
        </p:txBody>
      </p:sp>
      <p:sp>
        <p:nvSpPr>
          <p:cNvPr id="11" name="AutoShape 12"/>
          <p:cNvSpPr>
            <a:spLocks/>
          </p:cNvSpPr>
          <p:nvPr/>
        </p:nvSpPr>
        <p:spPr bwMode="auto">
          <a:xfrm>
            <a:off x="3552825" y="3541713"/>
            <a:ext cx="873125" cy="95885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192" tIns="76192" rIns="76192" bIns="76192" anchor="ctr"/>
          <a:lstStyle>
            <a:lvl1pPr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4300" smtClean="0">
              <a:solidFill>
                <a:srgbClr val="44C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7315199" y="3848100"/>
            <a:ext cx="95212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 b="1" dirty="0" smtClean="0">
                <a:latin typeface="Roboto Regular" charset="0"/>
              </a:rPr>
              <a:t>Desarrollo </a:t>
            </a:r>
            <a:r>
              <a:rPr lang="es-ES" altLang="es-ES" sz="2800" b="1" dirty="0">
                <a:latin typeface="Roboto Regular" charset="0"/>
              </a:rPr>
              <a:t>y protección de sistemas para el procesamiento digital</a:t>
            </a:r>
            <a:endParaRPr lang="en-US" altLang="es-ES" sz="2800" b="1" dirty="0">
              <a:latin typeface="Roboto Regular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315160" y="4598728"/>
            <a:ext cx="969486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400" dirty="0">
                <a:solidFill>
                  <a:srgbClr val="D53044"/>
                </a:solidFill>
              </a:rPr>
              <a:t>¿</a:t>
            </a:r>
            <a:r>
              <a:rPr lang="en-US" altLang="es-ES" sz="4400" dirty="0" err="1">
                <a:solidFill>
                  <a:srgbClr val="D53044"/>
                </a:solidFill>
              </a:rPr>
              <a:t>Qué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 smtClean="0">
                <a:solidFill>
                  <a:srgbClr val="D53044"/>
                </a:solidFill>
              </a:rPr>
              <a:t>equipos</a:t>
            </a:r>
            <a:r>
              <a:rPr lang="en-US" altLang="es-ES" sz="4400" dirty="0" smtClean="0">
                <a:solidFill>
                  <a:srgbClr val="D53044"/>
                </a:solidFill>
              </a:rPr>
              <a:t> </a:t>
            </a:r>
            <a:r>
              <a:rPr lang="en-US" altLang="es-ES" sz="4400" dirty="0" err="1" smtClean="0">
                <a:solidFill>
                  <a:srgbClr val="D53044"/>
                </a:solidFill>
              </a:rPr>
              <a:t>podemos</a:t>
            </a:r>
            <a:r>
              <a:rPr lang="en-US" altLang="es-ES" sz="4400" dirty="0" smtClean="0">
                <a:solidFill>
                  <a:srgbClr val="D53044"/>
                </a:solidFill>
              </a:rPr>
              <a:t> </a:t>
            </a:r>
            <a:r>
              <a:rPr lang="en-US" altLang="es-ES" sz="4400" dirty="0" err="1" smtClean="0">
                <a:solidFill>
                  <a:srgbClr val="D53044"/>
                </a:solidFill>
              </a:rPr>
              <a:t>compartir</a:t>
            </a:r>
            <a:r>
              <a:rPr lang="en-US" altLang="es-ES" sz="4400" dirty="0" smtClean="0">
                <a:solidFill>
                  <a:srgbClr val="D53044"/>
                </a:solidFill>
              </a:rPr>
              <a:t>?</a:t>
            </a:r>
            <a:endParaRPr lang="en-US" altLang="es-ES" sz="4400" dirty="0">
              <a:solidFill>
                <a:srgbClr val="D53044"/>
              </a:solidFill>
            </a:endParaRPr>
          </a:p>
        </p:txBody>
      </p:sp>
      <p:sp>
        <p:nvSpPr>
          <p:cNvPr id="17" name="AutoShape 12"/>
          <p:cNvSpPr>
            <a:spLocks/>
          </p:cNvSpPr>
          <p:nvPr/>
        </p:nvSpPr>
        <p:spPr bwMode="auto">
          <a:xfrm>
            <a:off x="362466" y="3586665"/>
            <a:ext cx="873125" cy="95885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192" tIns="76192" rIns="76192" bIns="76192" anchor="ctr"/>
          <a:lstStyle>
            <a:lvl1pPr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4300" smtClean="0">
              <a:solidFill>
                <a:srgbClr val="44C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1743075" y="1168400"/>
            <a:ext cx="15293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>
                <a:solidFill>
                  <a:srgbClr val="D53044"/>
                </a:solidFill>
                <a:latin typeface="Roboto Black" charset="0"/>
              </a:rPr>
              <a:t>ENCARNACIÓN CASTILLO MORALES, </a:t>
            </a:r>
            <a:r>
              <a:rPr lang="en-US" altLang="es-ES" sz="4000" dirty="0" err="1">
                <a:solidFill>
                  <a:srgbClr val="D53044"/>
                </a:solidFill>
                <a:latin typeface="Roboto Black" charset="0"/>
              </a:rPr>
              <a:t>Grupo</a:t>
            </a:r>
            <a:r>
              <a:rPr lang="en-US" altLang="es-ES" sz="4000" dirty="0">
                <a:solidFill>
                  <a:srgbClr val="D53044"/>
                </a:solidFill>
                <a:latin typeface="Roboto Black" charset="0"/>
              </a:rPr>
              <a:t> </a:t>
            </a:r>
            <a:r>
              <a:rPr lang="en-US" altLang="es-ES" sz="4000" dirty="0" err="1">
                <a:solidFill>
                  <a:srgbClr val="D53044"/>
                </a:solidFill>
                <a:latin typeface="Roboto Black" charset="0"/>
              </a:rPr>
              <a:t>DiTEC</a:t>
            </a:r>
            <a:endParaRPr lang="en-US" altLang="es-ES" sz="4000" dirty="0">
              <a:solidFill>
                <a:srgbClr val="D53044"/>
              </a:solidFill>
              <a:latin typeface="Roboto Black" charset="0"/>
            </a:endParaRPr>
          </a:p>
        </p:txBody>
      </p:sp>
      <p:sp>
        <p:nvSpPr>
          <p:cNvPr id="20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9114630" y="5565485"/>
            <a:ext cx="8821678" cy="5863138"/>
          </a:xfrm>
          <a:solidFill>
            <a:schemeClr val="bg1">
              <a:lumMod val="95000"/>
            </a:schemeClr>
          </a:solidFill>
        </p:spPr>
      </p:sp>
      <p:pic>
        <p:nvPicPr>
          <p:cNvPr id="14" name="0 Imagen" descr="Figura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55054" y="5671603"/>
            <a:ext cx="4519751" cy="288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17 Imagen" descr="Figurax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85008" y="5679997"/>
            <a:ext cx="4051300" cy="256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6925" y="8728774"/>
            <a:ext cx="7277088" cy="328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7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07138" y="3098800"/>
            <a:ext cx="107299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400" dirty="0">
                <a:solidFill>
                  <a:srgbClr val="D53044"/>
                </a:solidFill>
              </a:rPr>
              <a:t>¿En qué estoy interesado en colaborar?</a:t>
            </a:r>
            <a:endParaRPr lang="en-US" altLang="es-ES" sz="4400" dirty="0">
              <a:solidFill>
                <a:srgbClr val="D5304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43075" y="6342063"/>
            <a:ext cx="14622463" cy="3647152"/>
          </a:xfrm>
          <a:prstGeom prst="rect">
            <a:avLst/>
          </a:prstGeom>
          <a:noFill/>
        </p:spPr>
        <p:txBody>
          <a:bodyPr spcCol="548640">
            <a:spAutoFit/>
          </a:bodyPr>
          <a:lstStyle/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b="1" dirty="0" smtClean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b="1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b="1" dirty="0" smtClean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b="1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 smtClean="0">
                <a:latin typeface="Roboto Light"/>
                <a:ea typeface="+mn-ea"/>
                <a:cs typeface="Roboto Light"/>
              </a:rPr>
              <a:t>Las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colaboraciones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que se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mantienen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en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la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actualidad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son las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siguientes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.</a:t>
            </a: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b="1" dirty="0">
                <a:latin typeface="Roboto Light"/>
                <a:ea typeface="+mn-ea"/>
                <a:cs typeface="Roboto Light"/>
              </a:rPr>
              <a:t>José A.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Álvarez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-Bermejo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,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Departamento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de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Informática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, Universidad de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Almería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.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b="1" dirty="0" smtClean="0">
                <a:latin typeface="Roboto Light"/>
                <a:ea typeface="+mn-ea"/>
                <a:cs typeface="Roboto Light"/>
              </a:rPr>
              <a:t>Uwe Meyer-Base</a:t>
            </a:r>
            <a:r>
              <a:rPr lang="en-US" sz="2100" b="1" dirty="0">
                <a:latin typeface="Roboto Light"/>
                <a:ea typeface="+mn-ea"/>
                <a:cs typeface="Roboto Light"/>
              </a:rPr>
              <a:t>,</a:t>
            </a:r>
            <a:r>
              <a:rPr lang="en-US" sz="2100" dirty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FAMU-FSU, College </a:t>
            </a:r>
            <a:r>
              <a:rPr lang="en-US" sz="2100" dirty="0">
                <a:latin typeface="Roboto Light"/>
                <a:ea typeface="+mn-ea"/>
                <a:cs typeface="Roboto Light"/>
              </a:rPr>
              <a:t>of 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Engineering, Florida State University.</a:t>
            </a:r>
            <a:endParaRPr lang="en-US" sz="2100" dirty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b="1" dirty="0">
                <a:latin typeface="Roboto Light"/>
                <a:cs typeface="Roboto Light"/>
              </a:rPr>
              <a:t>Guillermo </a:t>
            </a:r>
            <a:r>
              <a:rPr lang="en-US" sz="2100" b="1" dirty="0" err="1">
                <a:latin typeface="Roboto Light"/>
                <a:cs typeface="Roboto Light"/>
              </a:rPr>
              <a:t>Botella</a:t>
            </a:r>
            <a:r>
              <a:rPr lang="en-US" sz="2100" b="1" dirty="0">
                <a:latin typeface="Roboto Light"/>
                <a:cs typeface="Roboto Light"/>
              </a:rPr>
              <a:t> Juan</a:t>
            </a:r>
            <a:r>
              <a:rPr lang="en-US" sz="2100" dirty="0">
                <a:latin typeface="Roboto Light"/>
                <a:cs typeface="Roboto Light"/>
              </a:rPr>
              <a:t>, </a:t>
            </a:r>
            <a:r>
              <a:rPr lang="en-US" sz="2100" dirty="0" err="1" smtClean="0">
                <a:latin typeface="Roboto Light"/>
                <a:cs typeface="Roboto Light"/>
              </a:rPr>
              <a:t>Dpto</a:t>
            </a:r>
            <a:r>
              <a:rPr lang="en-US" sz="2100" dirty="0" smtClean="0">
                <a:latin typeface="Roboto Light"/>
                <a:cs typeface="Roboto Light"/>
              </a:rPr>
              <a:t>. </a:t>
            </a:r>
            <a:r>
              <a:rPr lang="en-US" sz="2100" dirty="0">
                <a:latin typeface="Roboto Light"/>
                <a:cs typeface="Roboto Light"/>
              </a:rPr>
              <a:t>de </a:t>
            </a:r>
            <a:r>
              <a:rPr lang="en-US" sz="2100" dirty="0" err="1">
                <a:latin typeface="Roboto Light"/>
                <a:cs typeface="Roboto Light"/>
              </a:rPr>
              <a:t>Arquitectura</a:t>
            </a:r>
            <a:r>
              <a:rPr lang="en-US" sz="2100" dirty="0">
                <a:latin typeface="Roboto Light"/>
                <a:cs typeface="Roboto Light"/>
              </a:rPr>
              <a:t> de </a:t>
            </a:r>
            <a:r>
              <a:rPr lang="en-US" sz="2100" dirty="0" err="1">
                <a:latin typeface="Roboto Light"/>
                <a:cs typeface="Roboto Light"/>
              </a:rPr>
              <a:t>Computadores</a:t>
            </a:r>
            <a:r>
              <a:rPr lang="en-US" sz="2100" dirty="0">
                <a:latin typeface="Roboto Light"/>
                <a:cs typeface="Roboto Light"/>
              </a:rPr>
              <a:t> y </a:t>
            </a:r>
            <a:r>
              <a:rPr lang="en-US" sz="2100" dirty="0" err="1" smtClean="0">
                <a:latin typeface="Roboto Light"/>
                <a:cs typeface="Roboto Light"/>
              </a:rPr>
              <a:t>Automática</a:t>
            </a:r>
            <a:r>
              <a:rPr lang="en-US" sz="2100" dirty="0" smtClean="0">
                <a:latin typeface="Roboto Light"/>
                <a:cs typeface="Roboto Light"/>
              </a:rPr>
              <a:t>, Universidad </a:t>
            </a:r>
            <a:r>
              <a:rPr lang="en-US" sz="2100" dirty="0" err="1" smtClean="0">
                <a:latin typeface="Roboto Light"/>
                <a:cs typeface="Roboto Light"/>
              </a:rPr>
              <a:t>Complutense</a:t>
            </a:r>
            <a:r>
              <a:rPr lang="en-US" sz="2100" dirty="0" smtClean="0">
                <a:latin typeface="Roboto Light"/>
                <a:cs typeface="Roboto Light"/>
              </a:rPr>
              <a:t> de Madrid.</a:t>
            </a:r>
            <a:endParaRPr lang="en-US" sz="2100" dirty="0">
              <a:latin typeface="Roboto Light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b="1" dirty="0" smtClean="0">
                <a:latin typeface="Roboto Light"/>
                <a:cs typeface="Roboto Light"/>
              </a:rPr>
              <a:t>Javier </a:t>
            </a:r>
            <a:r>
              <a:rPr lang="en-US" sz="2100" b="1" dirty="0" err="1" smtClean="0">
                <a:latin typeface="Roboto Light"/>
                <a:cs typeface="Roboto Light"/>
              </a:rPr>
              <a:t>Valls</a:t>
            </a:r>
            <a:r>
              <a:rPr lang="en-US" sz="2100" b="1" dirty="0" smtClean="0">
                <a:latin typeface="Roboto Light"/>
                <a:cs typeface="Roboto Light"/>
              </a:rPr>
              <a:t> </a:t>
            </a:r>
            <a:r>
              <a:rPr lang="en-US" sz="2100" b="1" dirty="0" err="1" smtClean="0">
                <a:latin typeface="Roboto Light"/>
                <a:cs typeface="Roboto Light"/>
              </a:rPr>
              <a:t>Coquillat</a:t>
            </a:r>
            <a:r>
              <a:rPr lang="en-US" sz="2100" dirty="0">
                <a:latin typeface="Roboto Light"/>
                <a:cs typeface="Roboto Light"/>
              </a:rPr>
              <a:t>, </a:t>
            </a:r>
            <a:r>
              <a:rPr lang="en-US" sz="2100" dirty="0" err="1">
                <a:latin typeface="Roboto Light"/>
                <a:cs typeface="Roboto Light"/>
              </a:rPr>
              <a:t>Dpto</a:t>
            </a:r>
            <a:r>
              <a:rPr lang="en-US" sz="2100" dirty="0">
                <a:latin typeface="Roboto Light"/>
                <a:cs typeface="Roboto Light"/>
              </a:rPr>
              <a:t>. de </a:t>
            </a:r>
            <a:r>
              <a:rPr lang="en-US" sz="2100" dirty="0" err="1">
                <a:latin typeface="Roboto Light"/>
                <a:cs typeface="Roboto Light"/>
              </a:rPr>
              <a:t>Ingeniería</a:t>
            </a:r>
            <a:r>
              <a:rPr lang="en-US" sz="2100" dirty="0">
                <a:latin typeface="Roboto Light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cs typeface="Roboto Light"/>
              </a:rPr>
              <a:t>Electrónica</a:t>
            </a:r>
            <a:r>
              <a:rPr lang="en-US" sz="2100" dirty="0" smtClean="0">
                <a:latin typeface="Roboto Light"/>
                <a:cs typeface="Roboto Light"/>
              </a:rPr>
              <a:t>, Universidad </a:t>
            </a:r>
            <a:r>
              <a:rPr lang="en-US" sz="2100" dirty="0" err="1" smtClean="0">
                <a:latin typeface="Roboto Light"/>
                <a:cs typeface="Roboto Light"/>
              </a:rPr>
              <a:t>Politécnica</a:t>
            </a:r>
            <a:r>
              <a:rPr lang="en-US" sz="2100" dirty="0" smtClean="0">
                <a:latin typeface="Roboto Light"/>
                <a:cs typeface="Roboto Light"/>
              </a:rPr>
              <a:t> de Valencia. </a:t>
            </a:r>
            <a:endParaRPr lang="en-US" sz="2100" dirty="0">
              <a:latin typeface="Roboto Light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150812" cy="90328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10" name="AutoShape 3"/>
          <p:cNvSpPr>
            <a:spLocks/>
          </p:cNvSpPr>
          <p:nvPr/>
        </p:nvSpPr>
        <p:spPr bwMode="auto">
          <a:xfrm>
            <a:off x="2490788" y="2609850"/>
            <a:ext cx="2998787" cy="2998788"/>
          </a:xfrm>
          <a:prstGeom prst="diamond">
            <a:avLst/>
          </a:prstGeom>
          <a:solidFill>
            <a:srgbClr val="D53044">
              <a:alpha val="94901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3600">
              <a:latin typeface="Calibri" pitchFamily="34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6307138" y="3890963"/>
            <a:ext cx="112903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s-ES" sz="2800" b="1" dirty="0" err="1" smtClean="0">
                <a:latin typeface="Roboto Regular" charset="0"/>
              </a:rPr>
              <a:t>Necesitamos</a:t>
            </a:r>
            <a:r>
              <a:rPr lang="en-US" altLang="es-ES" sz="2800" b="1" dirty="0" smtClean="0">
                <a:latin typeface="Roboto Regular" charset="0"/>
              </a:rPr>
              <a:t> saber lo </a:t>
            </a:r>
            <a:r>
              <a:rPr lang="en-US" altLang="es-ES" sz="2800" b="1" dirty="0" err="1" smtClean="0">
                <a:latin typeface="Roboto Regular" charset="0"/>
              </a:rPr>
              <a:t>qué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hacen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otros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grupos</a:t>
            </a:r>
            <a:r>
              <a:rPr lang="en-US" altLang="es-ES" sz="2800" b="1" dirty="0" smtClean="0">
                <a:latin typeface="Roboto Regular" charset="0"/>
              </a:rPr>
              <a:t> y </a:t>
            </a:r>
            <a:r>
              <a:rPr lang="en-US" altLang="es-ES" sz="2800" b="1" dirty="0" err="1" smtClean="0">
                <a:latin typeface="Roboto Regular" charset="0"/>
              </a:rPr>
              <a:t>ver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en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qué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puntos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podemos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coincidir</a:t>
            </a:r>
            <a:r>
              <a:rPr lang="en-US" altLang="es-ES" sz="2800" b="1" dirty="0" smtClean="0">
                <a:latin typeface="Roboto Regular" charset="0"/>
              </a:rPr>
              <a:t>. </a:t>
            </a:r>
            <a:r>
              <a:rPr lang="en-US" altLang="es-ES" sz="2800" b="1" dirty="0" err="1" smtClean="0">
                <a:latin typeface="Roboto Regular" charset="0"/>
              </a:rPr>
              <a:t>Conocer</a:t>
            </a:r>
            <a:r>
              <a:rPr lang="en-US" altLang="es-ES" sz="2800" b="1" dirty="0" smtClean="0">
                <a:latin typeface="Roboto Regular" charset="0"/>
              </a:rPr>
              <a:t> el </a:t>
            </a:r>
            <a:r>
              <a:rPr lang="en-US" altLang="es-ES" sz="2800" b="1" dirty="0" err="1" smtClean="0">
                <a:latin typeface="Roboto Regular" charset="0"/>
              </a:rPr>
              <a:t>equipamiento</a:t>
            </a:r>
            <a:r>
              <a:rPr lang="en-US" altLang="es-ES" sz="2800" b="1" dirty="0" smtClean="0">
                <a:latin typeface="Roboto Regular" charset="0"/>
              </a:rPr>
              <a:t> del que </a:t>
            </a:r>
            <a:r>
              <a:rPr lang="en-US" altLang="es-ES" sz="2800" b="1" dirty="0" err="1" smtClean="0">
                <a:latin typeface="Roboto Regular" charset="0"/>
              </a:rPr>
              <a:t>disponen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porque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puede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ser</a:t>
            </a:r>
            <a:r>
              <a:rPr lang="en-US" altLang="es-ES" sz="2800" b="1" dirty="0" smtClean="0">
                <a:latin typeface="Roboto Regular" charset="0"/>
              </a:rPr>
              <a:t> que lo </a:t>
            </a:r>
            <a:r>
              <a:rPr lang="en-US" altLang="es-ES" sz="2800" b="1" dirty="0" err="1" smtClean="0">
                <a:latin typeface="Roboto Regular" charset="0"/>
              </a:rPr>
              <a:t>estemos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buscando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fuera</a:t>
            </a:r>
            <a:r>
              <a:rPr lang="en-US" altLang="es-ES" sz="2800" b="1" dirty="0" smtClean="0">
                <a:latin typeface="Roboto Regular" charset="0"/>
              </a:rPr>
              <a:t> de la Universidad y lo </a:t>
            </a:r>
            <a:r>
              <a:rPr lang="en-US" altLang="es-ES" sz="2800" b="1" dirty="0" err="1" smtClean="0">
                <a:latin typeface="Roboto Regular" charset="0"/>
              </a:rPr>
              <a:t>tengamos</a:t>
            </a:r>
            <a:r>
              <a:rPr lang="en-US" altLang="es-ES" sz="2800" b="1" dirty="0" smtClean="0">
                <a:latin typeface="Roboto Regular" charset="0"/>
              </a:rPr>
              <a:t> al </a:t>
            </a:r>
            <a:r>
              <a:rPr lang="en-US" altLang="es-ES" sz="2800" b="1" dirty="0" err="1" smtClean="0">
                <a:latin typeface="Roboto Regular" charset="0"/>
              </a:rPr>
              <a:t>otro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lado</a:t>
            </a:r>
            <a:r>
              <a:rPr lang="en-US" altLang="es-ES" sz="2800" b="1" dirty="0" smtClean="0">
                <a:latin typeface="Roboto Regular" charset="0"/>
              </a:rPr>
              <a:t> del </a:t>
            </a:r>
            <a:r>
              <a:rPr lang="en-US" altLang="es-ES" sz="2800" b="1" dirty="0" err="1" smtClean="0">
                <a:latin typeface="Roboto Regular" charset="0"/>
              </a:rPr>
              <a:t>pasillo</a:t>
            </a:r>
            <a:r>
              <a:rPr lang="en-US" altLang="es-ES" sz="2800" b="1" dirty="0" smtClean="0">
                <a:latin typeface="Roboto Regular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ES" sz="2800" b="1" dirty="0">
              <a:latin typeface="Roboto Regular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s-ES" sz="2800" b="1" dirty="0" smtClean="0">
                <a:latin typeface="Roboto Regular" charset="0"/>
              </a:rPr>
              <a:t>Las </a:t>
            </a:r>
            <a:r>
              <a:rPr lang="en-US" altLang="es-ES" sz="2800" b="1" dirty="0" err="1" smtClean="0">
                <a:latin typeface="Roboto Regular" charset="0"/>
              </a:rPr>
              <a:t>aplicaciones</a:t>
            </a:r>
            <a:r>
              <a:rPr lang="en-US" altLang="es-ES" sz="2800" b="1" dirty="0" smtClean="0">
                <a:latin typeface="Roboto Regular" charset="0"/>
              </a:rPr>
              <a:t> que se </a:t>
            </a:r>
            <a:r>
              <a:rPr lang="en-US" altLang="es-ES" sz="2800" b="1" dirty="0" err="1" smtClean="0">
                <a:latin typeface="Roboto Regular" charset="0"/>
              </a:rPr>
              <a:t>pueden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desarrollar</a:t>
            </a:r>
            <a:r>
              <a:rPr lang="en-US" altLang="es-ES" sz="2800" b="1" dirty="0" smtClean="0">
                <a:latin typeface="Roboto Regular" charset="0"/>
              </a:rPr>
              <a:t> con </a:t>
            </a:r>
            <a:r>
              <a:rPr lang="en-US" altLang="es-ES" sz="2800" b="1" dirty="0" err="1" smtClean="0">
                <a:latin typeface="Roboto Regular" charset="0"/>
              </a:rPr>
              <a:t>nuestra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tecnología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están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orientadas</a:t>
            </a:r>
            <a:r>
              <a:rPr lang="en-US" altLang="es-ES" sz="2800" b="1" dirty="0" smtClean="0">
                <a:latin typeface="Roboto Regular" charset="0"/>
              </a:rPr>
              <a:t> a </a:t>
            </a:r>
            <a:r>
              <a:rPr lang="en-US" altLang="es-ES" sz="2800" b="1" i="1" dirty="0" smtClean="0">
                <a:latin typeface="Roboto Regular" charset="0"/>
              </a:rPr>
              <a:t>e-health</a:t>
            </a:r>
            <a:r>
              <a:rPr lang="en-US" altLang="es-ES" sz="2800" b="1" dirty="0">
                <a:latin typeface="Roboto Regular" charset="0"/>
              </a:rPr>
              <a:t> </a:t>
            </a:r>
            <a:r>
              <a:rPr lang="en-US" altLang="es-ES" sz="2800" b="1" dirty="0" smtClean="0">
                <a:latin typeface="Roboto Regular" charset="0"/>
              </a:rPr>
              <a:t>y </a:t>
            </a:r>
            <a:r>
              <a:rPr lang="en-US" altLang="es-ES" sz="2800" b="1" i="1" dirty="0" smtClean="0">
                <a:latin typeface="Roboto Regular" charset="0"/>
              </a:rPr>
              <a:t>e-</a:t>
            </a:r>
            <a:r>
              <a:rPr lang="en-US" altLang="es-ES" sz="2800" b="1" i="1" dirty="0" err="1" smtClean="0">
                <a:latin typeface="Roboto Regular" charset="0"/>
              </a:rPr>
              <a:t>salud</a:t>
            </a:r>
            <a:r>
              <a:rPr lang="en-US" altLang="es-ES" sz="2800" b="1" dirty="0" smtClean="0">
                <a:latin typeface="Roboto Regular" charset="0"/>
              </a:rPr>
              <a:t>, </a:t>
            </a:r>
            <a:r>
              <a:rPr lang="en-US" altLang="es-ES" sz="2800" b="1" dirty="0" err="1" smtClean="0">
                <a:latin typeface="Roboto Regular" charset="0"/>
              </a:rPr>
              <a:t>IoT</a:t>
            </a:r>
            <a:r>
              <a:rPr lang="en-US" altLang="es-ES" sz="2800" b="1" dirty="0" smtClean="0">
                <a:latin typeface="Roboto Regular" charset="0"/>
              </a:rPr>
              <a:t>, </a:t>
            </a:r>
            <a:r>
              <a:rPr lang="en-US" altLang="es-ES" sz="2800" b="1" dirty="0" err="1" smtClean="0">
                <a:latin typeface="Roboto Regular" charset="0"/>
              </a:rPr>
              <a:t>seguridad</a:t>
            </a:r>
            <a:r>
              <a:rPr lang="en-US" altLang="es-ES" sz="2800" b="1" dirty="0" smtClean="0">
                <a:latin typeface="Roboto Regular" charset="0"/>
              </a:rPr>
              <a:t>, </a:t>
            </a:r>
            <a:r>
              <a:rPr lang="en-US" altLang="es-ES" sz="2800" b="1" dirty="0" err="1" smtClean="0">
                <a:latin typeface="Roboto Regular" charset="0"/>
              </a:rPr>
              <a:t>agroalimentarias</a:t>
            </a:r>
            <a:endParaRPr lang="en-US" altLang="es-ES" sz="2800" b="1" dirty="0">
              <a:latin typeface="Roboto Regular" charset="0"/>
            </a:endParaRPr>
          </a:p>
        </p:txBody>
      </p:sp>
      <p:sp>
        <p:nvSpPr>
          <p:cNvPr id="13" name="AutoShape 131"/>
          <p:cNvSpPr>
            <a:spLocks/>
          </p:cNvSpPr>
          <p:nvPr/>
        </p:nvSpPr>
        <p:spPr bwMode="auto">
          <a:xfrm>
            <a:off x="3619500" y="3621088"/>
            <a:ext cx="673100" cy="766762"/>
          </a:xfrm>
          <a:custGeom>
            <a:avLst/>
            <a:gdLst>
              <a:gd name="T0" fmla="*/ 10800 w 21600"/>
              <a:gd name="T1" fmla="+- 0 10800 114"/>
              <a:gd name="T2" fmla="*/ 10800 h 21373"/>
              <a:gd name="T3" fmla="*/ 10800 w 21600"/>
              <a:gd name="T4" fmla="+- 0 10800 114"/>
              <a:gd name="T5" fmla="*/ 10800 h 21373"/>
              <a:gd name="T6" fmla="*/ 10800 w 21600"/>
              <a:gd name="T7" fmla="+- 0 10800 114"/>
              <a:gd name="T8" fmla="*/ 10800 h 21373"/>
              <a:gd name="T9" fmla="*/ 10800 w 21600"/>
              <a:gd name="T10" fmla="+- 0 10800 114"/>
              <a:gd name="T11" fmla="*/ 10800 h 2137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3">
                <a:moveTo>
                  <a:pt x="13251" y="718"/>
                </a:moveTo>
                <a:cubicBezTo>
                  <a:pt x="13802" y="111"/>
                  <a:pt x="14278" y="-114"/>
                  <a:pt x="14670" y="54"/>
                </a:cubicBezTo>
                <a:cubicBezTo>
                  <a:pt x="15062" y="219"/>
                  <a:pt x="15263" y="737"/>
                  <a:pt x="15263" y="1596"/>
                </a:cubicBezTo>
                <a:lnTo>
                  <a:pt x="15263" y="19775"/>
                </a:lnTo>
                <a:cubicBezTo>
                  <a:pt x="15263" y="20634"/>
                  <a:pt x="15065" y="21152"/>
                  <a:pt x="14681" y="21320"/>
                </a:cubicBezTo>
                <a:cubicBezTo>
                  <a:pt x="14292" y="21486"/>
                  <a:pt x="13816" y="21264"/>
                  <a:pt x="13251" y="20656"/>
                </a:cubicBezTo>
                <a:lnTo>
                  <a:pt x="7758" y="14803"/>
                </a:lnTo>
                <a:lnTo>
                  <a:pt x="660" y="14803"/>
                </a:lnTo>
                <a:cubicBezTo>
                  <a:pt x="480" y="14803"/>
                  <a:pt x="324" y="14736"/>
                  <a:pt x="194" y="14604"/>
                </a:cubicBezTo>
                <a:cubicBezTo>
                  <a:pt x="67" y="14473"/>
                  <a:pt x="0" y="14304"/>
                  <a:pt x="0" y="14098"/>
                </a:cubicBezTo>
                <a:lnTo>
                  <a:pt x="0" y="7277"/>
                </a:lnTo>
                <a:cubicBezTo>
                  <a:pt x="0" y="7082"/>
                  <a:pt x="67" y="6917"/>
                  <a:pt x="194" y="6778"/>
                </a:cubicBezTo>
                <a:cubicBezTo>
                  <a:pt x="324" y="6643"/>
                  <a:pt x="480" y="6571"/>
                  <a:pt x="660" y="6571"/>
                </a:cubicBezTo>
                <a:lnTo>
                  <a:pt x="7758" y="6571"/>
                </a:lnTo>
                <a:lnTo>
                  <a:pt x="13251" y="718"/>
                </a:lnTo>
                <a:close/>
                <a:moveTo>
                  <a:pt x="18002" y="3322"/>
                </a:moveTo>
                <a:cubicBezTo>
                  <a:pt x="18331" y="3127"/>
                  <a:pt x="18666" y="3086"/>
                  <a:pt x="19023" y="3179"/>
                </a:cubicBezTo>
                <a:cubicBezTo>
                  <a:pt x="19379" y="3273"/>
                  <a:pt x="19654" y="3495"/>
                  <a:pt x="19838" y="3844"/>
                </a:cubicBezTo>
                <a:cubicBezTo>
                  <a:pt x="21017" y="6023"/>
                  <a:pt x="21599" y="8301"/>
                  <a:pt x="21599" y="10687"/>
                </a:cubicBezTo>
                <a:cubicBezTo>
                  <a:pt x="21599" y="13092"/>
                  <a:pt x="21017" y="15373"/>
                  <a:pt x="19838" y="17527"/>
                </a:cubicBezTo>
                <a:cubicBezTo>
                  <a:pt x="19584" y="18018"/>
                  <a:pt x="19189" y="18266"/>
                  <a:pt x="18659" y="18266"/>
                </a:cubicBezTo>
                <a:cubicBezTo>
                  <a:pt x="18437" y="18266"/>
                  <a:pt x="18214" y="18195"/>
                  <a:pt x="17999" y="18049"/>
                </a:cubicBezTo>
                <a:cubicBezTo>
                  <a:pt x="17671" y="17857"/>
                  <a:pt x="17459" y="17572"/>
                  <a:pt x="17353" y="17189"/>
                </a:cubicBezTo>
                <a:cubicBezTo>
                  <a:pt x="17254" y="16807"/>
                  <a:pt x="17289" y="16439"/>
                  <a:pt x="17473" y="16090"/>
                </a:cubicBezTo>
                <a:cubicBezTo>
                  <a:pt x="18419" y="14353"/>
                  <a:pt x="18892" y="12552"/>
                  <a:pt x="18892" y="10687"/>
                </a:cubicBezTo>
                <a:cubicBezTo>
                  <a:pt x="18892" y="8819"/>
                  <a:pt x="18415" y="7014"/>
                  <a:pt x="17473" y="5277"/>
                </a:cubicBezTo>
                <a:cubicBezTo>
                  <a:pt x="17289" y="4932"/>
                  <a:pt x="17254" y="4567"/>
                  <a:pt x="17353" y="4181"/>
                </a:cubicBezTo>
                <a:cubicBezTo>
                  <a:pt x="17459" y="3802"/>
                  <a:pt x="17674" y="3514"/>
                  <a:pt x="18002" y="3322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lIns="28571" tIns="28571" rIns="28571" bIns="28571" anchor="ctr"/>
          <a:lstStyle>
            <a:lvl1pPr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1500" smtClean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1743075" y="1168400"/>
            <a:ext cx="15293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>
                <a:solidFill>
                  <a:srgbClr val="D53044"/>
                </a:solidFill>
                <a:latin typeface="Roboto Black" charset="0"/>
              </a:rPr>
              <a:t>ENCARNACIÓN CASTILLO MORALES, </a:t>
            </a:r>
            <a:r>
              <a:rPr lang="en-US" altLang="es-ES" sz="4000" dirty="0" err="1">
                <a:solidFill>
                  <a:srgbClr val="D53044"/>
                </a:solidFill>
                <a:latin typeface="Roboto Black" charset="0"/>
              </a:rPr>
              <a:t>Grupo</a:t>
            </a:r>
            <a:r>
              <a:rPr lang="en-US" altLang="es-ES" sz="4000" dirty="0">
                <a:solidFill>
                  <a:srgbClr val="D53044"/>
                </a:solidFill>
                <a:latin typeface="Roboto Black" charset="0"/>
              </a:rPr>
              <a:t> </a:t>
            </a:r>
            <a:r>
              <a:rPr lang="en-US" altLang="es-ES" sz="4000" dirty="0" err="1">
                <a:solidFill>
                  <a:srgbClr val="D53044"/>
                </a:solidFill>
                <a:latin typeface="Roboto Black" charset="0"/>
              </a:rPr>
              <a:t>DiTEC</a:t>
            </a:r>
            <a:endParaRPr lang="en-US" altLang="es-ES" sz="4000" dirty="0">
              <a:solidFill>
                <a:srgbClr val="D53044"/>
              </a:solidFill>
              <a:latin typeface="Roboto Black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usiness March5 v2">
      <a:dk1>
        <a:srgbClr val="737572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6D6F6B"/>
      </a:accent6>
      <a:hlink>
        <a:srgbClr val="1E9272"/>
      </a:hlink>
      <a:folHlink>
        <a:srgbClr val="AC262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BAAAA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9200</TotalTime>
  <Words>551</Words>
  <Application>Microsoft Office PowerPoint</Application>
  <PresentationFormat>Personalizado</PresentationFormat>
  <Paragraphs>94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5" baseType="lpstr">
      <vt:lpstr>ＭＳ Ｐゴシック</vt:lpstr>
      <vt:lpstr>Arial</vt:lpstr>
      <vt:lpstr>Calibri</vt:lpstr>
      <vt:lpstr>Gill Sans</vt:lpstr>
      <vt:lpstr>Roboto Black</vt:lpstr>
      <vt:lpstr>Roboto Light</vt:lpstr>
      <vt:lpstr>Roboto Regular</vt:lpstr>
      <vt:lpstr>Roboto Thin</vt:lpstr>
      <vt:lpstr>Tahoma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Oficina de Gestión de la Comunicación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presentación corporativa Universidad de Granada 4:3</dc:title>
  <dc:creator>Ángel Rodríguez Valverde</dc:creator>
  <cp:lastModifiedBy>Encarnación Castillo</cp:lastModifiedBy>
  <cp:revision>753</cp:revision>
  <dcterms:created xsi:type="dcterms:W3CDTF">2017-04-03T06:52:49Z</dcterms:created>
  <dcterms:modified xsi:type="dcterms:W3CDTF">2018-06-14T10:05:24Z</dcterms:modified>
</cp:coreProperties>
</file>