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38" r:id="rId2"/>
    <p:sldId id="546" r:id="rId3"/>
    <p:sldId id="542" r:id="rId4"/>
    <p:sldId id="543" r:id="rId5"/>
    <p:sldId id="544" r:id="rId6"/>
    <p:sldId id="541" r:id="rId7"/>
  </p:sldIdLst>
  <p:sldSz cx="18288000" cy="13716000"/>
  <p:notesSz cx="6858000" cy="9144000"/>
  <p:defaultTextStyle>
    <a:defPPr>
      <a:defRPr lang="en-US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219200" indent="-762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2438400" indent="-1524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3657600" indent="-2286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4876800" indent="-3048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405"/>
    <a:srgbClr val="D74330"/>
    <a:srgbClr val="D32D46"/>
    <a:srgbClr val="BB3830"/>
    <a:srgbClr val="2F3A49"/>
    <a:srgbClr val="4A5B74"/>
    <a:srgbClr val="D7433A"/>
    <a:srgbClr val="E78784"/>
    <a:srgbClr val="EF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2190" y="12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94F03-0620-45BD-9F02-10DDB7250EB5}" type="datetime1">
              <a:rPr lang="en-US" altLang="es-ES"/>
              <a:pPr>
                <a:defRPr/>
              </a:pPr>
              <a:t>6/13/2018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2DD4A-DD19-44E1-B8A7-D31039CEE61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6710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D8EC4-B9A4-48E3-A7F4-D344D4E9FBF2}" type="datetime1">
              <a:rPr lang="en-US" altLang="es-ES"/>
              <a:pPr>
                <a:defRPr/>
              </a:pPr>
              <a:t>6/13/2018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 smtClean="0"/>
              <a:t>Click to edit Master text styles</a:t>
            </a:r>
          </a:p>
          <a:p>
            <a:pPr lvl="1"/>
            <a:r>
              <a:rPr lang="en-US" altLang="es-ES" noProof="0" smtClean="0"/>
              <a:t>Second level</a:t>
            </a:r>
          </a:p>
          <a:p>
            <a:pPr lvl="2"/>
            <a:r>
              <a:rPr lang="en-US" altLang="es-ES" noProof="0" smtClean="0"/>
              <a:t>Third level</a:t>
            </a:r>
          </a:p>
          <a:p>
            <a:pPr lvl="3"/>
            <a:r>
              <a:rPr lang="en-US" altLang="es-ES" noProof="0" smtClean="0"/>
              <a:t>Fourth level</a:t>
            </a:r>
          </a:p>
          <a:p>
            <a:pPr lvl="4"/>
            <a:r>
              <a:rPr lang="en-US" altLang="es-E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DBEAF-B98E-42D3-A72C-6AA4FA84FC49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7048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 smtClean="0">
                <a:ea typeface="ＭＳ Ｐゴシック" pitchFamily="34" charset="-128"/>
              </a:rPr>
              <a:t>Drag Picture and Send to Back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AE5F21-DD60-4D1F-9878-727053705F65}" type="slidenum">
              <a:rPr lang="en-US" altLang="es-ES" sz="1200"/>
              <a:pPr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68791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5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6</a:t>
            </a:fld>
            <a:endParaRPr lang="en-US" alt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804966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18288001" cy="675338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003154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 userDrawn="1"/>
        </p:nvSpPr>
        <p:spPr>
          <a:xfrm>
            <a:off x="16116300" y="11968163"/>
            <a:ext cx="1825625" cy="1455737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4071358800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3C98-C961-4EE1-AFA1-DE541234C651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137315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05492"/>
      </p:ext>
    </p:extLst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94451"/>
      </p:ext>
    </p:extLst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3576"/>
      </p:ext>
    </p:extLst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330700"/>
            <a:ext cx="7661225" cy="4332288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5258034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244975"/>
            <a:ext cx="9143260" cy="5235575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3665342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45191" y="3372803"/>
            <a:ext cx="9143260" cy="698659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336198"/>
      </p:ext>
    </p:extLst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8750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66821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249795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311058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5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0"/>
            <a:ext cx="4267200" cy="730250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474B3C98-C961-4EE1-AFA1-DE541234C651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6370300" y="12155488"/>
            <a:ext cx="914400" cy="91122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976600" y="12212638"/>
            <a:ext cx="1716088" cy="730250"/>
          </a:xfrm>
          <a:prstGeom prst="rect">
            <a:avLst/>
          </a:prstGeom>
        </p:spPr>
        <p:txBody>
          <a:bodyPr lIns="243852" tIns="121926" rIns="243852" bIns="121926" anchor="ctr"/>
          <a:lstStyle>
            <a:lvl1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53340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57912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62484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67056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E0170F6-7504-40CE-A4AE-17804D6A0376}" type="slidenum">
              <a:rPr lang="en-US" altLang="es-ES" sz="1800">
                <a:solidFill>
                  <a:schemeClr val="bg1"/>
                </a:solidFill>
                <a:latin typeface="Roboto Regular" charset="0"/>
              </a:rPr>
              <a:pPr algn="ctr" eaLnBrk="1" hangingPunct="1"/>
              <a:t>‹Nº›</a:t>
            </a:fld>
            <a:endParaRPr lang="en-US" altLang="es-ES" sz="1800">
              <a:solidFill>
                <a:schemeClr val="bg1"/>
              </a:solidFill>
              <a:latin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push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marL="912813" indent="-4556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2pPr>
      <a:lvl3pPr marL="1827213" indent="-9128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3pPr>
      <a:lvl4pPr marL="2741613" indent="-1370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4pPr>
      <a:lvl5pPr marL="3656013" indent="-18272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2302039" y="-2286000"/>
            <a:ext cx="13716000" cy="18288000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dirty="0" smtClean="0">
              <a:solidFill>
                <a:srgbClr val="FFFFFF"/>
              </a:solidFill>
            </a:endParaRPr>
          </a:p>
        </p:txBody>
      </p:sp>
      <p:pic>
        <p:nvPicPr>
          <p:cNvPr id="32" name="Imagen 31" descr="UGR-MARCA-01-nega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568450"/>
            <a:ext cx="509905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084" y="7797800"/>
            <a:ext cx="1828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I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Jornada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de (d)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Efecto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Pasillo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Facultad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de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Ciencias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, 15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junio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2018 #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DefectoPasillo</a:t>
            </a:r>
            <a:endParaRPr lang="en-US" altLang="es-ES" sz="32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bg1"/>
              </a:solidFill>
              <a:latin typeface="Roboto Regular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92388" y="11190684"/>
            <a:ext cx="135555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II Plan de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Promoción</a:t>
            </a: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 de la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Investigación</a:t>
            </a:r>
            <a:endParaRPr lang="en-US" altLang="es-ES" sz="3200" dirty="0" smtClean="0">
              <a:solidFill>
                <a:schemeClr val="tx1">
                  <a:lumMod val="50000"/>
                </a:schemeClr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tx1">
                  <a:lumMod val="75000"/>
                </a:schemeClr>
              </a:solidFill>
              <a:latin typeface="Roboto 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posición de imagen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1461" b="55004"/>
          <a:stretch/>
        </p:blipFill>
        <p:spPr>
          <a:xfrm>
            <a:off x="305551" y="3401679"/>
            <a:ext cx="8324850" cy="2453690"/>
          </a:xfrm>
          <a:solidFill>
            <a:schemeClr val="bg1">
              <a:lumMod val="95000"/>
            </a:schemeClr>
          </a:solidFill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304416" y="3339428"/>
            <a:ext cx="825007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</a:rPr>
              <a:t>DESCRIPCIÓN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20458" y="4403053"/>
            <a:ext cx="8250071" cy="4339650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300" dirty="0" smtClean="0">
                <a:latin typeface="Roboto Light"/>
                <a:ea typeface="+mn-ea"/>
                <a:cs typeface="Roboto Light"/>
              </a:rPr>
              <a:t>Nuestro </a:t>
            </a:r>
            <a:r>
              <a:rPr lang="es-ES" sz="2300" dirty="0">
                <a:latin typeface="Roboto Light"/>
                <a:ea typeface="+mn-ea"/>
                <a:cs typeface="Roboto Light"/>
              </a:rPr>
              <a:t>grupo de investigación está formado a partir de miembros del Departamento de Ingeniería Química de la Universidad de Granada y cuenta con un bagaje de más de </a:t>
            </a:r>
            <a:r>
              <a:rPr lang="es-ES" sz="2300" dirty="0" smtClean="0">
                <a:latin typeface="Roboto Light"/>
                <a:ea typeface="+mn-ea"/>
                <a:cs typeface="Roboto Light"/>
              </a:rPr>
              <a:t>25 </a:t>
            </a:r>
            <a:r>
              <a:rPr lang="es-ES" sz="2300" dirty="0">
                <a:latin typeface="Roboto Light"/>
                <a:ea typeface="+mn-ea"/>
                <a:cs typeface="Roboto Light"/>
              </a:rPr>
              <a:t>años de trabajo.</a:t>
            </a: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300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300" dirty="0">
                <a:latin typeface="Roboto Light"/>
                <a:ea typeface="+mn-ea"/>
                <a:cs typeface="Roboto Light"/>
              </a:rPr>
              <a:t>En la actualidad centra su actividad investigadora en el ámbito del medio ambiente y, en concreto, en el </a:t>
            </a:r>
            <a:r>
              <a:rPr lang="es-ES" sz="2300" dirty="0" smtClean="0">
                <a:latin typeface="Roboto Light"/>
                <a:ea typeface="+mn-ea"/>
                <a:cs typeface="Roboto Light"/>
              </a:rPr>
              <a:t>aprovechamiento, </a:t>
            </a:r>
            <a:r>
              <a:rPr lang="es-ES" sz="2300" dirty="0">
                <a:latin typeface="Roboto Light"/>
                <a:ea typeface="+mn-ea"/>
                <a:cs typeface="Roboto Light"/>
              </a:rPr>
              <a:t>desde diversas </a:t>
            </a:r>
            <a:r>
              <a:rPr lang="es-ES" sz="2300" dirty="0" smtClean="0">
                <a:latin typeface="Roboto Light"/>
                <a:ea typeface="+mn-ea"/>
                <a:cs typeface="Roboto Light"/>
              </a:rPr>
              <a:t>perspectivas, </a:t>
            </a:r>
            <a:r>
              <a:rPr lang="es-ES" sz="2300" dirty="0">
                <a:latin typeface="Roboto Light"/>
                <a:ea typeface="+mn-ea"/>
                <a:cs typeface="Roboto Light"/>
              </a:rPr>
              <a:t>de subproductos de la industria agrícola y otros residuos, ya sea para depuración de aguas residuales o para su valorización energética, con el objetivo de hacer más eficientes los procesos productivos e industriales de interés para Andalucía</a:t>
            </a:r>
            <a:r>
              <a:rPr lang="es-ES" sz="2300" dirty="0" smtClean="0">
                <a:latin typeface="Roboto Light"/>
                <a:ea typeface="+mn-ea"/>
                <a:cs typeface="Roboto Light"/>
              </a:rPr>
              <a:t>.</a:t>
            </a:r>
            <a:endParaRPr lang="en-US" sz="23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994727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 smtClean="0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10027236"/>
            <a:ext cx="182879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i="1" dirty="0">
                <a:solidFill>
                  <a:schemeClr val="bg1"/>
                </a:solidFill>
              </a:rPr>
              <a:t> Aprovechamiento de </a:t>
            </a:r>
            <a:r>
              <a:rPr lang="es-ES" altLang="es-ES" i="1" dirty="0" smtClean="0">
                <a:solidFill>
                  <a:schemeClr val="bg1"/>
                </a:solidFill>
              </a:rPr>
              <a:t>residuos sólidos; </a:t>
            </a:r>
            <a:r>
              <a:rPr lang="es-ES" altLang="es-ES" i="1" dirty="0" err="1" smtClean="0">
                <a:solidFill>
                  <a:schemeClr val="bg1"/>
                </a:solidFill>
              </a:rPr>
              <a:t>Biosorción</a:t>
            </a:r>
            <a:r>
              <a:rPr lang="es-ES" altLang="es-ES" i="1" dirty="0" smtClean="0">
                <a:solidFill>
                  <a:schemeClr val="bg1"/>
                </a:solidFill>
              </a:rPr>
              <a:t> </a:t>
            </a:r>
            <a:r>
              <a:rPr lang="es-ES" altLang="es-ES" i="1" dirty="0">
                <a:solidFill>
                  <a:schemeClr val="bg1"/>
                </a:solidFill>
              </a:rPr>
              <a:t>de metales </a:t>
            </a:r>
            <a:r>
              <a:rPr lang="es-ES" altLang="es-ES" i="1" dirty="0" smtClean="0">
                <a:solidFill>
                  <a:schemeClr val="bg1"/>
                </a:solidFill>
              </a:rPr>
              <a:t>pesados; Caracterización y tratamiento de residuos sólidos; Depuración </a:t>
            </a:r>
            <a:r>
              <a:rPr lang="es-ES" altLang="es-ES" i="1" dirty="0">
                <a:solidFill>
                  <a:schemeClr val="bg1"/>
                </a:solidFill>
              </a:rPr>
              <a:t>de </a:t>
            </a:r>
            <a:r>
              <a:rPr lang="es-ES" altLang="es-ES" i="1" dirty="0" smtClean="0">
                <a:solidFill>
                  <a:schemeClr val="bg1"/>
                </a:solidFill>
              </a:rPr>
              <a:t>efluentes; Valorización energética. </a:t>
            </a:r>
            <a:endParaRPr lang="en-US" alt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6416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RNM-152: CONCENTRACIÓN DE SÓLIDOS Y BIORRECUPERACIÓN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75406" cy="151247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8804575" y="6096262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35055" y="1802060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DEPARTAMENTO DE INGENIERÍA QUÍMICA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43077" y="2259258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INGENIERÍA QUÍMICA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16" name="6 Marcador de posición de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50000" r="1461"/>
          <a:stretch/>
        </p:blipFill>
        <p:spPr bwMode="auto">
          <a:xfrm>
            <a:off x="304797" y="6559013"/>
            <a:ext cx="8324850" cy="2726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2846" y="5811392"/>
            <a:ext cx="8559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chemeClr val="accent5"/>
                </a:solidFill>
                <a:latin typeface="Roboto Light"/>
              </a:rPr>
              <a:t>Responsable </a:t>
            </a:r>
            <a:r>
              <a:rPr lang="es-ES" sz="1800" dirty="0" smtClean="0">
                <a:solidFill>
                  <a:schemeClr val="accent5"/>
                </a:solidFill>
                <a:latin typeface="Roboto Light"/>
              </a:rPr>
              <a:t>                                 </a:t>
            </a:r>
            <a:r>
              <a:rPr lang="es-ES" sz="1800" b="1" dirty="0" smtClean="0">
                <a:solidFill>
                  <a:schemeClr val="accent5"/>
                </a:solidFill>
                <a:latin typeface="Roboto Light"/>
              </a:rPr>
              <a:t>Investigadores</a:t>
            </a:r>
          </a:p>
          <a:p>
            <a:r>
              <a:rPr lang="es-ES" sz="1800" b="1" dirty="0" smtClean="0">
                <a:solidFill>
                  <a:schemeClr val="accent5"/>
                </a:solidFill>
                <a:latin typeface="Roboto Light"/>
              </a:rPr>
              <a:t>mcaleroh@ugr.es  gblazque@ugr.es      marianml@ugr.es    aperezm@ugr.es</a:t>
            </a:r>
            <a:endParaRPr lang="es-ES" sz="1800" b="1" dirty="0">
              <a:solidFill>
                <a:schemeClr val="accent5"/>
              </a:solidFill>
              <a:latin typeface="Roboto Ligh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72893" y="9361883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chemeClr val="accent5"/>
                </a:solidFill>
                <a:latin typeface="Roboto Light"/>
              </a:rPr>
              <a:t>Becarios y personal contratado</a:t>
            </a:r>
            <a:endParaRPr lang="es-ES" sz="1800" b="1" dirty="0">
              <a:solidFill>
                <a:schemeClr val="accent5"/>
              </a:solidFill>
              <a:latin typeface="Roboto Ligh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21" y="3380155"/>
            <a:ext cx="190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6000" y="6133010"/>
            <a:ext cx="7288630" cy="3323987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latin typeface="Roboto Light"/>
                <a:ea typeface="+mn-ea"/>
                <a:cs typeface="Roboto Light"/>
              </a:rPr>
              <a:t>EQUIPAMIENTO SINGULAR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Espectrofotómetros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de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absorción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atómica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,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marca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Perkin‐Elmer,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modelos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3100 y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AAnalyst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200.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Espectrofotómetro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de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infrarrojo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por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transformada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de Fourier,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marca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Perkin-Elmer, STA 6000.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Espectrofotómetro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ultravioleta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barrido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con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pantalla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LCD y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portaceldas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,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marca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Termo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,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modelo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Genesys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6.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cs typeface="Roboto Light"/>
              </a:rPr>
              <a:t>Planta </a:t>
            </a:r>
            <a:r>
              <a:rPr lang="es-ES" sz="2100" dirty="0">
                <a:latin typeface="Roboto Light"/>
                <a:cs typeface="Roboto Light"/>
              </a:rPr>
              <a:t>de </a:t>
            </a:r>
            <a:r>
              <a:rPr lang="es-ES" sz="2100" dirty="0" err="1">
                <a:latin typeface="Roboto Light"/>
                <a:cs typeface="Roboto Light"/>
              </a:rPr>
              <a:t>bioadsorción</a:t>
            </a:r>
            <a:r>
              <a:rPr lang="es-ES" sz="2100" dirty="0">
                <a:latin typeface="Roboto Light"/>
                <a:cs typeface="Roboto Light"/>
              </a:rPr>
              <a:t> a escala laboratorio y piloto, con columnas de relleno encamisadas, controlador automático de pH y tomador de muestras </a:t>
            </a:r>
            <a:r>
              <a:rPr lang="es-ES" sz="2100" dirty="0" smtClean="0">
                <a:latin typeface="Roboto Light"/>
                <a:cs typeface="Roboto Light"/>
              </a:rPr>
              <a:t>automático</a:t>
            </a:r>
            <a:r>
              <a:rPr lang="en-US" sz="2100" dirty="0" smtClean="0">
                <a:latin typeface="Roboto Light"/>
                <a:cs typeface="Roboto Light"/>
              </a:rPr>
              <a:t>.</a:t>
            </a: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315201" y="3848100"/>
            <a:ext cx="104273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smtClean="0">
                <a:solidFill>
                  <a:srgbClr val="FF0000"/>
                </a:solidFill>
                <a:latin typeface="Roboto Regular" charset="0"/>
              </a:rPr>
              <a:t>1. </a:t>
            </a:r>
            <a:r>
              <a:rPr lang="es-ES" altLang="es-ES" sz="2800" b="1" dirty="0" smtClean="0">
                <a:latin typeface="Roboto Regular" charset="0"/>
              </a:rPr>
              <a:t>Aplicación </a:t>
            </a:r>
            <a:r>
              <a:rPr lang="es-ES" altLang="es-ES" sz="2800" b="1" dirty="0">
                <a:latin typeface="Roboto Regular" charset="0"/>
              </a:rPr>
              <a:t>práctica de la </a:t>
            </a:r>
            <a:r>
              <a:rPr lang="es-ES" altLang="es-ES" sz="2800" b="1" dirty="0" err="1">
                <a:latin typeface="Roboto Regular" charset="0"/>
              </a:rPr>
              <a:t>biosorción</a:t>
            </a:r>
            <a:r>
              <a:rPr lang="es-ES" altLang="es-ES" sz="2800" b="1" dirty="0">
                <a:latin typeface="Roboto Regular" charset="0"/>
              </a:rPr>
              <a:t> como método alternativo para la depuración de efluentes industriales que contengan metales a través del uso de residuos de origen </a:t>
            </a:r>
            <a:r>
              <a:rPr lang="es-ES" altLang="es-ES" sz="2800" b="1" dirty="0" smtClean="0">
                <a:latin typeface="Roboto Regular" charset="0"/>
              </a:rPr>
              <a:t>agro-forestal </a:t>
            </a:r>
            <a:r>
              <a:rPr lang="es-ES" altLang="es-ES" sz="2800" b="1" dirty="0">
                <a:latin typeface="Roboto Regular" charset="0"/>
              </a:rPr>
              <a:t>que actúen como </a:t>
            </a:r>
            <a:r>
              <a:rPr lang="es-ES" altLang="es-ES" sz="2800" b="1" dirty="0" err="1">
                <a:latin typeface="Roboto Regular" charset="0"/>
              </a:rPr>
              <a:t>biosorbentes</a:t>
            </a:r>
            <a:r>
              <a:rPr lang="es-ES" altLang="es-ES" sz="2800" b="1" dirty="0">
                <a:latin typeface="Roboto Regular" charset="0"/>
              </a:rPr>
              <a:t>.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360904"/>
            <a:ext cx="164005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D53044"/>
                </a:solidFill>
                <a:latin typeface="Roboto Black" charset="0"/>
              </a:rPr>
              <a:t>RNM-152: CONCENTRACIÓN DE SÓLIDOS Y BIORRECUPERACIÓN</a:t>
            </a:r>
          </a:p>
        </p:txBody>
      </p:sp>
      <p:pic>
        <p:nvPicPr>
          <p:cNvPr id="21" name="20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 b="443"/>
          <a:stretch>
            <a:fillRect/>
          </a:stretch>
        </p:blipFill>
        <p:spPr>
          <a:xfrm>
            <a:off x="10542161" y="6107821"/>
            <a:ext cx="7200351" cy="5364000"/>
          </a:xfr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2575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9028" y="6133010"/>
            <a:ext cx="9580214" cy="5262979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latin typeface="Roboto Light"/>
                <a:ea typeface="+mn-ea"/>
                <a:cs typeface="Roboto Light"/>
              </a:rPr>
              <a:t>EQUIPAMIENTO SINGULAR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Calorímetro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, modelo 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Phywe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 LEC-02.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Densímetro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digital, marca METTLER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Medidor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de humedad, marca METTLER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Estufas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universales para secado y esterilización desde ambiente 40ºC hasta 250ºC, marcas 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Raypa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, modelo DOD‐50 y 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digitronic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 J.P. Selecta.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Espectrofotómetro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de infrarrojo por transformada de Fourier, marca 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Perkin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-Elmer, STA 6000.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Molino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de cuchillas SM 100, marca RETSCH 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Tamizadora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y juego de tamices A.S.T.M., marca C.I.S.A., modelo RP‐15.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Analizador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de gases LANCOM III, Portable 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Flue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 Gas 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Analyzer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Analizador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simultáneo TG-DSC, marca 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Perkin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-Elmer, Modelo STA6000.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>
                <a:latin typeface="Roboto Light"/>
                <a:ea typeface="+mn-ea"/>
                <a:cs typeface="Roboto Light"/>
              </a:rPr>
              <a:t>I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nstalación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a escala de laboratorio para 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la realización de ensayos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de 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pirólisis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 y 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gasificación (incluye horno tubular </a:t>
            </a:r>
            <a:r>
              <a:rPr lang="es-ES" sz="2100" dirty="0" err="1" smtClean="0">
                <a:latin typeface="Roboto Light"/>
                <a:ea typeface="+mn-ea"/>
                <a:cs typeface="Roboto Light"/>
              </a:rPr>
              <a:t>Nabertherm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).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Planta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piloto equipada con un reactor de lecho 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fluidizado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 utilizada para llevar a cabo ensayos de 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pirólisis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 y gasificación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.</a:t>
            </a: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315201" y="3848100"/>
            <a:ext cx="10427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smtClean="0">
                <a:solidFill>
                  <a:srgbClr val="FF0000"/>
                </a:solidFill>
                <a:latin typeface="Roboto Regular" charset="0"/>
              </a:rPr>
              <a:t>2. </a:t>
            </a:r>
            <a:r>
              <a:rPr lang="es-ES" altLang="es-ES" sz="2800" b="1" dirty="0">
                <a:latin typeface="Roboto Regular" charset="0"/>
              </a:rPr>
              <a:t>Caracterización y aplicación de residuos sólidos de diversa procedencia para fines energéticos</a:t>
            </a:r>
            <a:r>
              <a:rPr lang="es-ES" altLang="es-ES" sz="2800" b="1" dirty="0" smtClean="0">
                <a:latin typeface="Roboto Regular" charset="0"/>
              </a:rPr>
              <a:t>.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360904"/>
            <a:ext cx="164005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D53044"/>
                </a:solidFill>
                <a:latin typeface="Roboto Black" charset="0"/>
              </a:rPr>
              <a:t>RNM-152: CONCENTRACIÓN DE SÓLIDOS Y BIORRECUPERACIÓN</a:t>
            </a:r>
          </a:p>
        </p:txBody>
      </p:sp>
      <p:pic>
        <p:nvPicPr>
          <p:cNvPr id="21" name="20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904" y="6550344"/>
            <a:ext cx="2721600" cy="4316810"/>
          </a:xfrm>
          <a:solidFill>
            <a:schemeClr val="bg1">
              <a:lumMod val="95000"/>
            </a:scheme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919" y="6133010"/>
            <a:ext cx="43338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931" y="9029514"/>
            <a:ext cx="286785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3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315201" y="3848100"/>
            <a:ext cx="104273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smtClean="0">
                <a:solidFill>
                  <a:srgbClr val="FF0000"/>
                </a:solidFill>
                <a:latin typeface="Roboto Regular" charset="0"/>
              </a:rPr>
              <a:t>3. </a:t>
            </a:r>
            <a:r>
              <a:rPr lang="es-ES" altLang="es-ES" sz="2800" b="1" dirty="0" smtClean="0">
                <a:latin typeface="Roboto Regular" charset="0"/>
              </a:rPr>
              <a:t>Desarrollo de </a:t>
            </a:r>
            <a:r>
              <a:rPr lang="es-ES" altLang="es-ES" sz="2800" b="1" dirty="0">
                <a:latin typeface="Roboto Regular" charset="0"/>
              </a:rPr>
              <a:t>productos químicos </a:t>
            </a:r>
            <a:r>
              <a:rPr lang="es-ES" altLang="es-ES" sz="2800" b="1" dirty="0" smtClean="0">
                <a:latin typeface="Roboto Regular" charset="0"/>
              </a:rPr>
              <a:t>de </a:t>
            </a:r>
            <a:r>
              <a:rPr lang="es-ES" altLang="es-ES" sz="2800" b="1" dirty="0">
                <a:latin typeface="Roboto Regular" charset="0"/>
              </a:rPr>
              <a:t>gran interés industrial </a:t>
            </a:r>
            <a:r>
              <a:rPr lang="es-ES" altLang="es-ES" sz="2800" b="1" dirty="0" smtClean="0">
                <a:latin typeface="Roboto Regular" charset="0"/>
              </a:rPr>
              <a:t>con </a:t>
            </a:r>
            <a:r>
              <a:rPr lang="es-ES" altLang="es-ES" sz="2800" b="1" dirty="0">
                <a:latin typeface="Roboto Regular" charset="0"/>
              </a:rPr>
              <a:t>elevado rendimiento y pureza a partir de residuos </a:t>
            </a:r>
            <a:r>
              <a:rPr lang="es-ES" altLang="es-ES" sz="2800" b="1" dirty="0" smtClean="0">
                <a:latin typeface="Roboto Regular" charset="0"/>
              </a:rPr>
              <a:t>sólidos de procedencia agrícola o agro-industrial.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360904"/>
            <a:ext cx="164005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D53044"/>
                </a:solidFill>
                <a:latin typeface="Roboto Black" charset="0"/>
              </a:rPr>
              <a:t>RNM-152: CONCENTRACIÓN DE SÓLIDOS Y BIORRECUPERACIÓN</a:t>
            </a:r>
          </a:p>
        </p:txBody>
      </p:sp>
      <p:pic>
        <p:nvPicPr>
          <p:cNvPr id="19" name="Picture 3" descr="F:\Estancias\Faro\Fotos\Ángela\20180508_114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113" y="6326778"/>
            <a:ext cx="30375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:\Estancias\Faro\Fotos\Ángela\20180508_1146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772" r="15279" b="16094"/>
          <a:stretch/>
        </p:blipFill>
        <p:spPr bwMode="auto">
          <a:xfrm>
            <a:off x="10552041" y="6326778"/>
            <a:ext cx="408546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59303" y="7125342"/>
            <a:ext cx="11435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 err="1" smtClean="0">
                <a:solidFill>
                  <a:srgbClr val="D53044"/>
                </a:solidFill>
              </a:rPr>
              <a:t>Otras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líneas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en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desarrollo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actualmente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1267367" y="7874642"/>
            <a:ext cx="806913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Font typeface="+mj-lt"/>
              <a:buAutoNum type="arabicPeriod" startAt="4"/>
            </a:pPr>
            <a:r>
              <a:rPr lang="es-ES" altLang="es-ES" sz="2800" b="1" dirty="0" smtClean="0">
                <a:latin typeface="Roboto Regular" charset="0"/>
              </a:rPr>
              <a:t>Reciclado de materiales plásticos mediante procesos mecánicos y procesos termoquímicos.</a:t>
            </a:r>
          </a:p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Font typeface="+mj-lt"/>
              <a:buAutoNum type="arabicPeriod" startAt="4"/>
            </a:pPr>
            <a:r>
              <a:rPr lang="es-ES" altLang="es-ES" sz="2800" b="1" dirty="0" smtClean="0">
                <a:latin typeface="Roboto Regular" charset="0"/>
              </a:rPr>
              <a:t>Tratamiento y valorización de escombreras para la obtención de metales de interés.</a:t>
            </a:r>
          </a:p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Font typeface="+mj-lt"/>
              <a:buAutoNum type="arabicPeriod" startAt="4"/>
            </a:pPr>
            <a:r>
              <a:rPr lang="es-ES" altLang="es-ES" sz="2800" b="1" dirty="0" smtClean="0">
                <a:latin typeface="Roboto Regular" charset="0"/>
              </a:rPr>
              <a:t>Mejoras en los procesos de concentración de minerales y aplicación de las técnicas al aprovechamiento de minerales de baja ley.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22" name="TextBox 28"/>
          <p:cNvSpPr txBox="1"/>
          <p:nvPr/>
        </p:nvSpPr>
        <p:spPr>
          <a:xfrm>
            <a:off x="799028" y="5908422"/>
            <a:ext cx="9580214" cy="1061829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latin typeface="Roboto Light"/>
                <a:ea typeface="+mn-ea"/>
                <a:cs typeface="Roboto Light"/>
              </a:rPr>
              <a:t>EQUIPAMIENTO SINGULAR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Reactor agitado de laboratorio ILSHIN de 2 litros con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capacidad de trabajo hasta 100 bar y 350 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ºC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 de 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temperatura.</a:t>
            </a: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531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625389" y="3955131"/>
            <a:ext cx="10972799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marL="449263" indent="-449263"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s-ES" altLang="es-ES" sz="2800" b="1" dirty="0" smtClean="0">
                <a:solidFill>
                  <a:srgbClr val="FF0000"/>
                </a:solidFill>
                <a:latin typeface="Roboto Regular" charset="0"/>
              </a:rPr>
              <a:t>1. </a:t>
            </a:r>
            <a:r>
              <a:rPr lang="es-ES" altLang="es-ES" sz="2800" b="1" dirty="0" smtClean="0">
                <a:latin typeface="Roboto Regular" charset="0"/>
              </a:rPr>
              <a:t>Densificación de residuos sólidos </a:t>
            </a:r>
            <a:r>
              <a:rPr lang="es-ES" altLang="es-ES" sz="2800" b="1" dirty="0" err="1" smtClean="0">
                <a:latin typeface="Roboto Regular" charset="0"/>
              </a:rPr>
              <a:t>biomásicos</a:t>
            </a:r>
            <a:r>
              <a:rPr lang="es-ES" altLang="es-ES" sz="2800" b="1" dirty="0" smtClean="0">
                <a:latin typeface="Roboto Regular" charset="0"/>
              </a:rPr>
              <a:t> </a:t>
            </a:r>
            <a:r>
              <a:rPr lang="es-ES" altLang="es-ES" sz="2800" b="1" dirty="0" err="1" smtClean="0">
                <a:latin typeface="Roboto Regular" charset="0"/>
              </a:rPr>
              <a:t>pretratados</a:t>
            </a:r>
            <a:r>
              <a:rPr lang="es-ES" altLang="es-ES" sz="2800" b="1" dirty="0" smtClean="0">
                <a:latin typeface="Roboto Regular" charset="0"/>
              </a:rPr>
              <a:t> (por ejemplo, mediante torrefacción) y caracterización de pellets y briquetas.</a:t>
            </a:r>
          </a:p>
          <a:p>
            <a:pPr marL="449263" indent="-449263"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s-ES" altLang="es-ES" sz="2800" b="1" dirty="0" smtClean="0">
                <a:solidFill>
                  <a:srgbClr val="FF0000"/>
                </a:solidFill>
                <a:latin typeface="Roboto Regular" charset="0"/>
              </a:rPr>
              <a:t>2. </a:t>
            </a:r>
            <a:r>
              <a:rPr lang="es-ES" altLang="es-ES" sz="2800" b="1" dirty="0" smtClean="0">
                <a:latin typeface="Roboto Regular" charset="0"/>
              </a:rPr>
              <a:t>Análisis </a:t>
            </a:r>
            <a:r>
              <a:rPr lang="es-ES" altLang="es-ES" sz="2800" b="1" dirty="0">
                <a:latin typeface="Roboto Regular" charset="0"/>
              </a:rPr>
              <a:t>de </a:t>
            </a:r>
            <a:r>
              <a:rPr lang="es-ES" altLang="es-ES" sz="2800" b="1" dirty="0" smtClean="0">
                <a:latin typeface="Roboto Regular" charset="0"/>
              </a:rPr>
              <a:t>contaminantes generados en procesos térmicos (especialmente </a:t>
            </a:r>
            <a:r>
              <a:rPr lang="es-ES" altLang="es-ES" sz="2800" b="1" dirty="0" err="1" smtClean="0">
                <a:latin typeface="Roboto Regular" charset="0"/>
              </a:rPr>
              <a:t>PAHs</a:t>
            </a:r>
            <a:r>
              <a:rPr lang="es-ES" altLang="es-ES" sz="2800" b="1" dirty="0" smtClean="0">
                <a:latin typeface="Roboto Regular" charset="0"/>
              </a:rPr>
              <a:t>, hidrocarburos </a:t>
            </a:r>
            <a:r>
              <a:rPr lang="es-ES" altLang="es-ES" sz="2800" b="1" dirty="0" err="1" smtClean="0">
                <a:latin typeface="Roboto Regular" charset="0"/>
              </a:rPr>
              <a:t>poliaromáticos</a:t>
            </a:r>
            <a:r>
              <a:rPr lang="es-ES" altLang="es-ES" sz="2800" b="1" dirty="0" smtClean="0">
                <a:latin typeface="Roboto Regular" charset="0"/>
              </a:rPr>
              <a:t>, </a:t>
            </a:r>
            <a:r>
              <a:rPr lang="es-ES" altLang="es-ES" sz="2800" b="1" dirty="0" err="1">
                <a:latin typeface="Roboto Regular" charset="0"/>
              </a:rPr>
              <a:t>policlorodibenzofuranos</a:t>
            </a:r>
            <a:r>
              <a:rPr lang="es-ES" altLang="es-ES" sz="2800" b="1" dirty="0">
                <a:latin typeface="Roboto Regular" charset="0"/>
              </a:rPr>
              <a:t> y dioxinas, </a:t>
            </a:r>
            <a:r>
              <a:rPr lang="es-ES" altLang="es-ES" sz="2800" b="1" dirty="0" smtClean="0">
                <a:latin typeface="Roboto Regular" charset="0"/>
              </a:rPr>
              <a:t>metales pesados, etc</a:t>
            </a:r>
            <a:r>
              <a:rPr lang="es-ES" altLang="es-ES" sz="2800" b="1" dirty="0" smtClean="0">
                <a:latin typeface="Roboto Regular" charset="0"/>
              </a:rPr>
              <a:t>.).</a:t>
            </a:r>
            <a:endParaRPr lang="es-ES" altLang="es-ES" sz="2800" b="1" dirty="0" smtClean="0">
              <a:latin typeface="Roboto Regular" charset="0"/>
            </a:endParaRPr>
          </a:p>
          <a:p>
            <a:pPr marL="514350" indent="-514350" algn="just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3"/>
            </a:pPr>
            <a:r>
              <a:rPr lang="es-ES" altLang="es-ES" sz="2800" b="1" dirty="0">
                <a:latin typeface="Roboto Regular" charset="0"/>
              </a:rPr>
              <a:t>Fermentación de azúcares procedentes de residuos </a:t>
            </a:r>
            <a:r>
              <a:rPr lang="es-ES" altLang="es-ES" sz="2800" b="1" dirty="0" err="1">
                <a:latin typeface="Roboto Regular" charset="0"/>
              </a:rPr>
              <a:t>lignocelulósicos</a:t>
            </a:r>
            <a:r>
              <a:rPr lang="es-ES" altLang="es-ES" sz="2800" b="1" dirty="0">
                <a:latin typeface="Roboto Regular" charset="0"/>
              </a:rPr>
              <a:t>. </a:t>
            </a:r>
            <a:endParaRPr lang="en-US" altLang="es-ES" sz="2800" b="1" dirty="0">
              <a:latin typeface="Roboto Regular" charset="0"/>
            </a:endParaRPr>
          </a:p>
          <a:p>
            <a:pPr marL="449263" indent="-449263" algn="just" eaLnBrk="1" hangingPunct="1">
              <a:spcBef>
                <a:spcPct val="0"/>
              </a:spcBef>
              <a:buNone/>
            </a:pP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360904"/>
            <a:ext cx="164005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D53044"/>
                </a:solidFill>
                <a:latin typeface="Roboto Black" charset="0"/>
              </a:rPr>
              <a:t>RNM-152: CONCENTRACIÓN DE SÓLIDOS Y BIORRECUPERACIÓN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6"/>
          <a:stretch/>
        </p:blipFill>
        <p:spPr bwMode="auto">
          <a:xfrm>
            <a:off x="567410" y="8614611"/>
            <a:ext cx="8009745" cy="335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53"/>
          <a:stretch/>
        </p:blipFill>
        <p:spPr bwMode="auto">
          <a:xfrm>
            <a:off x="8935454" y="9528321"/>
            <a:ext cx="8009745" cy="144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8879</TotalTime>
  <Words>685</Words>
  <Application>Microsoft Office PowerPoint</Application>
  <PresentationFormat>Personalizado</PresentationFormat>
  <Paragraphs>65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Oficina de Gestión de la Comunicación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Universidad de Granada 4:3</dc:title>
  <dc:creator>Ángel Rodríguez Valverde</dc:creator>
  <cp:lastModifiedBy>Usuario</cp:lastModifiedBy>
  <cp:revision>737</cp:revision>
  <dcterms:created xsi:type="dcterms:W3CDTF">2017-04-03T06:52:49Z</dcterms:created>
  <dcterms:modified xsi:type="dcterms:W3CDTF">2018-06-13T10:52:13Z</dcterms:modified>
</cp:coreProperties>
</file>