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8" r:id="rId2"/>
    <p:sldId id="264" r:id="rId3"/>
    <p:sldId id="544" r:id="rId4"/>
    <p:sldId id="547" r:id="rId5"/>
    <p:sldId id="545" r:id="rId6"/>
    <p:sldId id="550" r:id="rId7"/>
    <p:sldId id="551" r:id="rId8"/>
    <p:sldId id="554" r:id="rId9"/>
    <p:sldId id="555" r:id="rId10"/>
    <p:sldId id="556" r:id="rId11"/>
    <p:sldId id="557" r:id="rId12"/>
    <p:sldId id="558" r:id="rId13"/>
    <p:sldId id="559" r:id="rId14"/>
    <p:sldId id="561" r:id="rId15"/>
    <p:sldId id="560" r:id="rId16"/>
    <p:sldId id="549" r:id="rId17"/>
  </p:sldIdLst>
  <p:sldSz cx="18288000" cy="13716000"/>
  <p:notesSz cx="6858000" cy="9144000"/>
  <p:defaultTextStyle>
    <a:defPPr>
      <a:defRPr lang="en-US"/>
    </a:defPPr>
    <a:lvl1pPr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1219200" indent="-762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2438400" indent="-1524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3657600" indent="-2286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4876800" indent="-3048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2" userDrawn="1">
          <p15:clr>
            <a:srgbClr val="A4A3A4"/>
          </p15:clr>
        </p15:guide>
        <p15:guide id="2" pos="57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A49"/>
    <a:srgbClr val="0432FF"/>
    <a:srgbClr val="4433FF"/>
    <a:srgbClr val="D32D46"/>
    <a:srgbClr val="00A779"/>
    <a:srgbClr val="00A500"/>
    <a:srgbClr val="00B050"/>
    <a:srgbClr val="D74330"/>
    <a:srgbClr val="BB3830"/>
    <a:srgbClr val="4A5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67"/>
    <p:restoredTop sz="94639"/>
  </p:normalViewPr>
  <p:slideViewPr>
    <p:cSldViewPr snapToObjects="1">
      <p:cViewPr>
        <p:scale>
          <a:sx n="44" d="100"/>
          <a:sy n="44" d="100"/>
        </p:scale>
        <p:origin x="3032" y="1296"/>
      </p:cViewPr>
      <p:guideLst>
        <p:guide orient="horz" pos="4272"/>
        <p:guide pos="57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194F03-0620-45BD-9F02-10DDB7250EB5}" type="datetime1">
              <a:rPr lang="en-US" altLang="es-ES"/>
              <a:pPr>
                <a:defRPr/>
              </a:pPr>
              <a:t>6/13/18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282DD4A-DD19-44E1-B8A7-D31039CEE61D}" type="slidenum">
              <a:rPr lang="en-US" altLang="es-ES"/>
              <a:pPr/>
              <a:t>‹Nr.›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671089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0D8EC4-B9A4-48E3-A7F4-D344D4E9FBF2}" type="datetime1">
              <a:rPr lang="en-US" altLang="es-ES"/>
              <a:pPr>
                <a:defRPr/>
              </a:pPr>
              <a:t>6/13/18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 smtClean="0"/>
              <a:t>Click to edit Master text styles</a:t>
            </a:r>
          </a:p>
          <a:p>
            <a:pPr lvl="1"/>
            <a:r>
              <a:rPr lang="en-US" altLang="es-ES" noProof="0" smtClean="0"/>
              <a:t>Second level</a:t>
            </a:r>
          </a:p>
          <a:p>
            <a:pPr lvl="2"/>
            <a:r>
              <a:rPr lang="en-US" altLang="es-ES" noProof="0" smtClean="0"/>
              <a:t>Third level</a:t>
            </a:r>
          </a:p>
          <a:p>
            <a:pPr lvl="3"/>
            <a:r>
              <a:rPr lang="en-US" altLang="es-ES" noProof="0" smtClean="0"/>
              <a:t>Fourth level</a:t>
            </a:r>
          </a:p>
          <a:p>
            <a:pPr lvl="4"/>
            <a:r>
              <a:rPr lang="en-US" altLang="es-E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03DBEAF-B98E-42D3-A72C-6AA4FA84FC49}" type="slidenum">
              <a:rPr lang="en-US" altLang="es-ES"/>
              <a:pPr/>
              <a:t>‹Nr.›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70484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92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84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76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68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 dirty="0" smtClean="0">
                <a:ea typeface="ＭＳ Ｐゴシック" pitchFamily="34" charset="-128"/>
              </a:rPr>
              <a:t>Drag Picture and Send to Back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AE5F21-DD60-4D1F-9878-727053705F65}" type="slidenum">
              <a:rPr lang="en-US" altLang="es-ES" sz="1200"/>
              <a:pPr>
                <a:spcBef>
                  <a:spcPct val="0"/>
                </a:spcBef>
              </a:pPr>
              <a:t>1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12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0710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13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2934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14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14706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15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679318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16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5780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59383D-5DE5-497B-BFE3-E7043CF6B5E4}" type="slidenum">
              <a:rPr lang="en-US" altLang="es-ES" sz="1200"/>
              <a:pPr>
                <a:spcBef>
                  <a:spcPct val="0"/>
                </a:spcBef>
              </a:pPr>
              <a:t>2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5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80786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6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9740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7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5111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8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0255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9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91000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10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36297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BEAF-B98E-42D3-A72C-6AA4FA84FC49}" type="slidenum">
              <a:rPr lang="en-US" altLang="es-ES" smtClean="0"/>
              <a:pPr/>
              <a:t>11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85327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804966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003154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/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407135880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B3C98-C961-4EE1-AFA1-DE541234C651}" type="slidenum">
              <a:rPr lang="en-US" altLang="es-ES" smtClean="0"/>
              <a:pPr/>
              <a:t>‹Nr.›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71373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605492"/>
      </p:ext>
    </p:extLst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94451"/>
      </p:ext>
    </p:extLst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93576"/>
      </p:ext>
    </p:extLst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52580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36653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2336198"/>
      </p:ext>
    </p:extLst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31105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5A6A5"/>
                </a:solidFill>
                <a:latin typeface="Roboto Light" charset="0"/>
              </a:defRPr>
            </a:lvl1pPr>
          </a:lstStyle>
          <a:p>
            <a:fld id="{474B3C98-C961-4EE1-AFA1-DE541234C651}" type="slidenum">
              <a:rPr lang="en-US" altLang="es-ES"/>
              <a:pPr/>
              <a:t>‹Nr.›</a:t>
            </a:fld>
            <a:endParaRPr lang="en-US" altLang="es-ES"/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00A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53340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57912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62484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67056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E0170F6-7504-40CE-A4AE-17804D6A0376}" type="slidenum">
              <a:rPr lang="en-US" altLang="es-ES" sz="1800">
                <a:solidFill>
                  <a:schemeClr val="bg1"/>
                </a:solidFill>
                <a:latin typeface="Roboto Regular" charset="0"/>
              </a:rPr>
              <a:pPr algn="ctr" eaLnBrk="1" hangingPunct="1"/>
              <a:t>‹Nr.›</a:t>
            </a:fld>
            <a:endParaRPr lang="en-US" altLang="es-ES" sz="1800" dirty="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7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med">
    <p:push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20" Type="http://schemas.microsoft.com/office/2007/relationships/hdphoto" Target="../media/hdphoto17.wdp"/><Relationship Id="rId21" Type="http://schemas.openxmlformats.org/officeDocument/2006/relationships/image" Target="../media/image20.png"/><Relationship Id="rId22" Type="http://schemas.microsoft.com/office/2007/relationships/hdphoto" Target="../media/hdphoto11.wdp"/><Relationship Id="rId23" Type="http://schemas.openxmlformats.org/officeDocument/2006/relationships/image" Target="../media/image58.emf"/><Relationship Id="rId24" Type="http://schemas.openxmlformats.org/officeDocument/2006/relationships/image" Target="../media/image59.png"/><Relationship Id="rId10" Type="http://schemas.microsoft.com/office/2007/relationships/hdphoto" Target="../media/hdphoto13.wdp"/><Relationship Id="rId11" Type="http://schemas.openxmlformats.org/officeDocument/2006/relationships/image" Target="../media/image53.jpeg"/><Relationship Id="rId12" Type="http://schemas.microsoft.com/office/2007/relationships/hdphoto" Target="../media/hdphoto14.wdp"/><Relationship Id="rId13" Type="http://schemas.openxmlformats.org/officeDocument/2006/relationships/image" Target="../media/image54.emf"/><Relationship Id="rId14" Type="http://schemas.openxmlformats.org/officeDocument/2006/relationships/image" Target="../media/image55.png"/><Relationship Id="rId15" Type="http://schemas.microsoft.com/office/2007/relationships/hdphoto" Target="../media/hdphoto15.wdp"/><Relationship Id="rId16" Type="http://schemas.openxmlformats.org/officeDocument/2006/relationships/image" Target="../media/image56.jpeg"/><Relationship Id="rId17" Type="http://schemas.microsoft.com/office/2007/relationships/hdphoto" Target="../media/hdphoto16.wdp"/><Relationship Id="rId18" Type="http://schemas.openxmlformats.org/officeDocument/2006/relationships/image" Target="../media/image57.emf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9.em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emf"/><Relationship Id="rId12" Type="http://schemas.openxmlformats.org/officeDocument/2006/relationships/image" Target="../media/image65.jpeg"/><Relationship Id="rId13" Type="http://schemas.microsoft.com/office/2007/relationships/hdphoto" Target="../media/hdphoto1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8" Type="http://schemas.openxmlformats.org/officeDocument/2006/relationships/image" Target="../media/image34.png"/><Relationship Id="rId9" Type="http://schemas.microsoft.com/office/2007/relationships/hdphoto" Target="../media/hdphoto7.wdp"/><Relationship Id="rId10" Type="http://schemas.openxmlformats.org/officeDocument/2006/relationships/image" Target="../media/image63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image" Target="../media/image71.emf"/><Relationship Id="rId13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6.emf"/><Relationship Id="rId6" Type="http://schemas.openxmlformats.org/officeDocument/2006/relationships/image" Target="../media/image34.png"/><Relationship Id="rId7" Type="http://schemas.microsoft.com/office/2007/relationships/hdphoto" Target="../media/hdphoto7.wdp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image" Target="../media/image6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3.png"/><Relationship Id="rId6" Type="http://schemas.microsoft.com/office/2007/relationships/hdphoto" Target="../media/hdphoto19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0" Type="http://schemas.openxmlformats.org/officeDocument/2006/relationships/image" Target="../media/image79.jpeg"/><Relationship Id="rId11" Type="http://schemas.microsoft.com/office/2007/relationships/hdphoto" Target="../media/hdphoto20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8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png"/><Relationship Id="rId13" Type="http://schemas.microsoft.com/office/2007/relationships/hdphoto" Target="../media/hdphoto2.wdp"/><Relationship Id="rId14" Type="http://schemas.openxmlformats.org/officeDocument/2006/relationships/image" Target="../media/image20.png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1.emf"/><Relationship Id="rId17" Type="http://schemas.openxmlformats.org/officeDocument/2006/relationships/image" Target="../media/image21.png"/><Relationship Id="rId18" Type="http://schemas.microsoft.com/office/2007/relationships/hdphoto" Target="../media/hdphoto3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2.gif"/><Relationship Id="rId6" Type="http://schemas.openxmlformats.org/officeDocument/2006/relationships/image" Target="../media/image23.emf"/><Relationship Id="rId7" Type="http://schemas.openxmlformats.org/officeDocument/2006/relationships/image" Target="../media/image24.png"/><Relationship Id="rId8" Type="http://schemas.microsoft.com/office/2007/relationships/hdphoto" Target="../media/hdphoto4.wdp"/><Relationship Id="rId9" Type="http://schemas.openxmlformats.org/officeDocument/2006/relationships/image" Target="../media/image25.png"/><Relationship Id="rId10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7.emf"/><Relationship Id="rId6" Type="http://schemas.openxmlformats.org/officeDocument/2006/relationships/image" Target="../media/image28.gi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2.png"/><Relationship Id="rId6" Type="http://schemas.openxmlformats.org/officeDocument/2006/relationships/image" Target="../media/image15.emf"/><Relationship Id="rId7" Type="http://schemas.openxmlformats.org/officeDocument/2006/relationships/image" Target="../media/image25.png"/><Relationship Id="rId8" Type="http://schemas.microsoft.com/office/2007/relationships/hdphoto" Target="../media/hdphoto5.wdp"/><Relationship Id="rId9" Type="http://schemas.openxmlformats.org/officeDocument/2006/relationships/image" Target="../media/image26.png"/><Relationship Id="rId10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microsoft.com/office/2007/relationships/hdphoto" Target="../media/hdphoto8.wdp"/><Relationship Id="rId14" Type="http://schemas.openxmlformats.org/officeDocument/2006/relationships/image" Target="../media/image38.emf"/><Relationship Id="rId15" Type="http://schemas.openxmlformats.org/officeDocument/2006/relationships/image" Target="../media/image39.jpeg"/><Relationship Id="rId16" Type="http://schemas.microsoft.com/office/2007/relationships/hdphoto" Target="../media/hdphoto9.wdp"/><Relationship Id="rId17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4.png"/><Relationship Id="rId7" Type="http://schemas.microsoft.com/office/2007/relationships/hdphoto" Target="../media/hdphoto7.wdp"/><Relationship Id="rId8" Type="http://schemas.openxmlformats.org/officeDocument/2006/relationships/image" Target="../media/image35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emf"/><Relationship Id="rId12" Type="http://schemas.openxmlformats.org/officeDocument/2006/relationships/image" Target="../media/image44.jpeg"/><Relationship Id="rId13" Type="http://schemas.microsoft.com/office/2007/relationships/hdphoto" Target="../media/hdphoto10.wdp"/><Relationship Id="rId14" Type="http://schemas.openxmlformats.org/officeDocument/2006/relationships/image" Target="../media/image45.png"/><Relationship Id="rId15" Type="http://schemas.microsoft.com/office/2007/relationships/hdphoto" Target="../media/hdphoto11.wdp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microsoft.com/office/2007/relationships/hdphoto" Target="../media/hdphoto12.wdp"/><Relationship Id="rId19" Type="http://schemas.openxmlformats.org/officeDocument/2006/relationships/image" Target="../media/image4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34.png"/><Relationship Id="rId8" Type="http://schemas.microsoft.com/office/2007/relationships/hdphoto" Target="../media/hdphoto7.wdp"/><Relationship Id="rId9" Type="http://schemas.openxmlformats.org/officeDocument/2006/relationships/image" Target="../media/image43.emf"/><Relationship Id="rId10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2111544" y="-2492544"/>
            <a:ext cx="13716000" cy="187010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rgbClr val="FFFFFF"/>
              </a:solidFill>
            </a:endParaRPr>
          </a:p>
        </p:txBody>
      </p:sp>
      <p:pic>
        <p:nvPicPr>
          <p:cNvPr id="32" name="Imagen 31" descr="UGR-MARCA-01-negati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568450"/>
            <a:ext cx="50990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2084" y="7797800"/>
            <a:ext cx="18288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8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I </a:t>
            </a:r>
            <a:r>
              <a:rPr lang="en-US" altLang="es-ES" sz="48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Jornada</a:t>
            </a:r>
            <a:r>
              <a:rPr lang="en-US" altLang="es-ES" sz="48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de (d)</a:t>
            </a:r>
            <a:r>
              <a:rPr lang="en-US" altLang="es-ES" sz="48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Efecto</a:t>
            </a:r>
            <a:r>
              <a:rPr lang="en-US" altLang="es-ES" sz="48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US" altLang="es-ES" sz="48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Pasillo</a:t>
            </a:r>
            <a:r>
              <a:rPr lang="en-US" altLang="es-ES" sz="48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b="1" dirty="0" smtClean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Facultad</a:t>
            </a:r>
            <a:r>
              <a:rPr lang="en-US" altLang="es-ES" sz="32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de </a:t>
            </a:r>
            <a:r>
              <a:rPr lang="en-US" altLang="es-ES" sz="32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Ciencias</a:t>
            </a:r>
            <a:r>
              <a:rPr lang="en-US" altLang="es-ES" sz="32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, 15 </a:t>
            </a:r>
            <a:r>
              <a:rPr lang="en-US" altLang="es-ES" sz="32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junio</a:t>
            </a:r>
            <a:r>
              <a:rPr lang="en-US" altLang="es-ES" sz="32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2018 #</a:t>
            </a:r>
            <a:r>
              <a:rPr lang="en-US" altLang="es-ES" sz="32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DefectoPasillo</a:t>
            </a:r>
            <a:endParaRPr lang="en-US" altLang="es-ES" sz="3200" b="1" dirty="0" smtClean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410660" y="10218161"/>
            <a:ext cx="135555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b="1" dirty="0" smtClean="0">
              <a:solidFill>
                <a:schemeClr val="bg1"/>
              </a:solidFill>
              <a:latin typeface="Roboto Black" charset="0"/>
              <a:ea typeface="Roboto Black" charset="0"/>
              <a:cs typeface="Roboto Black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b="1" dirty="0" smtClean="0">
                <a:solidFill>
                  <a:schemeClr val="bg1"/>
                </a:solidFill>
                <a:latin typeface="Roboto Black" charset="0"/>
                <a:ea typeface="Roboto Black" charset="0"/>
                <a:cs typeface="Roboto Black" charset="0"/>
              </a:rPr>
              <a:t>II Plan de </a:t>
            </a:r>
            <a:r>
              <a:rPr lang="en-US" altLang="es-ES" sz="3200" b="1" dirty="0" err="1" smtClean="0">
                <a:solidFill>
                  <a:schemeClr val="bg1"/>
                </a:solidFill>
                <a:latin typeface="Roboto Black" charset="0"/>
                <a:ea typeface="Roboto Black" charset="0"/>
                <a:cs typeface="Roboto Black" charset="0"/>
              </a:rPr>
              <a:t>Promoción</a:t>
            </a:r>
            <a:r>
              <a:rPr lang="en-US" altLang="es-ES" sz="3200" b="1" dirty="0" smtClean="0">
                <a:solidFill>
                  <a:schemeClr val="bg1"/>
                </a:solidFill>
                <a:latin typeface="Roboto Black" charset="0"/>
                <a:ea typeface="Roboto Black" charset="0"/>
                <a:cs typeface="Roboto Black" charset="0"/>
              </a:rPr>
              <a:t> de la </a:t>
            </a:r>
            <a:r>
              <a:rPr lang="en-US" altLang="es-ES" sz="3200" b="1" dirty="0" err="1" smtClean="0">
                <a:solidFill>
                  <a:schemeClr val="bg1"/>
                </a:solidFill>
                <a:latin typeface="Roboto Black" charset="0"/>
                <a:ea typeface="Roboto Black" charset="0"/>
                <a:cs typeface="Roboto Black" charset="0"/>
              </a:rPr>
              <a:t>Investigación</a:t>
            </a:r>
            <a:endParaRPr lang="en-US" altLang="es-ES" sz="3200" b="1" dirty="0" smtClean="0">
              <a:solidFill>
                <a:schemeClr val="bg1"/>
              </a:solidFill>
              <a:latin typeface="Roboto Black" charset="0"/>
              <a:ea typeface="Roboto Black" charset="0"/>
              <a:cs typeface="Roboto Black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b="1" dirty="0">
              <a:solidFill>
                <a:schemeClr val="bg1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66133" y="200936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sp>
        <p:nvSpPr>
          <p:cNvPr id="47" name="Rectangle 29"/>
          <p:cNvSpPr/>
          <p:nvPr/>
        </p:nvSpPr>
        <p:spPr>
          <a:xfrm>
            <a:off x="7669954" y="5561860"/>
            <a:ext cx="2795691" cy="88064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Bioconjugación</a:t>
            </a:r>
            <a:endParaRPr lang="es-ES_tradnl" sz="2800" b="1" dirty="0" smtClean="0">
              <a:solidFill>
                <a:schemeClr val="bg1"/>
              </a:solidFill>
              <a:latin typeface="Al Nile" charset="-78"/>
              <a:ea typeface="Al Nile" charset="-78"/>
              <a:cs typeface="Al Nile" charset="-78"/>
            </a:endParaRPr>
          </a:p>
          <a:p>
            <a:pPr algn="ctr"/>
            <a:r>
              <a:rPr lang="es-ES_tradnl" sz="2800" b="1" dirty="0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Funcional</a:t>
            </a:r>
            <a:endParaRPr lang="es-ES_tradnl" sz="2800" dirty="0">
              <a:solidFill>
                <a:schemeClr val="bg1"/>
              </a:solidFill>
            </a:endParaRPr>
          </a:p>
        </p:txBody>
      </p:sp>
      <p:sp>
        <p:nvSpPr>
          <p:cNvPr id="50" name="62 CuadroTexto"/>
          <p:cNvSpPr txBox="1">
            <a:spLocks noChangeArrowheads="1"/>
          </p:cNvSpPr>
          <p:nvPr/>
        </p:nvSpPr>
        <p:spPr bwMode="auto">
          <a:xfrm>
            <a:off x="6686737" y="6771811"/>
            <a:ext cx="4804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4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Transporte</a:t>
            </a:r>
            <a:r>
              <a:rPr lang="en-AU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de  Genes y </a:t>
            </a:r>
            <a:r>
              <a:rPr lang="en-AU" sz="24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Fármacos</a:t>
            </a:r>
            <a:endParaRPr lang="en-AU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6" name="18 CuadroTexto"/>
          <p:cNvSpPr txBox="1"/>
          <p:nvPr/>
        </p:nvSpPr>
        <p:spPr>
          <a:xfrm>
            <a:off x="12283424" y="10802844"/>
            <a:ext cx="340302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Nanovectores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génicos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policatiónicos</a:t>
            </a:r>
            <a:endParaRPr lang="en-AU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  <p:sp>
        <p:nvSpPr>
          <p:cNvPr id="70" name="18 CuadroTexto"/>
          <p:cNvSpPr txBox="1"/>
          <p:nvPr/>
        </p:nvSpPr>
        <p:spPr>
          <a:xfrm>
            <a:off x="1677140" y="5083467"/>
            <a:ext cx="340302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Nanobody</a:t>
            </a:r>
            <a:endParaRPr lang="en-AU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  <p:grpSp>
        <p:nvGrpSpPr>
          <p:cNvPr id="49" name="Agrupar 48"/>
          <p:cNvGrpSpPr>
            <a:grpSpLocks noChangeAspect="1"/>
          </p:cNvGrpSpPr>
          <p:nvPr/>
        </p:nvGrpSpPr>
        <p:grpSpPr>
          <a:xfrm>
            <a:off x="8110460" y="2955457"/>
            <a:ext cx="1914680" cy="1230866"/>
            <a:chOff x="4800600" y="3886200"/>
            <a:chExt cx="1066800" cy="685800"/>
          </a:xfrm>
        </p:grpSpPr>
        <p:sp>
          <p:nvSpPr>
            <p:cNvPr id="51" name="Rectángulo 50"/>
            <p:cNvSpPr/>
            <p:nvPr/>
          </p:nvSpPr>
          <p:spPr>
            <a:xfrm>
              <a:off x="4800600" y="3886200"/>
              <a:ext cx="1066800" cy="6858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2" name="Imagen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600" y="3962400"/>
              <a:ext cx="1028700" cy="596900"/>
            </a:xfrm>
            <a:prstGeom prst="rect">
              <a:avLst/>
            </a:prstGeom>
          </p:spPr>
        </p:pic>
      </p:grpSp>
      <p:grpSp>
        <p:nvGrpSpPr>
          <p:cNvPr id="7" name="Agrupar 6"/>
          <p:cNvGrpSpPr>
            <a:grpSpLocks noChangeAspect="1"/>
          </p:cNvGrpSpPr>
          <p:nvPr/>
        </p:nvGrpSpPr>
        <p:grpSpPr>
          <a:xfrm>
            <a:off x="1536596" y="2882807"/>
            <a:ext cx="4586995" cy="2323312"/>
            <a:chOff x="4133076" y="5825751"/>
            <a:chExt cx="3560086" cy="1803183"/>
          </a:xfrm>
        </p:grpSpPr>
        <p:grpSp>
          <p:nvGrpSpPr>
            <p:cNvPr id="56" name="Agrupar 55"/>
            <p:cNvGrpSpPr/>
            <p:nvPr/>
          </p:nvGrpSpPr>
          <p:grpSpPr>
            <a:xfrm>
              <a:off x="4485755" y="5825751"/>
              <a:ext cx="3207407" cy="1803183"/>
              <a:chOff x="3352800" y="1580444"/>
              <a:chExt cx="3207407" cy="1803183"/>
            </a:xfrm>
          </p:grpSpPr>
          <p:grpSp>
            <p:nvGrpSpPr>
              <p:cNvPr id="58" name="Agrupar 57"/>
              <p:cNvGrpSpPr/>
              <p:nvPr/>
            </p:nvGrpSpPr>
            <p:grpSpPr>
              <a:xfrm>
                <a:off x="4419600" y="1580444"/>
                <a:ext cx="2140607" cy="1803183"/>
                <a:chOff x="4419600" y="1580444"/>
                <a:chExt cx="2140607" cy="1803183"/>
              </a:xfrm>
            </p:grpSpPr>
            <p:pic>
              <p:nvPicPr>
                <p:cNvPr id="60" name="Picture 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3939" y="1580444"/>
                  <a:ext cx="1926268" cy="1803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62" name="Group 3"/>
                <p:cNvGrpSpPr>
                  <a:grpSpLocks/>
                </p:cNvGrpSpPr>
                <p:nvPr/>
              </p:nvGrpSpPr>
              <p:grpSpPr bwMode="auto">
                <a:xfrm>
                  <a:off x="4419600" y="2622930"/>
                  <a:ext cx="400842" cy="286564"/>
                  <a:chOff x="5000" y="2388"/>
                  <a:chExt cx="1008" cy="660"/>
                </a:xfrm>
              </p:grpSpPr>
              <p:pic>
                <p:nvPicPr>
                  <p:cNvPr id="63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23" y="2347"/>
                    <a:ext cx="910" cy="5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5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54" y="2678"/>
                    <a:ext cx="154" cy="13"/>
                  </a:xfrm>
                  <a:prstGeom prst="line">
                    <a:avLst/>
                  </a:prstGeom>
                  <a:noFill/>
                  <a:ln w="36720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</p:grpSp>
          </p:grpSp>
          <p:pic>
            <p:nvPicPr>
              <p:cNvPr id="59" name="Imagen 5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52800" y="2362200"/>
                <a:ext cx="1219200" cy="660400"/>
              </a:xfrm>
              <a:prstGeom prst="rect">
                <a:avLst/>
              </a:prstGeom>
            </p:spPr>
          </p:pic>
        </p:grpSp>
        <p:pic>
          <p:nvPicPr>
            <p:cNvPr id="67" name="Imagen 66" descr="031408-pill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56" b="89939" l="8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92"/>
            <a:stretch/>
          </p:blipFill>
          <p:spPr>
            <a:xfrm rot="20005243">
              <a:off x="4133076" y="6743430"/>
              <a:ext cx="644983" cy="749701"/>
            </a:xfrm>
            <a:prstGeom prst="rect">
              <a:avLst/>
            </a:prstGeom>
          </p:spPr>
        </p:pic>
      </p:grpSp>
      <p:grpSp>
        <p:nvGrpSpPr>
          <p:cNvPr id="75" name="Agrupar 74"/>
          <p:cNvGrpSpPr>
            <a:grpSpLocks noChangeAspect="1"/>
          </p:cNvGrpSpPr>
          <p:nvPr/>
        </p:nvGrpSpPr>
        <p:grpSpPr>
          <a:xfrm>
            <a:off x="12691431" y="2743200"/>
            <a:ext cx="3414760" cy="2615291"/>
            <a:chOff x="13716000" y="33157246"/>
            <a:chExt cx="4098153" cy="3138687"/>
          </a:xfrm>
        </p:grpSpPr>
        <p:pic>
          <p:nvPicPr>
            <p:cNvPr id="79" name="Imagen 78" descr="htrf-human-IgG-assay-principle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4" t="24355" r="54995" b="41676"/>
            <a:stretch/>
          </p:blipFill>
          <p:spPr>
            <a:xfrm rot="3152778">
              <a:off x="16453667" y="33242200"/>
              <a:ext cx="1445440" cy="1275532"/>
            </a:xfrm>
            <a:prstGeom prst="rect">
              <a:avLst/>
            </a:prstGeom>
          </p:spPr>
        </p:pic>
        <p:grpSp>
          <p:nvGrpSpPr>
            <p:cNvPr id="80" name="Agrupar 79"/>
            <p:cNvGrpSpPr/>
            <p:nvPr/>
          </p:nvGrpSpPr>
          <p:grpSpPr>
            <a:xfrm>
              <a:off x="13716000" y="33909000"/>
              <a:ext cx="3585039" cy="2386933"/>
              <a:chOff x="6608422" y="27813000"/>
              <a:chExt cx="3585039" cy="2386933"/>
            </a:xfrm>
          </p:grpSpPr>
          <p:grpSp>
            <p:nvGrpSpPr>
              <p:cNvPr id="81" name="Agrupar 80"/>
              <p:cNvGrpSpPr/>
              <p:nvPr/>
            </p:nvGrpSpPr>
            <p:grpSpPr>
              <a:xfrm>
                <a:off x="6918124" y="28928991"/>
                <a:ext cx="2080603" cy="988726"/>
                <a:chOff x="14478000" y="12287956"/>
                <a:chExt cx="1467652" cy="660400"/>
              </a:xfrm>
            </p:grpSpPr>
            <p:sp>
              <p:nvSpPr>
                <p:cNvPr id="84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5884412" y="12674509"/>
                  <a:ext cx="61240" cy="5644"/>
                </a:xfrm>
                <a:prstGeom prst="line">
                  <a:avLst/>
                </a:prstGeom>
                <a:noFill/>
                <a:ln w="3672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 sz="1800"/>
                </a:p>
              </p:txBody>
            </p:sp>
            <p:pic>
              <p:nvPicPr>
                <p:cNvPr id="85" name="Imagen 84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478000" y="12287956"/>
                  <a:ext cx="1219200" cy="660400"/>
                </a:xfrm>
                <a:prstGeom prst="rect">
                  <a:avLst/>
                </a:prstGeom>
              </p:spPr>
            </p:pic>
          </p:grpSp>
          <p:pic>
            <p:nvPicPr>
              <p:cNvPr id="82" name="Imagen 81" descr="031408-pill.jp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56" b="89939" l="88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592"/>
              <a:stretch/>
            </p:blipFill>
            <p:spPr>
              <a:xfrm rot="20005243">
                <a:off x="6608422" y="29271575"/>
                <a:ext cx="699763" cy="856801"/>
              </a:xfrm>
              <a:prstGeom prst="rect">
                <a:avLst/>
              </a:prstGeom>
            </p:spPr>
          </p:pic>
          <p:pic>
            <p:nvPicPr>
              <p:cNvPr id="83" name="Imagen 82" descr="Protein_A_1DEE_1L6X.png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473" b="90387" l="1561" r="5070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69" r="49575" b="10978"/>
              <a:stretch/>
            </p:blipFill>
            <p:spPr>
              <a:xfrm>
                <a:off x="8229600" y="27813000"/>
                <a:ext cx="1963861" cy="2386933"/>
              </a:xfrm>
              <a:prstGeom prst="rect">
                <a:avLst/>
              </a:prstGeom>
            </p:spPr>
          </p:pic>
        </p:grpSp>
      </p:grpSp>
      <p:sp>
        <p:nvSpPr>
          <p:cNvPr id="86" name="CuadroTexto 85"/>
          <p:cNvSpPr txBox="1"/>
          <p:nvPr/>
        </p:nvSpPr>
        <p:spPr>
          <a:xfrm>
            <a:off x="16147045" y="3075776"/>
            <a:ext cx="61695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sz="1800" b="1" i="1" dirty="0" err="1" smtClean="0">
                <a:solidFill>
                  <a:srgbClr val="008000"/>
                </a:solidFill>
                <a:latin typeface="Calibri"/>
              </a:rPr>
              <a:t>IgG</a:t>
            </a:r>
            <a:endParaRPr lang="es-ES" sz="1800" b="1" i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87" name="18 CuadroTexto"/>
          <p:cNvSpPr txBox="1"/>
          <p:nvPr/>
        </p:nvSpPr>
        <p:spPr>
          <a:xfrm>
            <a:off x="7035942" y="4198203"/>
            <a:ext cx="3754122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Ciclodextrinas</a:t>
            </a:r>
            <a:r>
              <a:rPr lang="en-AU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como</a:t>
            </a:r>
            <a:r>
              <a:rPr lang="en-AU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Agentes</a:t>
            </a:r>
            <a:r>
              <a:rPr lang="en-AU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de </a:t>
            </a:r>
            <a:r>
              <a:rPr lang="en-AU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Encapsulación</a:t>
            </a:r>
            <a:r>
              <a:rPr lang="en-AU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endParaRPr lang="en-AU" sz="2400" b="1" i="1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  <p:grpSp>
        <p:nvGrpSpPr>
          <p:cNvPr id="8" name="Agrupar 7"/>
          <p:cNvGrpSpPr>
            <a:grpSpLocks noChangeAspect="1"/>
          </p:cNvGrpSpPr>
          <p:nvPr/>
        </p:nvGrpSpPr>
        <p:grpSpPr>
          <a:xfrm>
            <a:off x="7635390" y="7924800"/>
            <a:ext cx="7618095" cy="2774918"/>
            <a:chOff x="11137406" y="8193557"/>
            <a:chExt cx="5781135" cy="2105799"/>
          </a:xfrm>
        </p:grpSpPr>
        <p:sp>
          <p:nvSpPr>
            <p:cNvPr id="98" name="CuadroTexto 97"/>
            <p:cNvSpPr txBox="1"/>
            <p:nvPr/>
          </p:nvSpPr>
          <p:spPr>
            <a:xfrm>
              <a:off x="14940380" y="10022357"/>
              <a:ext cx="1410425" cy="276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i="1" dirty="0" err="1" smtClean="0">
                  <a:latin typeface="Calibri"/>
                </a:rPr>
                <a:t>PEI@</a:t>
              </a:r>
              <a:r>
                <a:rPr lang="es-ES" sz="1200" b="1" i="1" dirty="0" err="1" smtClean="0">
                  <a:latin typeface="Symbol" charset="2"/>
                  <a:cs typeface="Symbol" charset="2"/>
                </a:rPr>
                <a:t>b-</a:t>
              </a:r>
              <a:r>
                <a:rPr lang="es-ES" sz="1200" b="1" i="1" dirty="0" err="1" smtClean="0">
                  <a:latin typeface="+mj-lt"/>
                  <a:cs typeface="Symbol" charset="2"/>
                </a:rPr>
                <a:t>CD@Sugar</a:t>
              </a:r>
              <a:endParaRPr lang="es-ES" sz="1200" b="1" i="1" dirty="0">
                <a:latin typeface="Calibri"/>
              </a:endParaRPr>
            </a:p>
          </p:txBody>
        </p:sp>
        <p:grpSp>
          <p:nvGrpSpPr>
            <p:cNvPr id="99" name="Agrupar 98"/>
            <p:cNvGrpSpPr/>
            <p:nvPr/>
          </p:nvGrpSpPr>
          <p:grpSpPr>
            <a:xfrm>
              <a:off x="14025980" y="8193557"/>
              <a:ext cx="2892561" cy="2076575"/>
              <a:chOff x="6172200" y="1018843"/>
              <a:chExt cx="2892561" cy="2076575"/>
            </a:xfrm>
          </p:grpSpPr>
          <p:grpSp>
            <p:nvGrpSpPr>
              <p:cNvPr id="100" name="Agrupar 99"/>
              <p:cNvGrpSpPr/>
              <p:nvPr/>
            </p:nvGrpSpPr>
            <p:grpSpPr>
              <a:xfrm>
                <a:off x="6172200" y="1752600"/>
                <a:ext cx="2167599" cy="1342818"/>
                <a:chOff x="2513722" y="2514600"/>
                <a:chExt cx="2167599" cy="1342818"/>
              </a:xfrm>
            </p:grpSpPr>
            <p:pic>
              <p:nvPicPr>
                <p:cNvPr id="103" name="Imagen 10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20026672">
                  <a:off x="2513722" y="3284235"/>
                  <a:ext cx="953601" cy="573183"/>
                </a:xfrm>
                <a:prstGeom prst="rect">
                  <a:avLst/>
                </a:prstGeom>
              </p:spPr>
            </p:pic>
            <p:pic>
              <p:nvPicPr>
                <p:cNvPr id="104" name="Imagen 103" descr="Functionalized-Hyperbranched-Polymer_large.jpe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923" r="52732" b="17696"/>
                <a:stretch/>
              </p:blipFill>
              <p:spPr>
                <a:xfrm>
                  <a:off x="3276600" y="2514600"/>
                  <a:ext cx="1404721" cy="902332"/>
                </a:xfrm>
                <a:prstGeom prst="rect">
                  <a:avLst/>
                </a:prstGeom>
              </p:spPr>
            </p:pic>
            <p:sp>
              <p:nvSpPr>
                <p:cNvPr id="105" name="CuadroTexto 104"/>
                <p:cNvSpPr txBox="1"/>
                <p:nvPr/>
              </p:nvSpPr>
              <p:spPr>
                <a:xfrm>
                  <a:off x="3274359" y="3284538"/>
                  <a:ext cx="333501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900" b="1" dirty="0" smtClean="0">
                      <a:solidFill>
                        <a:srgbClr val="FF0000"/>
                      </a:solidFill>
                    </a:rPr>
                    <a:t>NH</a:t>
                  </a:r>
                  <a:endParaRPr lang="es-ES" sz="900" b="1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101" name="Imagen 10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305800" y="1143000"/>
                <a:ext cx="538843" cy="685800"/>
              </a:xfrm>
              <a:prstGeom prst="rect">
                <a:avLst/>
              </a:prstGeom>
            </p:spPr>
          </p:pic>
          <p:sp>
            <p:nvSpPr>
              <p:cNvPr id="102" name="Hexágono 101"/>
              <p:cNvSpPr/>
              <p:nvPr/>
            </p:nvSpPr>
            <p:spPr>
              <a:xfrm rot="20858207">
                <a:off x="8780199" y="1018843"/>
                <a:ext cx="284562" cy="191477"/>
              </a:xfrm>
              <a:prstGeom prst="hexagon">
                <a:avLst>
                  <a:gd name="adj" fmla="val 40939"/>
                  <a:gd name="vf" fmla="val 115470"/>
                </a:avLst>
              </a:prstGeom>
              <a:solidFill>
                <a:srgbClr val="B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0504D">
                      <a:lumMod val="75000"/>
                    </a:srgbClr>
                  </a:solidFill>
                  <a:latin typeface="Calibri"/>
                </a:endParaRPr>
              </a:p>
            </p:txBody>
          </p:sp>
        </p:grpSp>
        <p:cxnSp>
          <p:nvCxnSpPr>
            <p:cNvPr id="106" name="Conector recto de flecha 105"/>
            <p:cNvCxnSpPr/>
            <p:nvPr/>
          </p:nvCxnSpPr>
          <p:spPr>
            <a:xfrm flipH="1">
              <a:off x="12730580" y="9247368"/>
              <a:ext cx="1295400" cy="0"/>
            </a:xfrm>
            <a:prstGeom prst="straightConnector1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CuadroTexto 106"/>
            <p:cNvSpPr txBox="1"/>
            <p:nvPr/>
          </p:nvSpPr>
          <p:spPr>
            <a:xfrm>
              <a:off x="13065153" y="9341641"/>
              <a:ext cx="856600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i="1" dirty="0" smtClean="0">
                  <a:solidFill>
                    <a:srgbClr val="953735"/>
                  </a:solidFill>
                  <a:latin typeface="Calibri"/>
                </a:rPr>
                <a:t>Polyplex</a:t>
              </a:r>
              <a:endParaRPr lang="es-ES" sz="1400" b="1" i="1" dirty="0">
                <a:solidFill>
                  <a:srgbClr val="953735"/>
                </a:solidFill>
                <a:latin typeface="Calibri"/>
              </a:endParaRPr>
            </a:p>
          </p:txBody>
        </p:sp>
        <p:sp>
          <p:nvSpPr>
            <p:cNvPr id="108" name="CuadroTexto 107"/>
            <p:cNvSpPr txBox="1"/>
            <p:nvPr/>
          </p:nvSpPr>
          <p:spPr>
            <a:xfrm>
              <a:off x="13263980" y="8866368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/>
                <a:t>DNA</a:t>
              </a:r>
              <a:endParaRPr lang="es-ES" sz="1400" dirty="0"/>
            </a:p>
          </p:txBody>
        </p:sp>
        <p:grpSp>
          <p:nvGrpSpPr>
            <p:cNvPr id="109" name="Agrupar 108"/>
            <p:cNvGrpSpPr/>
            <p:nvPr/>
          </p:nvGrpSpPr>
          <p:grpSpPr>
            <a:xfrm>
              <a:off x="11137406" y="8431406"/>
              <a:ext cx="1516974" cy="1385249"/>
              <a:chOff x="3641966" y="3124728"/>
              <a:chExt cx="1254388" cy="1079719"/>
            </a:xfrm>
          </p:grpSpPr>
          <p:pic>
            <p:nvPicPr>
              <p:cNvPr id="110" name="Picture 5" descr="exp_human001.jp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170" b="100000" l="216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62400" y="3200400"/>
                <a:ext cx="933954" cy="1004047"/>
              </a:xfrm>
              <a:prstGeom prst="rect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</p:pic>
          <p:sp>
            <p:nvSpPr>
              <p:cNvPr id="111" name="Elipse 110"/>
              <p:cNvSpPr/>
              <p:nvPr/>
            </p:nvSpPr>
            <p:spPr>
              <a:xfrm>
                <a:off x="3641966" y="3124728"/>
                <a:ext cx="776659" cy="629909"/>
              </a:xfrm>
              <a:prstGeom prst="ellipse">
                <a:avLst/>
              </a:prstGeom>
              <a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7000" b="-7000"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112" name="Elipse 111"/>
            <p:cNvSpPr/>
            <p:nvPr/>
          </p:nvSpPr>
          <p:spPr>
            <a:xfrm>
              <a:off x="13124094" y="8247097"/>
              <a:ext cx="848754" cy="727723"/>
            </a:xfrm>
            <a:prstGeom prst="ellipse">
              <a:avLst/>
            </a:prstGeom>
            <a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13" name="Imagen 112" descr="031408-pill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56" b="89939" l="8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2281" y="9315761"/>
              <a:ext cx="798138" cy="523582"/>
            </a:xfrm>
            <a:prstGeom prst="rect">
              <a:avLst/>
            </a:prstGeom>
          </p:spPr>
        </p:pic>
        <p:pic>
          <p:nvPicPr>
            <p:cNvPr id="114" name="Imagen 11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204697" y="9078101"/>
              <a:ext cx="190500" cy="203200"/>
            </a:xfrm>
            <a:prstGeom prst="rect">
              <a:avLst/>
            </a:prstGeom>
          </p:spPr>
        </p:pic>
        <p:pic>
          <p:nvPicPr>
            <p:cNvPr id="115" name="Imagen 1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574555" y="9037337"/>
              <a:ext cx="190500" cy="203200"/>
            </a:xfrm>
            <a:prstGeom prst="rect">
              <a:avLst/>
            </a:prstGeom>
          </p:spPr>
        </p:pic>
        <p:pic>
          <p:nvPicPr>
            <p:cNvPr id="116" name="Imagen 11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479305" y="9367009"/>
              <a:ext cx="190500" cy="203200"/>
            </a:xfrm>
            <a:prstGeom prst="rect">
              <a:avLst/>
            </a:prstGeom>
          </p:spPr>
        </p:pic>
        <p:pic>
          <p:nvPicPr>
            <p:cNvPr id="117" name="Imagen 11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973119" y="9458057"/>
              <a:ext cx="190500" cy="203200"/>
            </a:xfrm>
            <a:prstGeom prst="rect">
              <a:avLst/>
            </a:prstGeom>
          </p:spPr>
        </p:pic>
        <p:pic>
          <p:nvPicPr>
            <p:cNvPr id="118" name="Imagen 11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6011829" y="9614975"/>
              <a:ext cx="190500" cy="203200"/>
            </a:xfrm>
            <a:prstGeom prst="rect">
              <a:avLst/>
            </a:prstGeom>
          </p:spPr>
        </p:pic>
        <p:pic>
          <p:nvPicPr>
            <p:cNvPr id="119" name="Imagen 11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6032784" y="9367009"/>
              <a:ext cx="190500" cy="203200"/>
            </a:xfrm>
            <a:prstGeom prst="rect">
              <a:avLst/>
            </a:prstGeom>
          </p:spPr>
        </p:pic>
      </p:grpSp>
      <p:grpSp>
        <p:nvGrpSpPr>
          <p:cNvPr id="12" name="Agrupar 11"/>
          <p:cNvGrpSpPr>
            <a:grpSpLocks noChangeAspect="1"/>
          </p:cNvGrpSpPr>
          <p:nvPr/>
        </p:nvGrpSpPr>
        <p:grpSpPr>
          <a:xfrm>
            <a:off x="2895600" y="7931270"/>
            <a:ext cx="4436703" cy="3079694"/>
            <a:chOff x="2858189" y="8463444"/>
            <a:chExt cx="3533468" cy="2452722"/>
          </a:xfrm>
        </p:grpSpPr>
        <p:sp>
          <p:nvSpPr>
            <p:cNvPr id="120" name="CuadroTexto 119"/>
            <p:cNvSpPr txBox="1"/>
            <p:nvPr/>
          </p:nvSpPr>
          <p:spPr>
            <a:xfrm>
              <a:off x="5626923" y="9242593"/>
              <a:ext cx="526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i="1" dirty="0" smtClean="0"/>
                <a:t>DNA</a:t>
              </a:r>
              <a:endParaRPr lang="es-ES" sz="1400" b="1" i="1" dirty="0"/>
            </a:p>
          </p:txBody>
        </p:sp>
        <p:sp>
          <p:nvSpPr>
            <p:cNvPr id="121" name="Elipse 120"/>
            <p:cNvSpPr/>
            <p:nvPr/>
          </p:nvSpPr>
          <p:spPr>
            <a:xfrm>
              <a:off x="5542903" y="8538271"/>
              <a:ext cx="848754" cy="727723"/>
            </a:xfrm>
            <a:prstGeom prst="ellipse">
              <a:avLst/>
            </a:prstGeom>
            <a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23" name="Agrupar 122"/>
            <p:cNvGrpSpPr/>
            <p:nvPr/>
          </p:nvGrpSpPr>
          <p:grpSpPr>
            <a:xfrm>
              <a:off x="2858189" y="8463444"/>
              <a:ext cx="2588524" cy="2452722"/>
              <a:chOff x="3389309" y="3516642"/>
              <a:chExt cx="2588524" cy="2452722"/>
            </a:xfrm>
          </p:grpSpPr>
          <p:sp>
            <p:nvSpPr>
              <p:cNvPr id="124" name="Lágrima 123"/>
              <p:cNvSpPr/>
              <p:nvPr/>
            </p:nvSpPr>
            <p:spPr>
              <a:xfrm rot="11174012">
                <a:off x="5141560" y="3516642"/>
                <a:ext cx="836273" cy="727089"/>
              </a:xfrm>
              <a:prstGeom prst="teardrop">
                <a:avLst>
                  <a:gd name="adj" fmla="val 118723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grpSp>
            <p:nvGrpSpPr>
              <p:cNvPr id="125" name="Agrupar 124"/>
              <p:cNvGrpSpPr>
                <a:grpSpLocks noChangeAspect="1"/>
              </p:cNvGrpSpPr>
              <p:nvPr/>
            </p:nvGrpSpPr>
            <p:grpSpPr>
              <a:xfrm>
                <a:off x="3389309" y="3789085"/>
                <a:ext cx="2123794" cy="2180279"/>
                <a:chOff x="3267182" y="2753474"/>
                <a:chExt cx="1931542" cy="1982913"/>
              </a:xfrm>
            </p:grpSpPr>
            <p:sp>
              <p:nvSpPr>
                <p:cNvPr id="129" name="Forma libre 128"/>
                <p:cNvSpPr/>
                <p:nvPr/>
              </p:nvSpPr>
              <p:spPr>
                <a:xfrm>
                  <a:off x="3267182" y="3152993"/>
                  <a:ext cx="1541124" cy="329946"/>
                </a:xfrm>
                <a:custGeom>
                  <a:avLst/>
                  <a:gdLst>
                    <a:gd name="connsiteX0" fmla="*/ 0 w 1541124"/>
                    <a:gd name="connsiteY0" fmla="*/ 329946 h 329946"/>
                    <a:gd name="connsiteX1" fmla="*/ 277402 w 1541124"/>
                    <a:gd name="connsiteY1" fmla="*/ 288850 h 329946"/>
                    <a:gd name="connsiteX2" fmla="*/ 318499 w 1541124"/>
                    <a:gd name="connsiteY2" fmla="*/ 165560 h 329946"/>
                    <a:gd name="connsiteX3" fmla="*/ 904126 w 1541124"/>
                    <a:gd name="connsiteY3" fmla="*/ 145011 h 329946"/>
                    <a:gd name="connsiteX4" fmla="*/ 1119883 w 1541124"/>
                    <a:gd name="connsiteY4" fmla="*/ 31996 h 329946"/>
                    <a:gd name="connsiteX5" fmla="*/ 1356189 w 1541124"/>
                    <a:gd name="connsiteY5" fmla="*/ 1173 h 329946"/>
                    <a:gd name="connsiteX6" fmla="*/ 1541124 w 1541124"/>
                    <a:gd name="connsiteY6" fmla="*/ 62818 h 329946"/>
                    <a:gd name="connsiteX7" fmla="*/ 1541124 w 1541124"/>
                    <a:gd name="connsiteY7" fmla="*/ 62818 h 329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1124" h="329946">
                      <a:moveTo>
                        <a:pt x="0" y="329946"/>
                      </a:moveTo>
                      <a:cubicBezTo>
                        <a:pt x="112159" y="323097"/>
                        <a:pt x="224319" y="316248"/>
                        <a:pt x="277402" y="288850"/>
                      </a:cubicBezTo>
                      <a:cubicBezTo>
                        <a:pt x="330485" y="261452"/>
                        <a:pt x="214045" y="189533"/>
                        <a:pt x="318499" y="165560"/>
                      </a:cubicBezTo>
                      <a:cubicBezTo>
                        <a:pt x="422953" y="141587"/>
                        <a:pt x="770562" y="167272"/>
                        <a:pt x="904126" y="145011"/>
                      </a:cubicBezTo>
                      <a:cubicBezTo>
                        <a:pt x="1037690" y="122750"/>
                        <a:pt x="1044539" y="55969"/>
                        <a:pt x="1119883" y="31996"/>
                      </a:cubicBezTo>
                      <a:cubicBezTo>
                        <a:pt x="1195227" y="8023"/>
                        <a:pt x="1285982" y="-3964"/>
                        <a:pt x="1356189" y="1173"/>
                      </a:cubicBezTo>
                      <a:cubicBezTo>
                        <a:pt x="1426396" y="6310"/>
                        <a:pt x="1541124" y="62818"/>
                        <a:pt x="1541124" y="62818"/>
                      </a:cubicBezTo>
                      <a:lnTo>
                        <a:pt x="1541124" y="62818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130" name="Forma libre 129"/>
                <p:cNvSpPr/>
                <p:nvPr/>
              </p:nvSpPr>
              <p:spPr>
                <a:xfrm>
                  <a:off x="4438436" y="2969231"/>
                  <a:ext cx="393453" cy="1479479"/>
                </a:xfrm>
                <a:custGeom>
                  <a:avLst/>
                  <a:gdLst>
                    <a:gd name="connsiteX0" fmla="*/ 195209 w 393453"/>
                    <a:gd name="connsiteY0" fmla="*/ 0 h 1479479"/>
                    <a:gd name="connsiteX1" fmla="*/ 143838 w 393453"/>
                    <a:gd name="connsiteY1" fmla="*/ 421241 h 1479479"/>
                    <a:gd name="connsiteX2" fmla="*/ 318499 w 393453"/>
                    <a:gd name="connsiteY2" fmla="*/ 626724 h 1479479"/>
                    <a:gd name="connsiteX3" fmla="*/ 390418 w 393453"/>
                    <a:gd name="connsiteY3" fmla="*/ 904126 h 1479479"/>
                    <a:gd name="connsiteX4" fmla="*/ 226031 w 393453"/>
                    <a:gd name="connsiteY4" fmla="*/ 1160980 h 1479479"/>
                    <a:gd name="connsiteX5" fmla="*/ 0 w 393453"/>
                    <a:gd name="connsiteY5" fmla="*/ 1479479 h 1479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3453" h="1479479">
                      <a:moveTo>
                        <a:pt x="195209" y="0"/>
                      </a:moveTo>
                      <a:cubicBezTo>
                        <a:pt x="159249" y="158393"/>
                        <a:pt x="123290" y="316787"/>
                        <a:pt x="143838" y="421241"/>
                      </a:cubicBezTo>
                      <a:cubicBezTo>
                        <a:pt x="164386" y="525695"/>
                        <a:pt x="277402" y="546243"/>
                        <a:pt x="318499" y="626724"/>
                      </a:cubicBezTo>
                      <a:cubicBezTo>
                        <a:pt x="359596" y="707205"/>
                        <a:pt x="405829" y="815083"/>
                        <a:pt x="390418" y="904126"/>
                      </a:cubicBezTo>
                      <a:cubicBezTo>
                        <a:pt x="375007" y="993169"/>
                        <a:pt x="291101" y="1065088"/>
                        <a:pt x="226031" y="1160980"/>
                      </a:cubicBezTo>
                      <a:cubicBezTo>
                        <a:pt x="160961" y="1256872"/>
                        <a:pt x="0" y="1479479"/>
                        <a:pt x="0" y="1479479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131" name="Forma libre 130"/>
                <p:cNvSpPr/>
                <p:nvPr/>
              </p:nvSpPr>
              <p:spPr>
                <a:xfrm>
                  <a:off x="3287730" y="4003597"/>
                  <a:ext cx="1910994" cy="348210"/>
                </a:xfrm>
                <a:custGeom>
                  <a:avLst/>
                  <a:gdLst>
                    <a:gd name="connsiteX0" fmla="*/ 0 w 1910994"/>
                    <a:gd name="connsiteY0" fmla="*/ 321823 h 348210"/>
                    <a:gd name="connsiteX1" fmla="*/ 308225 w 1910994"/>
                    <a:gd name="connsiteY1" fmla="*/ 342372 h 348210"/>
                    <a:gd name="connsiteX2" fmla="*/ 523982 w 1910994"/>
                    <a:gd name="connsiteY2" fmla="*/ 229356 h 348210"/>
                    <a:gd name="connsiteX3" fmla="*/ 852755 w 1910994"/>
                    <a:gd name="connsiteY3" fmla="*/ 239630 h 348210"/>
                    <a:gd name="connsiteX4" fmla="*/ 914400 w 1910994"/>
                    <a:gd name="connsiteY4" fmla="*/ 13599 h 348210"/>
                    <a:gd name="connsiteX5" fmla="*/ 1119883 w 1910994"/>
                    <a:gd name="connsiteY5" fmla="*/ 34147 h 348210"/>
                    <a:gd name="connsiteX6" fmla="*/ 1356189 w 1910994"/>
                    <a:gd name="connsiteY6" fmla="*/ 106066 h 348210"/>
                    <a:gd name="connsiteX7" fmla="*/ 1910994 w 1910994"/>
                    <a:gd name="connsiteY7" fmla="*/ 116340 h 348210"/>
                    <a:gd name="connsiteX8" fmla="*/ 1910994 w 1910994"/>
                    <a:gd name="connsiteY8" fmla="*/ 116340 h 348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10994" h="348210">
                      <a:moveTo>
                        <a:pt x="0" y="321823"/>
                      </a:moveTo>
                      <a:cubicBezTo>
                        <a:pt x="110447" y="339803"/>
                        <a:pt x="220895" y="357783"/>
                        <a:pt x="308225" y="342372"/>
                      </a:cubicBezTo>
                      <a:cubicBezTo>
                        <a:pt x="395555" y="326961"/>
                        <a:pt x="433227" y="246480"/>
                        <a:pt x="523982" y="229356"/>
                      </a:cubicBezTo>
                      <a:cubicBezTo>
                        <a:pt x="614737" y="212232"/>
                        <a:pt x="787685" y="275589"/>
                        <a:pt x="852755" y="239630"/>
                      </a:cubicBezTo>
                      <a:cubicBezTo>
                        <a:pt x="917825" y="203671"/>
                        <a:pt x="869879" y="47846"/>
                        <a:pt x="914400" y="13599"/>
                      </a:cubicBezTo>
                      <a:cubicBezTo>
                        <a:pt x="958921" y="-20648"/>
                        <a:pt x="1046252" y="18736"/>
                        <a:pt x="1119883" y="34147"/>
                      </a:cubicBezTo>
                      <a:cubicBezTo>
                        <a:pt x="1193514" y="49558"/>
                        <a:pt x="1224337" y="92367"/>
                        <a:pt x="1356189" y="106066"/>
                      </a:cubicBezTo>
                      <a:cubicBezTo>
                        <a:pt x="1488041" y="119765"/>
                        <a:pt x="1910994" y="116340"/>
                        <a:pt x="1910994" y="116340"/>
                      </a:cubicBezTo>
                      <a:lnTo>
                        <a:pt x="1910994" y="11634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132" name="Forma libre 131"/>
                <p:cNvSpPr/>
                <p:nvPr/>
              </p:nvSpPr>
              <p:spPr>
                <a:xfrm>
                  <a:off x="3410897" y="2753474"/>
                  <a:ext cx="411189" cy="1982913"/>
                </a:xfrm>
                <a:custGeom>
                  <a:avLst/>
                  <a:gdLst>
                    <a:gd name="connsiteX0" fmla="*/ 133687 w 411189"/>
                    <a:gd name="connsiteY0" fmla="*/ 0 h 1982913"/>
                    <a:gd name="connsiteX1" fmla="*/ 123 w 411189"/>
                    <a:gd name="connsiteY1" fmla="*/ 431515 h 1982913"/>
                    <a:gd name="connsiteX2" fmla="*/ 154236 w 411189"/>
                    <a:gd name="connsiteY2" fmla="*/ 606175 h 1982913"/>
                    <a:gd name="connsiteX3" fmla="*/ 411090 w 411189"/>
                    <a:gd name="connsiteY3" fmla="*/ 873304 h 1982913"/>
                    <a:gd name="connsiteX4" fmla="*/ 185058 w 411189"/>
                    <a:gd name="connsiteY4" fmla="*/ 1191802 h 1982913"/>
                    <a:gd name="connsiteX5" fmla="*/ 195332 w 411189"/>
                    <a:gd name="connsiteY5" fmla="*/ 1695236 h 1982913"/>
                    <a:gd name="connsiteX6" fmla="*/ 236429 w 411189"/>
                    <a:gd name="connsiteY6" fmla="*/ 1982913 h 1982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1189" h="1982913">
                      <a:moveTo>
                        <a:pt x="133687" y="0"/>
                      </a:moveTo>
                      <a:cubicBezTo>
                        <a:pt x="65192" y="165243"/>
                        <a:pt x="-3302" y="330486"/>
                        <a:pt x="123" y="431515"/>
                      </a:cubicBezTo>
                      <a:cubicBezTo>
                        <a:pt x="3548" y="532544"/>
                        <a:pt x="85742" y="532544"/>
                        <a:pt x="154236" y="606175"/>
                      </a:cubicBezTo>
                      <a:cubicBezTo>
                        <a:pt x="222730" y="679806"/>
                        <a:pt x="405953" y="775700"/>
                        <a:pt x="411090" y="873304"/>
                      </a:cubicBezTo>
                      <a:cubicBezTo>
                        <a:pt x="416227" y="970908"/>
                        <a:pt x="221018" y="1054813"/>
                        <a:pt x="185058" y="1191802"/>
                      </a:cubicBezTo>
                      <a:cubicBezTo>
                        <a:pt x="149098" y="1328791"/>
                        <a:pt x="186770" y="1563384"/>
                        <a:pt x="195332" y="1695236"/>
                      </a:cubicBezTo>
                      <a:cubicBezTo>
                        <a:pt x="203894" y="1827088"/>
                        <a:pt x="236429" y="1982913"/>
                        <a:pt x="236429" y="1982913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pic>
              <p:nvPicPr>
                <p:cNvPr id="133" name="Imagen 132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34536"/>
                <a:stretch/>
              </p:blipFill>
              <p:spPr>
                <a:xfrm rot="5110881">
                  <a:off x="3766323" y="2813712"/>
                  <a:ext cx="529119" cy="530578"/>
                </a:xfrm>
                <a:prstGeom prst="rect">
                  <a:avLst/>
                </a:prstGeom>
              </p:spPr>
            </p:pic>
            <p:pic>
              <p:nvPicPr>
                <p:cNvPr id="134" name="Imagen 1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34536"/>
                <a:stretch/>
              </p:blipFill>
              <p:spPr>
                <a:xfrm rot="4517576">
                  <a:off x="3913845" y="3509014"/>
                  <a:ext cx="529119" cy="530578"/>
                </a:xfrm>
                <a:prstGeom prst="rect">
                  <a:avLst/>
                </a:prstGeom>
              </p:spPr>
            </p:pic>
            <p:grpSp>
              <p:nvGrpSpPr>
                <p:cNvPr id="135" name="Agrupar 134"/>
                <p:cNvGrpSpPr>
                  <a:grpSpLocks noChangeAspect="1"/>
                </p:cNvGrpSpPr>
                <p:nvPr/>
              </p:nvGrpSpPr>
              <p:grpSpPr>
                <a:xfrm>
                  <a:off x="3424144" y="3205484"/>
                  <a:ext cx="277200" cy="273111"/>
                  <a:chOff x="5509499" y="3173514"/>
                  <a:chExt cx="503999" cy="504000"/>
                </a:xfrm>
              </p:grpSpPr>
              <p:sp>
                <p:nvSpPr>
                  <p:cNvPr id="145" name="Elipse 144"/>
                  <p:cNvSpPr>
                    <a:spLocks noChangeAspect="1"/>
                  </p:cNvSpPr>
                  <p:nvPr/>
                </p:nvSpPr>
                <p:spPr>
                  <a:xfrm>
                    <a:off x="5509499" y="3173514"/>
                    <a:ext cx="503999" cy="504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46" name="Elipse 145"/>
                  <p:cNvSpPr>
                    <a:spLocks noChangeAspect="1"/>
                  </p:cNvSpPr>
                  <p:nvPr/>
                </p:nvSpPr>
                <p:spPr>
                  <a:xfrm>
                    <a:off x="5620287" y="3284303"/>
                    <a:ext cx="282421" cy="282422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136" name="Agrupar 135"/>
                <p:cNvGrpSpPr>
                  <a:grpSpLocks noChangeAspect="1"/>
                </p:cNvGrpSpPr>
                <p:nvPr/>
              </p:nvGrpSpPr>
              <p:grpSpPr>
                <a:xfrm>
                  <a:off x="4438436" y="3022517"/>
                  <a:ext cx="277200" cy="273111"/>
                  <a:chOff x="5509499" y="3173514"/>
                  <a:chExt cx="503999" cy="504000"/>
                </a:xfrm>
              </p:grpSpPr>
              <p:sp>
                <p:nvSpPr>
                  <p:cNvPr id="143" name="Elipse 142"/>
                  <p:cNvSpPr>
                    <a:spLocks noChangeAspect="1"/>
                  </p:cNvSpPr>
                  <p:nvPr/>
                </p:nvSpPr>
                <p:spPr>
                  <a:xfrm>
                    <a:off x="5509499" y="3173514"/>
                    <a:ext cx="503999" cy="504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44" name="Elipse 143"/>
                  <p:cNvSpPr>
                    <a:spLocks noChangeAspect="1"/>
                  </p:cNvSpPr>
                  <p:nvPr/>
                </p:nvSpPr>
                <p:spPr>
                  <a:xfrm>
                    <a:off x="5620287" y="3284303"/>
                    <a:ext cx="282421" cy="282422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137" name="Agrupar 136"/>
                <p:cNvGrpSpPr>
                  <a:grpSpLocks noChangeAspect="1"/>
                </p:cNvGrpSpPr>
                <p:nvPr/>
              </p:nvGrpSpPr>
              <p:grpSpPr>
                <a:xfrm>
                  <a:off x="3445607" y="4193977"/>
                  <a:ext cx="277200" cy="273111"/>
                  <a:chOff x="5509499" y="3173514"/>
                  <a:chExt cx="503999" cy="504000"/>
                </a:xfrm>
              </p:grpSpPr>
              <p:sp>
                <p:nvSpPr>
                  <p:cNvPr id="141" name="Elipse 140"/>
                  <p:cNvSpPr>
                    <a:spLocks noChangeAspect="1"/>
                  </p:cNvSpPr>
                  <p:nvPr/>
                </p:nvSpPr>
                <p:spPr>
                  <a:xfrm>
                    <a:off x="5509499" y="3173514"/>
                    <a:ext cx="503999" cy="504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42" name="Elipse 141"/>
                  <p:cNvSpPr>
                    <a:spLocks noChangeAspect="1"/>
                  </p:cNvSpPr>
                  <p:nvPr/>
                </p:nvSpPr>
                <p:spPr>
                  <a:xfrm>
                    <a:off x="5620287" y="3284303"/>
                    <a:ext cx="282421" cy="282422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138" name="Agrupar 137"/>
                <p:cNvGrpSpPr>
                  <a:grpSpLocks noChangeAspect="1"/>
                </p:cNvGrpSpPr>
                <p:nvPr/>
              </p:nvGrpSpPr>
              <p:grpSpPr>
                <a:xfrm>
                  <a:off x="4538423" y="3955594"/>
                  <a:ext cx="277200" cy="273111"/>
                  <a:chOff x="5509499" y="3173514"/>
                  <a:chExt cx="503999" cy="504000"/>
                </a:xfrm>
              </p:grpSpPr>
              <p:sp>
                <p:nvSpPr>
                  <p:cNvPr id="139" name="Elipse 138"/>
                  <p:cNvSpPr>
                    <a:spLocks noChangeAspect="1"/>
                  </p:cNvSpPr>
                  <p:nvPr/>
                </p:nvSpPr>
                <p:spPr>
                  <a:xfrm>
                    <a:off x="5509499" y="3173514"/>
                    <a:ext cx="503999" cy="504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40" name="Elipse 139"/>
                  <p:cNvSpPr>
                    <a:spLocks noChangeAspect="1"/>
                  </p:cNvSpPr>
                  <p:nvPr/>
                </p:nvSpPr>
                <p:spPr>
                  <a:xfrm>
                    <a:off x="5620287" y="3284303"/>
                    <a:ext cx="282421" cy="282422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</p:grpSp>
          <p:grpSp>
            <p:nvGrpSpPr>
              <p:cNvPr id="126" name="Agrupar 125"/>
              <p:cNvGrpSpPr/>
              <p:nvPr/>
            </p:nvGrpSpPr>
            <p:grpSpPr>
              <a:xfrm>
                <a:off x="5212146" y="3605533"/>
                <a:ext cx="622005" cy="530578"/>
                <a:chOff x="7345205" y="4113574"/>
                <a:chExt cx="622005" cy="530578"/>
              </a:xfrm>
            </p:grpSpPr>
            <p:pic>
              <p:nvPicPr>
                <p:cNvPr id="127" name="Imagen 12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34536"/>
                <a:stretch/>
              </p:blipFill>
              <p:spPr>
                <a:xfrm rot="20727290">
                  <a:off x="7438091" y="4113574"/>
                  <a:ext cx="529119" cy="530578"/>
                </a:xfrm>
                <a:prstGeom prst="rect">
                  <a:avLst/>
                </a:prstGeom>
              </p:spPr>
            </p:pic>
            <p:pic>
              <p:nvPicPr>
                <p:cNvPr id="128" name="Imagen 127"/>
                <p:cNvPicPr>
                  <a:picLocks noChangeAspect="1"/>
                </p:cNvPicPr>
                <p:nvPr/>
              </p:nvPicPr>
              <p:blipFill rotWithShape="1"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2909"/>
                <a:stretch/>
              </p:blipFill>
              <p:spPr>
                <a:xfrm rot="2863893">
                  <a:off x="7369519" y="4359927"/>
                  <a:ext cx="249936" cy="29856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915191" y="8810803"/>
              <a:ext cx="190500" cy="203200"/>
            </a:xfrm>
            <a:prstGeom prst="rect">
              <a:avLst/>
            </a:prstGeom>
          </p:spPr>
        </p:pic>
        <p:pic>
          <p:nvPicPr>
            <p:cNvPr id="148" name="Imagen 14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382245" y="9151981"/>
              <a:ext cx="190500" cy="203200"/>
            </a:xfrm>
            <a:prstGeom prst="rect">
              <a:avLst/>
            </a:prstGeom>
          </p:spPr>
        </p:pic>
        <p:pic>
          <p:nvPicPr>
            <p:cNvPr id="149" name="Imagen 14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437469" y="10175517"/>
              <a:ext cx="190500" cy="203200"/>
            </a:xfrm>
            <a:prstGeom prst="rect">
              <a:avLst/>
            </a:prstGeom>
          </p:spPr>
        </p:pic>
        <p:pic>
          <p:nvPicPr>
            <p:cNvPr id="150" name="Imagen 14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408355" y="9802885"/>
              <a:ext cx="190500" cy="203200"/>
            </a:xfrm>
            <a:prstGeom prst="rect">
              <a:avLst/>
            </a:prstGeom>
          </p:spPr>
        </p:pic>
        <p:pic>
          <p:nvPicPr>
            <p:cNvPr id="151" name="Imagen 15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211149" y="9715231"/>
              <a:ext cx="190500" cy="203200"/>
            </a:xfrm>
            <a:prstGeom prst="rect">
              <a:avLst/>
            </a:prstGeom>
          </p:spPr>
        </p:pic>
        <p:pic>
          <p:nvPicPr>
            <p:cNvPr id="152" name="Imagen 15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001065" y="10142512"/>
              <a:ext cx="190500" cy="203200"/>
            </a:xfrm>
            <a:prstGeom prst="rect">
              <a:avLst/>
            </a:prstGeom>
          </p:spPr>
        </p:pic>
        <p:pic>
          <p:nvPicPr>
            <p:cNvPr id="153" name="Imagen 15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456171" y="9471165"/>
              <a:ext cx="190500" cy="203200"/>
            </a:xfrm>
            <a:prstGeom prst="rect">
              <a:avLst/>
            </a:prstGeom>
          </p:spPr>
        </p:pic>
        <p:pic>
          <p:nvPicPr>
            <p:cNvPr id="155" name="Imagen 154" descr="031408-pill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56" b="89939" l="8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768" y="9564651"/>
              <a:ext cx="798138" cy="523582"/>
            </a:xfrm>
            <a:prstGeom prst="rect">
              <a:avLst/>
            </a:prstGeom>
          </p:spPr>
        </p:pic>
        <p:sp>
          <p:nvSpPr>
            <p:cNvPr id="156" name="CuadroTexto 155"/>
            <p:cNvSpPr txBox="1"/>
            <p:nvPr/>
          </p:nvSpPr>
          <p:spPr>
            <a:xfrm>
              <a:off x="5632370" y="992111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i="1" smtClean="0"/>
                <a:t>Drug</a:t>
              </a:r>
              <a:endParaRPr lang="es-ES" sz="1400" b="1" i="1" dirty="0"/>
            </a:p>
          </p:txBody>
        </p:sp>
      </p:grpSp>
      <p:sp>
        <p:nvSpPr>
          <p:cNvPr id="157" name="CuadroTexto 156"/>
          <p:cNvSpPr txBox="1"/>
          <p:nvPr/>
        </p:nvSpPr>
        <p:spPr>
          <a:xfrm>
            <a:off x="1035389" y="9451731"/>
            <a:ext cx="151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i="1" dirty="0" smtClean="0">
                <a:solidFill>
                  <a:schemeClr val="accent6">
                    <a:lumMod val="50000"/>
                  </a:schemeClr>
                </a:solidFill>
              </a:rPr>
              <a:t>Host-</a:t>
            </a:r>
            <a:r>
              <a:rPr lang="es-ES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Guest</a:t>
            </a:r>
            <a:r>
              <a:rPr lang="es-ES" sz="1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Autoassembling</a:t>
            </a:r>
            <a:endParaRPr lang="es-ES" sz="1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0" name="Imagen 159" descr="031408-pill.jp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6" b="89939" l="8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592"/>
          <a:stretch/>
        </p:blipFill>
        <p:spPr>
          <a:xfrm rot="20005243">
            <a:off x="11284774" y="10311578"/>
            <a:ext cx="510562" cy="625140"/>
          </a:xfrm>
          <a:prstGeom prst="rect">
            <a:avLst/>
          </a:prstGeom>
        </p:spPr>
      </p:pic>
      <p:sp>
        <p:nvSpPr>
          <p:cNvPr id="161" name="18 CuadroTexto"/>
          <p:cNvSpPr txBox="1"/>
          <p:nvPr/>
        </p:nvSpPr>
        <p:spPr>
          <a:xfrm>
            <a:off x="2133600" y="10985453"/>
            <a:ext cx="4153492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Hidrogeles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supramoleculares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policatiónicos</a:t>
            </a:r>
            <a:endParaRPr lang="en-AU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  <p:cxnSp>
        <p:nvCxnSpPr>
          <p:cNvPr id="162" name="Conector recto de flecha 161"/>
          <p:cNvCxnSpPr/>
          <p:nvPr/>
        </p:nvCxnSpPr>
        <p:spPr>
          <a:xfrm>
            <a:off x="5870809" y="9329760"/>
            <a:ext cx="1707014" cy="0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18 CuadroTexto"/>
          <p:cNvSpPr txBox="1"/>
          <p:nvPr/>
        </p:nvSpPr>
        <p:spPr>
          <a:xfrm>
            <a:off x="13473751" y="5361221"/>
            <a:ext cx="340302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Proteina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A</a:t>
            </a:r>
            <a:endParaRPr lang="en-AU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870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81600" y="173051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sp>
        <p:nvSpPr>
          <p:cNvPr id="47" name="Rectangle 29"/>
          <p:cNvSpPr/>
          <p:nvPr/>
        </p:nvSpPr>
        <p:spPr>
          <a:xfrm>
            <a:off x="7315933" y="5829646"/>
            <a:ext cx="3440101" cy="88064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sz="28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Inmovilización 2D</a:t>
            </a:r>
            <a:endParaRPr lang="es-ES_tradnl" sz="28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0" name="62 CuadroTexto"/>
          <p:cNvSpPr txBox="1">
            <a:spLocks noChangeArrowheads="1"/>
          </p:cNvSpPr>
          <p:nvPr/>
        </p:nvSpPr>
        <p:spPr bwMode="auto">
          <a:xfrm>
            <a:off x="7953105" y="5093479"/>
            <a:ext cx="189827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 sz="24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Glico-Arrays</a:t>
            </a:r>
            <a:endParaRPr lang="es-ES_tradnl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177" name="Agrupar 176"/>
          <p:cNvGrpSpPr>
            <a:grpSpLocks noChangeAspect="1"/>
          </p:cNvGrpSpPr>
          <p:nvPr/>
        </p:nvGrpSpPr>
        <p:grpSpPr>
          <a:xfrm>
            <a:off x="7001395" y="2514600"/>
            <a:ext cx="1868561" cy="2454990"/>
            <a:chOff x="1371600" y="2573259"/>
            <a:chExt cx="1003300" cy="1383546"/>
          </a:xfrm>
        </p:grpSpPr>
        <p:sp>
          <p:nvSpPr>
            <p:cNvPr id="178" name="Hexágono 177"/>
            <p:cNvSpPr/>
            <p:nvPr/>
          </p:nvSpPr>
          <p:spPr>
            <a:xfrm rot="19502305">
              <a:off x="2048453" y="2573259"/>
              <a:ext cx="284562" cy="191477"/>
            </a:xfrm>
            <a:prstGeom prst="hexagon">
              <a:avLst>
                <a:gd name="adj" fmla="val 40939"/>
                <a:gd name="vf" fmla="val 115470"/>
              </a:avLst>
            </a:prstGeom>
            <a:solidFill>
              <a:srgbClr val="B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C0504D">
                    <a:lumMod val="75000"/>
                  </a:srgbClr>
                </a:solidFill>
                <a:latin typeface="Calibri"/>
              </a:endParaRPr>
            </a:p>
          </p:txBody>
        </p:sp>
        <p:pic>
          <p:nvPicPr>
            <p:cNvPr id="179" name="Imagen 1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0" y="2737605"/>
              <a:ext cx="1003300" cy="1219200"/>
            </a:xfrm>
            <a:prstGeom prst="rect">
              <a:avLst/>
            </a:prstGeom>
          </p:spPr>
        </p:pic>
      </p:grpSp>
      <p:sp>
        <p:nvSpPr>
          <p:cNvPr id="182" name="CuadroTexto 181"/>
          <p:cNvSpPr txBox="1"/>
          <p:nvPr/>
        </p:nvSpPr>
        <p:spPr>
          <a:xfrm>
            <a:off x="9149469" y="3241995"/>
            <a:ext cx="257109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1800" b="1" i="1" dirty="0" smtClean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Portas de vidrio</a:t>
            </a:r>
            <a:endParaRPr lang="es-ES" sz="1800" b="1" i="1" dirty="0">
              <a:solidFill>
                <a:schemeClr val="accent1">
                  <a:lumMod val="7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3" name="CuadroTexto 182"/>
          <p:cNvSpPr txBox="1"/>
          <p:nvPr/>
        </p:nvSpPr>
        <p:spPr>
          <a:xfrm>
            <a:off x="9108734" y="3599782"/>
            <a:ext cx="337999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1800" b="1" i="1" dirty="0" smtClean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Placas ELISA</a:t>
            </a:r>
            <a:endParaRPr lang="es-ES" sz="1800" b="1" i="1" dirty="0">
              <a:solidFill>
                <a:schemeClr val="accent1">
                  <a:lumMod val="7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4" name="CuadroTexto 183"/>
          <p:cNvSpPr txBox="1"/>
          <p:nvPr/>
        </p:nvSpPr>
        <p:spPr>
          <a:xfrm>
            <a:off x="9108733" y="3980782"/>
            <a:ext cx="346426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1800" b="1" i="1" dirty="0" smtClean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Portas de vidrio </a:t>
            </a:r>
            <a:r>
              <a:rPr lang="es-ES" sz="1800" b="1" i="1" dirty="0" err="1" smtClean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funcionalizados</a:t>
            </a:r>
            <a:endParaRPr lang="es-ES" sz="1800" b="1" i="1" dirty="0">
              <a:solidFill>
                <a:schemeClr val="accent1">
                  <a:lumMod val="7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6" name="62 CuadroTexto"/>
          <p:cNvSpPr txBox="1">
            <a:spLocks noChangeArrowheads="1"/>
          </p:cNvSpPr>
          <p:nvPr/>
        </p:nvSpPr>
        <p:spPr bwMode="auto">
          <a:xfrm>
            <a:off x="8351510" y="7087195"/>
            <a:ext cx="147829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Sensores</a:t>
            </a:r>
            <a:endParaRPr lang="es-ES_tradnl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13" name="Agrupar 12"/>
          <p:cNvGrpSpPr>
            <a:grpSpLocks noChangeAspect="1"/>
          </p:cNvGrpSpPr>
          <p:nvPr/>
        </p:nvGrpSpPr>
        <p:grpSpPr>
          <a:xfrm>
            <a:off x="3504551" y="7869440"/>
            <a:ext cx="7149933" cy="3111268"/>
            <a:chOff x="5051553" y="8935069"/>
            <a:chExt cx="3035300" cy="1320800"/>
          </a:xfrm>
        </p:grpSpPr>
        <p:grpSp>
          <p:nvGrpSpPr>
            <p:cNvPr id="188" name="Agrupar 187"/>
            <p:cNvGrpSpPr/>
            <p:nvPr/>
          </p:nvGrpSpPr>
          <p:grpSpPr>
            <a:xfrm>
              <a:off x="5051553" y="8935069"/>
              <a:ext cx="1600200" cy="1320800"/>
              <a:chOff x="6858000" y="2819400"/>
              <a:chExt cx="1600200" cy="1320800"/>
            </a:xfrm>
          </p:grpSpPr>
          <p:pic>
            <p:nvPicPr>
              <p:cNvPr id="189" name="Imagen 18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6600" y="3657600"/>
                <a:ext cx="1371600" cy="482600"/>
              </a:xfrm>
              <a:prstGeom prst="rect">
                <a:avLst/>
              </a:prstGeom>
            </p:spPr>
          </p:pic>
          <p:grpSp>
            <p:nvGrpSpPr>
              <p:cNvPr id="190" name="Agrupar 189"/>
              <p:cNvGrpSpPr/>
              <p:nvPr/>
            </p:nvGrpSpPr>
            <p:grpSpPr>
              <a:xfrm>
                <a:off x="6858000" y="2819400"/>
                <a:ext cx="783143" cy="1095530"/>
                <a:chOff x="6865151" y="2974907"/>
                <a:chExt cx="783143" cy="1095530"/>
              </a:xfrm>
            </p:grpSpPr>
            <p:pic>
              <p:nvPicPr>
                <p:cNvPr id="201" name="Imagen 20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945462">
                  <a:off x="7066233" y="3396046"/>
                  <a:ext cx="368300" cy="114300"/>
                </a:xfrm>
                <a:prstGeom prst="rect">
                  <a:avLst/>
                </a:prstGeom>
              </p:spPr>
            </p:pic>
            <p:sp>
              <p:nvSpPr>
                <p:cNvPr id="202" name="Llamada de flecha cuádruple 201"/>
                <p:cNvSpPr/>
                <p:nvPr/>
              </p:nvSpPr>
              <p:spPr>
                <a:xfrm rot="19662079">
                  <a:off x="7315200" y="3505200"/>
                  <a:ext cx="283779" cy="266757"/>
                </a:xfrm>
                <a:prstGeom prst="quadArrowCallout">
                  <a:avLst/>
                </a:prstGeom>
                <a:ln w="12700" cmpd="sng">
                  <a:solidFill>
                    <a:schemeClr val="tx1"/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203" name="Agrupar 202"/>
                <p:cNvGrpSpPr/>
                <p:nvPr/>
              </p:nvGrpSpPr>
              <p:grpSpPr>
                <a:xfrm>
                  <a:off x="7419694" y="3602420"/>
                  <a:ext cx="228600" cy="468017"/>
                  <a:chOff x="7677028" y="1513182"/>
                  <a:chExt cx="342903" cy="734369"/>
                </a:xfrm>
              </p:grpSpPr>
              <p:sp>
                <p:nvSpPr>
                  <p:cNvPr id="207" name="59 Pentágono regular"/>
                  <p:cNvSpPr/>
                  <p:nvPr/>
                </p:nvSpPr>
                <p:spPr bwMode="auto">
                  <a:xfrm rot="13865405">
                    <a:off x="7648945" y="1661441"/>
                    <a:ext cx="250089" cy="193924"/>
                  </a:xfrm>
                  <a:prstGeom prst="pentagon">
                    <a:avLst/>
                  </a:prstGeom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AU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8" name="60 Pentágono regular"/>
                  <p:cNvSpPr/>
                  <p:nvPr/>
                </p:nvSpPr>
                <p:spPr bwMode="auto">
                  <a:xfrm rot="3065405">
                    <a:off x="7797924" y="1541265"/>
                    <a:ext cx="250089" cy="193924"/>
                  </a:xfrm>
                  <a:prstGeom prst="pentagon">
                    <a:avLst/>
                  </a:prstGeom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AU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9" name="Forma libre 208"/>
                  <p:cNvSpPr/>
                  <p:nvPr/>
                </p:nvSpPr>
                <p:spPr>
                  <a:xfrm>
                    <a:off x="7768268" y="1872959"/>
                    <a:ext cx="145124" cy="374592"/>
                  </a:xfrm>
                  <a:custGeom>
                    <a:avLst/>
                    <a:gdLst>
                      <a:gd name="connsiteX0" fmla="*/ 71404 w 145124"/>
                      <a:gd name="connsiteY0" fmla="*/ 0 h 374592"/>
                      <a:gd name="connsiteX1" fmla="*/ 144501 w 145124"/>
                      <a:gd name="connsiteY1" fmla="*/ 109637 h 374592"/>
                      <a:gd name="connsiteX2" fmla="*/ 34856 w 145124"/>
                      <a:gd name="connsiteY2" fmla="*/ 164455 h 374592"/>
                      <a:gd name="connsiteX3" fmla="*/ 126227 w 145124"/>
                      <a:gd name="connsiteY3" fmla="*/ 210137 h 374592"/>
                      <a:gd name="connsiteX4" fmla="*/ 107953 w 145124"/>
                      <a:gd name="connsiteY4" fmla="*/ 319774 h 374592"/>
                      <a:gd name="connsiteX5" fmla="*/ 7444 w 145124"/>
                      <a:gd name="connsiteY5" fmla="*/ 319774 h 374592"/>
                      <a:gd name="connsiteX6" fmla="*/ 7444 w 145124"/>
                      <a:gd name="connsiteY6" fmla="*/ 374592 h 374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5124" h="374592">
                        <a:moveTo>
                          <a:pt x="71404" y="0"/>
                        </a:moveTo>
                        <a:cubicBezTo>
                          <a:pt x="110998" y="41114"/>
                          <a:pt x="150592" y="82228"/>
                          <a:pt x="144501" y="109637"/>
                        </a:cubicBezTo>
                        <a:cubicBezTo>
                          <a:pt x="138410" y="137046"/>
                          <a:pt x="37902" y="147705"/>
                          <a:pt x="34856" y="164455"/>
                        </a:cubicBezTo>
                        <a:cubicBezTo>
                          <a:pt x="31810" y="181205"/>
                          <a:pt x="114044" y="184250"/>
                          <a:pt x="126227" y="210137"/>
                        </a:cubicBezTo>
                        <a:cubicBezTo>
                          <a:pt x="138410" y="236024"/>
                          <a:pt x="127750" y="301501"/>
                          <a:pt x="107953" y="319774"/>
                        </a:cubicBezTo>
                        <a:cubicBezTo>
                          <a:pt x="88156" y="338047"/>
                          <a:pt x="24195" y="310638"/>
                          <a:pt x="7444" y="319774"/>
                        </a:cubicBezTo>
                        <a:cubicBezTo>
                          <a:pt x="-9307" y="328910"/>
                          <a:pt x="7444" y="374592"/>
                          <a:pt x="7444" y="374592"/>
                        </a:cubicBezTo>
                      </a:path>
                    </a:pathLst>
                  </a:custGeom>
                  <a:ln w="127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204" name="59 Pentágono regular"/>
                <p:cNvSpPr/>
                <p:nvPr/>
              </p:nvSpPr>
              <p:spPr bwMode="auto">
                <a:xfrm rot="13865405">
                  <a:off x="7300149" y="3520640"/>
                  <a:ext cx="159383" cy="129282"/>
                </a:xfrm>
                <a:prstGeom prst="pentagon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AU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5" name="60 Pentágono regular"/>
                <p:cNvSpPr/>
                <p:nvPr/>
              </p:nvSpPr>
              <p:spPr bwMode="auto">
                <a:xfrm rot="3065405">
                  <a:off x="7399467" y="3444051"/>
                  <a:ext cx="159383" cy="129282"/>
                </a:xfrm>
                <a:prstGeom prst="pentagon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AU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6" name="Imagen 205" descr="File_Protein TF PDB 1a8e.png - Wikipedia, the free encyclopedia.jp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160" b="79340" l="6045" r="6097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252" b="17073"/>
                <a:stretch/>
              </p:blipFill>
              <p:spPr>
                <a:xfrm rot="20198964">
                  <a:off x="6865151" y="2974907"/>
                  <a:ext cx="508819" cy="525731"/>
                </a:xfrm>
                <a:prstGeom prst="rect">
                  <a:avLst/>
                </a:prstGeom>
              </p:spPr>
            </p:pic>
          </p:grpSp>
          <p:grpSp>
            <p:nvGrpSpPr>
              <p:cNvPr id="191" name="Agrupar 190"/>
              <p:cNvGrpSpPr/>
              <p:nvPr/>
            </p:nvGrpSpPr>
            <p:grpSpPr>
              <a:xfrm>
                <a:off x="7315200" y="2819400"/>
                <a:ext cx="783143" cy="1095530"/>
                <a:chOff x="6865151" y="2974907"/>
                <a:chExt cx="783143" cy="1095530"/>
              </a:xfrm>
            </p:grpSpPr>
            <p:pic>
              <p:nvPicPr>
                <p:cNvPr id="192" name="Imagen 19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945462">
                  <a:off x="7066233" y="3396046"/>
                  <a:ext cx="368300" cy="114300"/>
                </a:xfrm>
                <a:prstGeom prst="rect">
                  <a:avLst/>
                </a:prstGeom>
              </p:spPr>
            </p:pic>
            <p:sp>
              <p:nvSpPr>
                <p:cNvPr id="193" name="Llamada de flecha cuádruple 192"/>
                <p:cNvSpPr/>
                <p:nvPr/>
              </p:nvSpPr>
              <p:spPr>
                <a:xfrm rot="19662079">
                  <a:off x="7315200" y="3505200"/>
                  <a:ext cx="283779" cy="266757"/>
                </a:xfrm>
                <a:prstGeom prst="quadArrowCallout">
                  <a:avLst/>
                </a:prstGeom>
                <a:ln w="12700" cmpd="sng">
                  <a:solidFill>
                    <a:schemeClr val="tx1"/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94" name="Agrupar 193"/>
                <p:cNvGrpSpPr/>
                <p:nvPr/>
              </p:nvGrpSpPr>
              <p:grpSpPr>
                <a:xfrm>
                  <a:off x="7419694" y="3602420"/>
                  <a:ext cx="228600" cy="468017"/>
                  <a:chOff x="7677028" y="1513182"/>
                  <a:chExt cx="342903" cy="734369"/>
                </a:xfrm>
              </p:grpSpPr>
              <p:sp>
                <p:nvSpPr>
                  <p:cNvPr id="198" name="59 Pentágono regular"/>
                  <p:cNvSpPr/>
                  <p:nvPr/>
                </p:nvSpPr>
                <p:spPr bwMode="auto">
                  <a:xfrm rot="13865405">
                    <a:off x="7648945" y="1661441"/>
                    <a:ext cx="250089" cy="193924"/>
                  </a:xfrm>
                  <a:prstGeom prst="pentagon">
                    <a:avLst/>
                  </a:prstGeom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AU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9" name="60 Pentágono regular"/>
                  <p:cNvSpPr/>
                  <p:nvPr/>
                </p:nvSpPr>
                <p:spPr bwMode="auto">
                  <a:xfrm rot="3065405">
                    <a:off x="7797924" y="1541265"/>
                    <a:ext cx="250089" cy="193924"/>
                  </a:xfrm>
                  <a:prstGeom prst="pentagon">
                    <a:avLst/>
                  </a:prstGeom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AU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0" name="Forma libre 199"/>
                  <p:cNvSpPr/>
                  <p:nvPr/>
                </p:nvSpPr>
                <p:spPr>
                  <a:xfrm>
                    <a:off x="7768268" y="1872959"/>
                    <a:ext cx="145124" cy="374592"/>
                  </a:xfrm>
                  <a:custGeom>
                    <a:avLst/>
                    <a:gdLst>
                      <a:gd name="connsiteX0" fmla="*/ 71404 w 145124"/>
                      <a:gd name="connsiteY0" fmla="*/ 0 h 374592"/>
                      <a:gd name="connsiteX1" fmla="*/ 144501 w 145124"/>
                      <a:gd name="connsiteY1" fmla="*/ 109637 h 374592"/>
                      <a:gd name="connsiteX2" fmla="*/ 34856 w 145124"/>
                      <a:gd name="connsiteY2" fmla="*/ 164455 h 374592"/>
                      <a:gd name="connsiteX3" fmla="*/ 126227 w 145124"/>
                      <a:gd name="connsiteY3" fmla="*/ 210137 h 374592"/>
                      <a:gd name="connsiteX4" fmla="*/ 107953 w 145124"/>
                      <a:gd name="connsiteY4" fmla="*/ 319774 h 374592"/>
                      <a:gd name="connsiteX5" fmla="*/ 7444 w 145124"/>
                      <a:gd name="connsiteY5" fmla="*/ 319774 h 374592"/>
                      <a:gd name="connsiteX6" fmla="*/ 7444 w 145124"/>
                      <a:gd name="connsiteY6" fmla="*/ 374592 h 374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5124" h="374592">
                        <a:moveTo>
                          <a:pt x="71404" y="0"/>
                        </a:moveTo>
                        <a:cubicBezTo>
                          <a:pt x="110998" y="41114"/>
                          <a:pt x="150592" y="82228"/>
                          <a:pt x="144501" y="109637"/>
                        </a:cubicBezTo>
                        <a:cubicBezTo>
                          <a:pt x="138410" y="137046"/>
                          <a:pt x="37902" y="147705"/>
                          <a:pt x="34856" y="164455"/>
                        </a:cubicBezTo>
                        <a:cubicBezTo>
                          <a:pt x="31810" y="181205"/>
                          <a:pt x="114044" y="184250"/>
                          <a:pt x="126227" y="210137"/>
                        </a:cubicBezTo>
                        <a:cubicBezTo>
                          <a:pt x="138410" y="236024"/>
                          <a:pt x="127750" y="301501"/>
                          <a:pt x="107953" y="319774"/>
                        </a:cubicBezTo>
                        <a:cubicBezTo>
                          <a:pt x="88156" y="338047"/>
                          <a:pt x="24195" y="310638"/>
                          <a:pt x="7444" y="319774"/>
                        </a:cubicBezTo>
                        <a:cubicBezTo>
                          <a:pt x="-9307" y="328910"/>
                          <a:pt x="7444" y="374592"/>
                          <a:pt x="7444" y="374592"/>
                        </a:cubicBezTo>
                      </a:path>
                    </a:pathLst>
                  </a:custGeom>
                  <a:ln w="127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95" name="59 Pentágono regular"/>
                <p:cNvSpPr/>
                <p:nvPr/>
              </p:nvSpPr>
              <p:spPr bwMode="auto">
                <a:xfrm rot="13865405">
                  <a:off x="7300149" y="3520640"/>
                  <a:ext cx="159383" cy="129282"/>
                </a:xfrm>
                <a:prstGeom prst="pentagon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AU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6" name="60 Pentágono regular"/>
                <p:cNvSpPr/>
                <p:nvPr/>
              </p:nvSpPr>
              <p:spPr bwMode="auto">
                <a:xfrm rot="3065405">
                  <a:off x="7399467" y="3444051"/>
                  <a:ext cx="159383" cy="129282"/>
                </a:xfrm>
                <a:prstGeom prst="pentagon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AU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97" name="Imagen 196" descr="File_Protein TF PDB 1a8e.png - Wikipedia, the free encyclopedia.jp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160" b="79340" l="6045" r="6097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252" b="17073"/>
                <a:stretch/>
              </p:blipFill>
              <p:spPr>
                <a:xfrm rot="20198964">
                  <a:off x="6865151" y="2974907"/>
                  <a:ext cx="508819" cy="52573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10" name="Imagen 20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32753" y="9773269"/>
              <a:ext cx="1054100" cy="482600"/>
            </a:xfrm>
            <a:prstGeom prst="rect">
              <a:avLst/>
            </a:prstGeom>
          </p:spPr>
        </p:pic>
        <p:cxnSp>
          <p:nvCxnSpPr>
            <p:cNvPr id="211" name="Conector recto de flecha 210"/>
            <p:cNvCxnSpPr/>
            <p:nvPr/>
          </p:nvCxnSpPr>
          <p:spPr>
            <a:xfrm>
              <a:off x="6575553" y="10001869"/>
              <a:ext cx="533400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2" name="Imagen 2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27953" y="8935069"/>
              <a:ext cx="1069474" cy="762000"/>
            </a:xfrm>
            <a:prstGeom prst="rect">
              <a:avLst/>
            </a:prstGeom>
          </p:spPr>
        </p:pic>
      </p:grpSp>
      <p:sp>
        <p:nvSpPr>
          <p:cNvPr id="213" name="18 CuadroTexto"/>
          <p:cNvSpPr txBox="1"/>
          <p:nvPr/>
        </p:nvSpPr>
        <p:spPr>
          <a:xfrm>
            <a:off x="4765472" y="11222982"/>
            <a:ext cx="8469657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i="1" dirty="0" err="1" smtClean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Biosensores</a:t>
            </a:r>
            <a:r>
              <a:rPr lang="es-ES" sz="2400" b="1" i="1" dirty="0" smtClean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 electroluminiscentes desechables para colesterol</a:t>
            </a:r>
            <a:endParaRPr lang="es-ES" sz="2400" b="1" i="1" dirty="0">
              <a:solidFill>
                <a:srgbClr val="C0000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214" name="Imagen 2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514"/>
          <a:stretch/>
        </p:blipFill>
        <p:spPr>
          <a:xfrm>
            <a:off x="10972800" y="8476485"/>
            <a:ext cx="4374406" cy="24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66133" y="200936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sp>
        <p:nvSpPr>
          <p:cNvPr id="47" name="Rectangle 29"/>
          <p:cNvSpPr/>
          <p:nvPr/>
        </p:nvSpPr>
        <p:spPr>
          <a:xfrm>
            <a:off x="7315200" y="6291834"/>
            <a:ext cx="3440101" cy="88064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sz="2800" b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Inmovilización 3D</a:t>
            </a:r>
            <a:endParaRPr lang="es-ES_tradnl" sz="28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0" name="62 CuadroTexto"/>
          <p:cNvSpPr txBox="1">
            <a:spLocks noChangeArrowheads="1"/>
          </p:cNvSpPr>
          <p:nvPr/>
        </p:nvSpPr>
        <p:spPr bwMode="auto">
          <a:xfrm>
            <a:off x="7635390" y="7310735"/>
            <a:ext cx="289534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Materiales Híbridos</a:t>
            </a:r>
            <a:endParaRPr lang="es-ES_tradnl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6" name="18 CuadroTexto"/>
          <p:cNvSpPr txBox="1"/>
          <p:nvPr/>
        </p:nvSpPr>
        <p:spPr>
          <a:xfrm>
            <a:off x="13421406" y="10442925"/>
            <a:ext cx="340302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Nanopartículas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hibridas </a:t>
            </a:r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super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-paramagnéticas</a:t>
            </a:r>
            <a:endParaRPr lang="es-ES_tradnl" sz="2400" b="1" i="1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70" name="18 CuadroTexto"/>
          <p:cNvSpPr txBox="1"/>
          <p:nvPr/>
        </p:nvSpPr>
        <p:spPr>
          <a:xfrm>
            <a:off x="7263300" y="5343044"/>
            <a:ext cx="340302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Sílica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 vinil </a:t>
            </a:r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sulfona</a:t>
            </a:r>
            <a:endParaRPr lang="es-ES_tradnl" sz="2400" b="1" i="1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  <p:grpSp>
        <p:nvGrpSpPr>
          <p:cNvPr id="2" name="Agrupar 1"/>
          <p:cNvGrpSpPr>
            <a:grpSpLocks noChangeAspect="1"/>
          </p:cNvGrpSpPr>
          <p:nvPr/>
        </p:nvGrpSpPr>
        <p:grpSpPr>
          <a:xfrm>
            <a:off x="1730251" y="2929466"/>
            <a:ext cx="4651538" cy="1819015"/>
            <a:chOff x="5388020" y="3116931"/>
            <a:chExt cx="3438988" cy="1344839"/>
          </a:xfrm>
        </p:grpSpPr>
        <p:pic>
          <p:nvPicPr>
            <p:cNvPr id="158" name="Imagen 157"/>
            <p:cNvPicPr>
              <a:picLocks noChangeAspect="1"/>
            </p:cNvPicPr>
            <p:nvPr/>
          </p:nvPicPr>
          <p:blipFill rotWithShape="1">
            <a:blip r:embed="rId5"/>
            <a:srcRect l="60171"/>
            <a:stretch/>
          </p:blipFill>
          <p:spPr>
            <a:xfrm>
              <a:off x="5388020" y="3477957"/>
              <a:ext cx="2898211" cy="983813"/>
            </a:xfrm>
            <a:prstGeom prst="rect">
              <a:avLst/>
            </a:prstGeom>
          </p:spPr>
        </p:pic>
        <p:pic>
          <p:nvPicPr>
            <p:cNvPr id="164" name="Imagen 163" descr="File_Protein TF PDB 1a8e.png - Wikipedia, the free encyclopedia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60" b="79340" l="6045" r="60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2" b="17073"/>
            <a:stretch/>
          </p:blipFill>
          <p:spPr>
            <a:xfrm rot="20198964">
              <a:off x="8106400" y="3116931"/>
              <a:ext cx="720608" cy="779478"/>
            </a:xfrm>
            <a:prstGeom prst="rect">
              <a:avLst/>
            </a:prstGeom>
          </p:spPr>
        </p:pic>
      </p:grpSp>
      <p:sp>
        <p:nvSpPr>
          <p:cNvPr id="165" name="18 CuadroTexto"/>
          <p:cNvSpPr txBox="1"/>
          <p:nvPr/>
        </p:nvSpPr>
        <p:spPr>
          <a:xfrm>
            <a:off x="851549" y="5492394"/>
            <a:ext cx="567749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Inmovilización de Enzimas</a:t>
            </a:r>
          </a:p>
        </p:txBody>
      </p:sp>
      <p:pic>
        <p:nvPicPr>
          <p:cNvPr id="166" name="Imagen 1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339" y="4133001"/>
            <a:ext cx="1796922" cy="977737"/>
          </a:xfrm>
          <a:prstGeom prst="rect">
            <a:avLst/>
          </a:prstGeom>
        </p:spPr>
      </p:pic>
      <p:pic>
        <p:nvPicPr>
          <p:cNvPr id="167" name="Imagen 1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76271" y="1687048"/>
            <a:ext cx="2575415" cy="353914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1999830" y="5441126"/>
            <a:ext cx="502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Soportes </a:t>
            </a:r>
            <a:r>
              <a:rPr lang="es-ES_tradnl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cromatográficos</a:t>
            </a:r>
            <a:r>
              <a:rPr lang="es-ES_tradnl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“Ad-hoc”.</a:t>
            </a:r>
          </a:p>
          <a:p>
            <a:pPr algn="ctr"/>
            <a:r>
              <a:rPr lang="es-ES_tradnl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Pull</a:t>
            </a:r>
            <a:r>
              <a:rPr lang="es-ES_tradnl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-Down </a:t>
            </a:r>
            <a:endParaRPr lang="es-ES_tradnl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  <p:pic>
        <p:nvPicPr>
          <p:cNvPr id="174" name="Imagen 173"/>
          <p:cNvPicPr>
            <a:picLocks noChangeAspect="1"/>
          </p:cNvPicPr>
          <p:nvPr/>
        </p:nvPicPr>
        <p:blipFill rotWithShape="1">
          <a:blip r:embed="rId10"/>
          <a:srcRect t="23613" r="67335" b="39612"/>
          <a:stretch/>
        </p:blipFill>
        <p:spPr>
          <a:xfrm>
            <a:off x="13067841" y="8540879"/>
            <a:ext cx="4014794" cy="1803964"/>
          </a:xfrm>
          <a:prstGeom prst="rect">
            <a:avLst/>
          </a:prstGeom>
        </p:spPr>
      </p:pic>
      <p:grpSp>
        <p:nvGrpSpPr>
          <p:cNvPr id="11" name="Agrupar 10"/>
          <p:cNvGrpSpPr>
            <a:grpSpLocks noChangeAspect="1"/>
          </p:cNvGrpSpPr>
          <p:nvPr/>
        </p:nvGrpSpPr>
        <p:grpSpPr>
          <a:xfrm>
            <a:off x="164123" y="7153391"/>
            <a:ext cx="5717654" cy="3147145"/>
            <a:chOff x="381000" y="7192091"/>
            <a:chExt cx="5408183" cy="2976804"/>
          </a:xfrm>
        </p:grpSpPr>
        <p:pic>
          <p:nvPicPr>
            <p:cNvPr id="168" name="Imagen 16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60660" y="7297501"/>
              <a:ext cx="4028523" cy="287139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Paralelogramo 9"/>
            <p:cNvSpPr/>
            <p:nvPr/>
          </p:nvSpPr>
          <p:spPr>
            <a:xfrm>
              <a:off x="381000" y="7192091"/>
              <a:ext cx="5176831" cy="1981200"/>
            </a:xfrm>
            <a:prstGeom prst="parallelogram">
              <a:avLst>
                <a:gd name="adj" fmla="val 702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175" name="18 CuadroTexto"/>
          <p:cNvSpPr txBox="1"/>
          <p:nvPr/>
        </p:nvSpPr>
        <p:spPr>
          <a:xfrm>
            <a:off x="2457099" y="10452472"/>
            <a:ext cx="340302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Sílica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Ferroceno</a:t>
            </a:r>
            <a:endParaRPr lang="es-ES_tradnl" sz="2400" b="1" i="1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287" y="8299639"/>
            <a:ext cx="2253607" cy="2139368"/>
          </a:xfrm>
          <a:prstGeom prst="rect">
            <a:avLst/>
          </a:prstGeom>
        </p:spPr>
      </p:pic>
      <p:sp>
        <p:nvSpPr>
          <p:cNvPr id="27" name="18 CuadroTexto"/>
          <p:cNvSpPr txBox="1"/>
          <p:nvPr/>
        </p:nvSpPr>
        <p:spPr>
          <a:xfrm>
            <a:off x="7391400" y="10759449"/>
            <a:ext cx="340302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i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Carbon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Dots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 “</a:t>
            </a:r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clickables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”</a:t>
            </a:r>
            <a:endParaRPr lang="es-ES_tradnl" sz="2400" b="1" i="1" dirty="0">
              <a:solidFill>
                <a:schemeClr val="accent1">
                  <a:lumMod val="75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1333" y="8325261"/>
            <a:ext cx="22225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66133" y="264491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equipos podemos ofrecer?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8558883" y="4132957"/>
            <a:ext cx="87385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s-ES_tradnl" sz="3200" b="1" dirty="0" smtClean="0">
                <a:solidFill>
                  <a:schemeClr val="accent4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Estación Avanzada </a:t>
            </a:r>
            <a:r>
              <a:rPr lang="es-ES_tradnl" sz="3200" b="1" smtClean="0">
                <a:solidFill>
                  <a:schemeClr val="accent4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de Síntesis por MW</a:t>
            </a:r>
            <a:endParaRPr lang="es-ES_tradnl" sz="3200" b="1" dirty="0" smtClean="0">
              <a:solidFill>
                <a:schemeClr val="accent4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s-ES_tradnl" sz="3200" b="1" dirty="0" err="1" smtClean="0">
                <a:solidFill>
                  <a:schemeClr val="accent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Liofilizadores</a:t>
            </a:r>
            <a:endParaRPr lang="es-ES_tradnl" sz="3200" b="1" dirty="0" smtClean="0">
              <a:solidFill>
                <a:schemeClr val="accent2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s-ES_tradnl" sz="3200" b="1" dirty="0" err="1" smtClean="0">
                <a:solidFill>
                  <a:srgbClr val="C00000"/>
                </a:solidFill>
                <a:latin typeface="Roboto Medium" charset="0"/>
                <a:ea typeface="Roboto Medium" charset="0"/>
                <a:cs typeface="Roboto Medium" charset="0"/>
              </a:rPr>
              <a:t>Centrigufas</a:t>
            </a:r>
            <a:endParaRPr lang="es-ES_tradnl" sz="3200" b="1" dirty="0" smtClean="0">
              <a:solidFill>
                <a:srgbClr val="C00000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s-ES_tradnl" sz="3200" b="1" dirty="0" smtClean="0">
                <a:solidFill>
                  <a:srgbClr val="0432FF"/>
                </a:solidFill>
                <a:latin typeface="Roboto Medium" charset="0"/>
                <a:ea typeface="Roboto Medium" charset="0"/>
                <a:cs typeface="Roboto Medium" charset="0"/>
              </a:rPr>
              <a:t>Equipos de </a:t>
            </a:r>
            <a:r>
              <a:rPr lang="es-ES_tradnl" sz="3200" b="1" dirty="0" err="1" smtClean="0">
                <a:solidFill>
                  <a:srgbClr val="0432FF"/>
                </a:solidFill>
                <a:latin typeface="Roboto Medium" charset="0"/>
                <a:ea typeface="Roboto Medium" charset="0"/>
                <a:cs typeface="Roboto Medium" charset="0"/>
              </a:rPr>
              <a:t>Electrofóresis</a:t>
            </a:r>
            <a:endParaRPr lang="es-ES_tradnl" sz="3200" b="1" dirty="0" smtClean="0">
              <a:solidFill>
                <a:srgbClr val="0432FF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s-ES_tradnl" sz="3200" b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Lector de Placas ELISA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s-ES_tradnl" sz="3200" b="1" dirty="0" smtClean="0">
                <a:solidFill>
                  <a:srgbClr val="7030A0"/>
                </a:solidFill>
                <a:latin typeface="Roboto Medium" charset="0"/>
                <a:ea typeface="Roboto Medium" charset="0"/>
                <a:cs typeface="Roboto Medium" charset="0"/>
              </a:rPr>
              <a:t>Estufa de Secado a </a:t>
            </a:r>
            <a:r>
              <a:rPr lang="es-ES_tradnl" sz="3200" b="1" dirty="0" err="1" smtClean="0">
                <a:solidFill>
                  <a:srgbClr val="7030A0"/>
                </a:solidFill>
                <a:latin typeface="Roboto Medium" charset="0"/>
                <a:ea typeface="Roboto Medium" charset="0"/>
                <a:cs typeface="Roboto Medium" charset="0"/>
              </a:rPr>
              <a:t>vacio</a:t>
            </a:r>
            <a:endParaRPr lang="es-ES_tradnl" sz="3200" b="1" dirty="0">
              <a:solidFill>
                <a:srgbClr val="7030A0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2531" y1="1111" x2="72531" y2="1111"/>
                        <a14:foregroundMark x1="20216" y1="2037" x2="20216" y2="2037"/>
                        <a14:foregroundMark x1="72994" y1="71667" x2="72994" y2="71667"/>
                        <a14:foregroundMark x1="95370" y1="73704" x2="95370" y2="73704"/>
                        <a14:backgroundMark x1="65741" y1="1852" x2="65741" y2="1852"/>
                        <a14:backgroundMark x1="15586" y1="1852" x2="15586" y2="1852"/>
                        <a14:backgroundMark x1="17438" y1="1481" x2="17438" y2="1481"/>
                        <a14:backgroundMark x1="25617" y1="1111" x2="25617" y2="1111"/>
                        <a14:backgroundMark x1="76235" y1="1481" x2="76235" y2="1481"/>
                        <a14:backgroundMark x1="78241" y1="2407" x2="78241" y2="2407"/>
                        <a14:backgroundMark x1="68056" y1="1111" x2="68056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60495"/>
            <a:ext cx="4635288" cy="38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3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152400" y="4425175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¿Con Quien Colaboramos?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pic>
        <p:nvPicPr>
          <p:cNvPr id="26" name="Imagen 25" descr="two_way_puzzle_people_800_cl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93" y="5227721"/>
            <a:ext cx="3505199" cy="2628899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10132313" y="7409177"/>
            <a:ext cx="7132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CTS-183 Bioquímica y Parasitología  Molecular </a:t>
            </a: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A. Osuna Carillo</a:t>
            </a: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Parasitología</a:t>
            </a:r>
            <a:endParaRPr lang="es-ES_tradnl" sz="2400" dirty="0" smtClean="0">
              <a:solidFill>
                <a:srgbClr val="0000FF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28" name="Imagen 27" descr="n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06" y="4213031"/>
            <a:ext cx="1665989" cy="1130492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0132313" y="5793309"/>
            <a:ext cx="6132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FQM-118 Solid </a:t>
            </a:r>
            <a:r>
              <a:rPr lang="es-ES_tradnl" sz="2400" dirty="0" err="1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Phase</a:t>
            </a:r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s-ES_tradnl" sz="2400" dirty="0" err="1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Spectrometry</a:t>
            </a:r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s-ES_tradnl" sz="2400" dirty="0" err="1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Group</a:t>
            </a:r>
            <a:endParaRPr lang="es-ES_tradnl" sz="2400" dirty="0" smtClean="0">
              <a:solidFill>
                <a:srgbClr val="000000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  Luis F. </a:t>
            </a:r>
            <a:r>
              <a:rPr lang="es-ES_tradnl" sz="2400" dirty="0" err="1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Capitan</a:t>
            </a:r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 Valley</a:t>
            </a: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 Química Analítica</a:t>
            </a:r>
            <a:endParaRPr lang="es-ES_tradnl" sz="2400" dirty="0">
              <a:solidFill>
                <a:srgbClr val="000000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0132313" y="4177442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FQM-368  </a:t>
            </a:r>
            <a:r>
              <a:rPr lang="es-ES_tradnl" sz="2400" dirty="0" err="1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BionNanoMetal</a:t>
            </a:r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José M. Domínguez Vera</a:t>
            </a: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Química Inorgánica</a:t>
            </a:r>
            <a:endParaRPr lang="es-ES_tradnl" sz="2400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32" name="Imagen 31" descr="images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441492"/>
            <a:ext cx="1166192" cy="1124542"/>
          </a:xfrm>
          <a:prstGeom prst="rect">
            <a:avLst/>
          </a:prstGeom>
        </p:spPr>
      </p:pic>
      <p:pic>
        <p:nvPicPr>
          <p:cNvPr id="33" name="Imagen 32" descr="Unknown-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2" r="22324" b="29271"/>
          <a:stretch/>
        </p:blipFill>
        <p:spPr>
          <a:xfrm>
            <a:off x="8362357" y="5792517"/>
            <a:ext cx="1079803" cy="1043167"/>
          </a:xfrm>
          <a:prstGeom prst="rect">
            <a:avLst/>
          </a:prstGeom>
        </p:spPr>
      </p:pic>
      <p:pic>
        <p:nvPicPr>
          <p:cNvPr id="34" name="Imagen 33" descr="Unknown-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74" y="2637283"/>
            <a:ext cx="1122886" cy="1135361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10132313" y="2609495"/>
            <a:ext cx="6151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CVI-212 Regulación Bioquímica y Genética</a:t>
            </a: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Rafael Salto González</a:t>
            </a:r>
          </a:p>
          <a:p>
            <a:r>
              <a:rPr lang="es-ES_tradnl" sz="2400" dirty="0" smtClean="0">
                <a:solidFill>
                  <a:srgbClr val="000000"/>
                </a:solidFill>
                <a:latin typeface="Roboto Medium" charset="0"/>
                <a:ea typeface="Roboto Medium" charset="0"/>
                <a:cs typeface="Roboto Medium" charset="0"/>
              </a:rPr>
              <a:t>Bioquímica y Biología Molecular II</a:t>
            </a:r>
            <a:endParaRPr lang="es-ES_tradnl" sz="2400" dirty="0">
              <a:solidFill>
                <a:srgbClr val="000000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132313" y="9362228"/>
            <a:ext cx="6290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“Física de Fluidos y </a:t>
            </a:r>
            <a:r>
              <a:rPr lang="es-ES_tradnl" sz="2400" dirty="0" err="1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Biocoloides</a:t>
            </a:r>
            <a:r>
              <a:rPr lang="es-ES_tradnl" sz="2400" dirty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” (FQM-115</a:t>
            </a:r>
            <a:r>
              <a:rPr lang="es-ES_tradnl" sz="2400" dirty="0" smtClean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)</a:t>
            </a:r>
          </a:p>
          <a:p>
            <a:r>
              <a:rPr lang="es-ES_tradnl" sz="2400" dirty="0" smtClean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Ana </a:t>
            </a:r>
            <a:r>
              <a:rPr lang="es-ES_tradnl" sz="2400" dirty="0" err="1" smtClean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Belen</a:t>
            </a:r>
            <a:r>
              <a:rPr lang="es-ES_tradnl" sz="2400" dirty="0" smtClean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s-ES_tradnl" sz="2400" dirty="0" err="1" smtClean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Jodar</a:t>
            </a:r>
            <a:r>
              <a:rPr lang="es-ES_tradnl" sz="2400" dirty="0" smtClean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 Reyes</a:t>
            </a:r>
          </a:p>
          <a:p>
            <a:r>
              <a:rPr lang="es-ES_tradnl" sz="2400" dirty="0" smtClean="0">
                <a:solidFill>
                  <a:srgbClr val="404040"/>
                </a:solidFill>
                <a:latin typeface="Roboto Medium" charset="0"/>
                <a:ea typeface="Roboto Medium" charset="0"/>
                <a:cs typeface="Roboto Medium" charset="0"/>
              </a:rPr>
              <a:t>Física Aplicada</a:t>
            </a:r>
            <a:endParaRPr lang="es-ES_tradnl" sz="2400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56" y="9332983"/>
            <a:ext cx="1449207" cy="12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8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81599" y="241631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necesidades tengo?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096" y="5660195"/>
            <a:ext cx="3359405" cy="3348242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3086100" y="9150280"/>
            <a:ext cx="12043917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Asistencia </a:t>
            </a:r>
            <a:r>
              <a:rPr lang="es-ES_tradnl" sz="3200" dirty="0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en  la caracterización de materiales </a:t>
            </a:r>
            <a:endParaRPr lang="es-ES_tradnl" sz="3200" dirty="0">
              <a:solidFill>
                <a:schemeClr val="tx2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62149" y="3221021"/>
            <a:ext cx="14211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dirty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Modelos biológicos (animales, agentes infecciosos) para </a:t>
            </a:r>
            <a:r>
              <a:rPr lang="es-ES_tradnl" sz="3200" dirty="0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la evaluación de  </a:t>
            </a:r>
            <a:r>
              <a:rPr lang="es-ES_tradnl" sz="3200" dirty="0" err="1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bioconjugados</a:t>
            </a:r>
            <a:r>
              <a:rPr lang="es-ES_tradnl" sz="3200" dirty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en </a:t>
            </a:r>
            <a:r>
              <a:rPr lang="es-ES_tradnl" sz="3200" dirty="0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Diagnóstico</a:t>
            </a:r>
            <a:r>
              <a:rPr lang="es-ES_tradnl" sz="3200" dirty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, </a:t>
            </a:r>
            <a:r>
              <a:rPr lang="es-ES_tradnl" sz="3200" dirty="0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Transporte </a:t>
            </a:r>
            <a:r>
              <a:rPr lang="es-ES_tradnl" sz="3200" dirty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de </a:t>
            </a:r>
            <a:r>
              <a:rPr lang="es-ES_tradnl" sz="3200" dirty="0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fármacos </a:t>
            </a:r>
            <a:r>
              <a:rPr lang="es-ES_tradnl" sz="3200" dirty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y </a:t>
            </a:r>
            <a:r>
              <a:rPr lang="es-ES_tradnl" sz="3200" dirty="0" err="1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Teragnosis</a:t>
            </a:r>
            <a:r>
              <a:rPr lang="es-ES_tradnl" sz="3200" dirty="0" smtClean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.</a:t>
            </a:r>
            <a:r>
              <a:rPr lang="es-ES_tradnl" sz="3200" dirty="0">
                <a:solidFill>
                  <a:schemeClr val="tx2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434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123631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762000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115611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4149" y="398230"/>
            <a:ext cx="2241051" cy="2224875"/>
          </a:xfrm>
          <a:prstGeom prst="rect">
            <a:avLst/>
          </a:prstGeom>
        </p:spPr>
      </p:pic>
      <p:pic>
        <p:nvPicPr>
          <p:cNvPr id="2" name="Click composic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4037473"/>
            <a:ext cx="13669879" cy="7689305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7253578" y="2360497"/>
            <a:ext cx="1600200" cy="746855"/>
            <a:chOff x="1600200" y="8847231"/>
            <a:chExt cx="1600200" cy="746855"/>
          </a:xfrm>
        </p:grpSpPr>
        <p:sp>
          <p:nvSpPr>
            <p:cNvPr id="12" name="Cilindro 11"/>
            <p:cNvSpPr/>
            <p:nvPr/>
          </p:nvSpPr>
          <p:spPr>
            <a:xfrm rot="5400000">
              <a:off x="2450037" y="9033793"/>
              <a:ext cx="113981" cy="373733"/>
            </a:xfrm>
            <a:prstGeom prst="can">
              <a:avLst/>
            </a:prstGeom>
            <a:gradFill>
              <a:gsLst>
                <a:gs pos="0">
                  <a:srgbClr val="0432FF"/>
                </a:gs>
                <a:gs pos="100000">
                  <a:schemeClr val="bg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>
              <a:spLocks noChangeAspect="1"/>
            </p:cNvSpPr>
            <p:nvPr/>
          </p:nvSpPr>
          <p:spPr>
            <a:xfrm>
              <a:off x="1600200" y="8847231"/>
              <a:ext cx="746855" cy="746855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Pentágono 13"/>
            <p:cNvSpPr/>
            <p:nvPr/>
          </p:nvSpPr>
          <p:spPr>
            <a:xfrm>
              <a:off x="2667000" y="9004076"/>
              <a:ext cx="533400" cy="433169"/>
            </a:xfrm>
            <a:prstGeom prst="homePlate">
              <a:avLst/>
            </a:prstGeom>
            <a:gradFill>
              <a:gsLst>
                <a:gs pos="0">
                  <a:srgbClr val="0432FF"/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9372600" y="2373924"/>
            <a:ext cx="1334691" cy="720000"/>
            <a:chOff x="3370679" y="8874086"/>
            <a:chExt cx="1334691" cy="720000"/>
          </a:xfrm>
        </p:grpSpPr>
        <p:sp>
          <p:nvSpPr>
            <p:cNvPr id="19" name="Cilindro 18"/>
            <p:cNvSpPr/>
            <p:nvPr/>
          </p:nvSpPr>
          <p:spPr>
            <a:xfrm rot="5400000">
              <a:off x="3788436" y="9057833"/>
              <a:ext cx="113982" cy="325654"/>
            </a:xfrm>
            <a:prstGeom prst="can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Cheurón 19"/>
            <p:cNvSpPr/>
            <p:nvPr/>
          </p:nvSpPr>
          <p:spPr>
            <a:xfrm>
              <a:off x="3370679" y="9014555"/>
              <a:ext cx="406296" cy="444724"/>
            </a:xfrm>
            <a:prstGeom prst="chevron">
              <a:avLst>
                <a:gd name="adj" fmla="val 54524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21" name="Placa 20"/>
            <p:cNvSpPr/>
            <p:nvPr/>
          </p:nvSpPr>
          <p:spPr>
            <a:xfrm>
              <a:off x="3985370" y="8874086"/>
              <a:ext cx="720000" cy="720000"/>
            </a:xfrm>
            <a:prstGeom prst="plaque">
              <a:avLst>
                <a:gd name="adj" fmla="val 35189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9876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1 -0.00047 L 0.01676 -0.000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6 -0.00047 L -0.02448 -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735055" y="1802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84871" y="4954646"/>
            <a:ext cx="9593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4000" dirty="0" smtClean="0">
                <a:solidFill>
                  <a:schemeClr val="accent1">
                    <a:lumMod val="75000"/>
                  </a:schemeClr>
                </a:solidFill>
              </a:rPr>
              <a:t>Ciencia Básica y Aplicada en </a:t>
            </a:r>
            <a:r>
              <a:rPr lang="es-ES_tradnl" altLang="es-ES" sz="4000" dirty="0" err="1" smtClean="0">
                <a:solidFill>
                  <a:schemeClr val="accent1">
                    <a:lumMod val="75000"/>
                  </a:schemeClr>
                </a:solidFill>
              </a:rPr>
              <a:t>Glicociencia</a:t>
            </a:r>
            <a:endParaRPr lang="es-ES_tradnl" altLang="es-E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0070322"/>
            <a:ext cx="18288000" cy="1459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4400" i="1" dirty="0" smtClean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39396" y="9982200"/>
            <a:ext cx="16081804" cy="13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_tradnl" altLang="es-ES" b="1" i="1" dirty="0">
                <a:solidFill>
                  <a:schemeClr val="bg1"/>
                </a:solidFill>
              </a:rPr>
              <a:t>  </a:t>
            </a:r>
            <a:r>
              <a:rPr lang="es-ES_tradnl" altLang="es-ES" sz="1600" b="1" i="1" baseline="30000" dirty="0">
                <a:solidFill>
                  <a:schemeClr val="bg1"/>
                </a:solidFill>
              </a:rPr>
              <a:t>● </a:t>
            </a:r>
            <a:r>
              <a:rPr lang="es-ES_tradnl" altLang="es-ES" b="1" i="1" dirty="0" err="1" smtClean="0">
                <a:solidFill>
                  <a:schemeClr val="bg1"/>
                </a:solidFill>
              </a:rPr>
              <a:t>Glicoquímica</a:t>
            </a:r>
            <a:r>
              <a:rPr lang="es-ES_tradnl" altLang="es-ES" b="1" i="1" dirty="0" smtClean="0">
                <a:solidFill>
                  <a:schemeClr val="bg1"/>
                </a:solidFill>
              </a:rPr>
              <a:t>  </a:t>
            </a:r>
            <a:r>
              <a:rPr lang="es-ES_tradnl" altLang="es-ES" sz="1600" b="1" i="1" baseline="30000" dirty="0" smtClean="0">
                <a:solidFill>
                  <a:schemeClr val="bg1"/>
                </a:solidFill>
              </a:rPr>
              <a:t>● </a:t>
            </a:r>
            <a:r>
              <a:rPr lang="es-ES_tradnl" altLang="es-ES" b="1" i="1" dirty="0" err="1" smtClean="0">
                <a:solidFill>
                  <a:schemeClr val="bg1"/>
                </a:solidFill>
              </a:rPr>
              <a:t>Bioconjugación</a:t>
            </a:r>
            <a:r>
              <a:rPr lang="es-ES_tradnl" altLang="es-ES" b="1" i="1" dirty="0" smtClean="0">
                <a:solidFill>
                  <a:schemeClr val="bg1"/>
                </a:solidFill>
              </a:rPr>
              <a:t> de </a:t>
            </a:r>
            <a:r>
              <a:rPr lang="es-ES_tradnl" altLang="es-ES" b="1" i="1" dirty="0" err="1" smtClean="0">
                <a:solidFill>
                  <a:schemeClr val="bg1"/>
                </a:solidFill>
              </a:rPr>
              <a:t>Biomoleculas</a:t>
            </a:r>
            <a:r>
              <a:rPr lang="es-ES_tradnl" altLang="es-ES" b="1" i="1" dirty="0">
                <a:solidFill>
                  <a:schemeClr val="bg1"/>
                </a:solidFill>
              </a:rPr>
              <a:t>  </a:t>
            </a:r>
            <a:r>
              <a:rPr lang="es-ES_tradnl" altLang="es-ES" sz="1600" b="1" i="1" baseline="30000" dirty="0">
                <a:solidFill>
                  <a:schemeClr val="bg1"/>
                </a:solidFill>
              </a:rPr>
              <a:t>● </a:t>
            </a:r>
            <a:r>
              <a:rPr lang="es-ES_tradnl" altLang="es-ES" b="1" i="1" dirty="0" smtClean="0">
                <a:solidFill>
                  <a:schemeClr val="bg1"/>
                </a:solidFill>
              </a:rPr>
              <a:t>Transporte de Fármacos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_tradnl" altLang="es-ES" b="1" i="1" dirty="0">
                <a:solidFill>
                  <a:schemeClr val="bg1"/>
                </a:solidFill>
              </a:rPr>
              <a:t> </a:t>
            </a:r>
            <a:r>
              <a:rPr lang="es-ES_tradnl" altLang="es-ES" sz="1600" b="1" i="1" baseline="30000" dirty="0">
                <a:solidFill>
                  <a:schemeClr val="bg1"/>
                </a:solidFill>
              </a:rPr>
              <a:t>● </a:t>
            </a:r>
            <a:r>
              <a:rPr lang="es-ES_tradnl" altLang="es-ES" b="1" i="1" dirty="0" err="1" smtClean="0">
                <a:solidFill>
                  <a:schemeClr val="bg1"/>
                </a:solidFill>
              </a:rPr>
              <a:t>Transfección</a:t>
            </a:r>
            <a:r>
              <a:rPr lang="es-ES_tradnl" altLang="es-ES" b="1" i="1" dirty="0">
                <a:solidFill>
                  <a:schemeClr val="bg1"/>
                </a:solidFill>
              </a:rPr>
              <a:t> Génica  </a:t>
            </a:r>
            <a:r>
              <a:rPr lang="es-ES_tradnl" altLang="es-ES" sz="1600" b="1" i="1" baseline="30000" dirty="0">
                <a:solidFill>
                  <a:schemeClr val="bg1"/>
                </a:solidFill>
              </a:rPr>
              <a:t>● </a:t>
            </a:r>
            <a:r>
              <a:rPr lang="es-ES_tradnl" altLang="es-ES" b="1" i="1" dirty="0" smtClean="0">
                <a:solidFill>
                  <a:schemeClr val="bg1"/>
                </a:solidFill>
              </a:rPr>
              <a:t>Materiales híbridos  </a:t>
            </a:r>
            <a:r>
              <a:rPr lang="es-ES_tradnl" altLang="es-ES" sz="1600" b="1" i="1" baseline="30000" dirty="0">
                <a:solidFill>
                  <a:schemeClr val="bg1"/>
                </a:solidFill>
              </a:rPr>
              <a:t>● </a:t>
            </a:r>
            <a:r>
              <a:rPr lang="es-ES_tradnl" altLang="es-ES" b="1" i="1" dirty="0" smtClean="0">
                <a:solidFill>
                  <a:schemeClr val="bg1"/>
                </a:solidFill>
              </a:rPr>
              <a:t> Matrices Poliméricas</a:t>
            </a:r>
            <a:endParaRPr lang="es-ES_tradnl" altLang="es-E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75406" cy="151247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20" name="AutoShape 81"/>
          <p:cNvSpPr>
            <a:spLocks/>
          </p:cNvSpPr>
          <p:nvPr/>
        </p:nvSpPr>
        <p:spPr bwMode="auto">
          <a:xfrm>
            <a:off x="2263676" y="7709760"/>
            <a:ext cx="449263" cy="328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 sz="1500" dirty="0" smtClea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743077" y="2259258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AREA DE CONOCIMIENTO: Q. ORGÁNICA</a:t>
            </a:r>
            <a:endParaRPr lang="es-ES_tradnl" altLang="es-ES" sz="2800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2833172" y="7677090"/>
            <a:ext cx="4105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 err="1" smtClean="0">
                <a:latin typeface="Roboto Regular" charset="0"/>
              </a:rPr>
              <a:t>fsantoyo@ugr.es</a:t>
            </a:r>
            <a:endParaRPr lang="es-ES_tradnl" altLang="es-ES" sz="2000" dirty="0">
              <a:latin typeface="Roboto Regular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790" y="4402054"/>
            <a:ext cx="2877871" cy="2857098"/>
          </a:xfrm>
          <a:prstGeom prst="rect">
            <a:avLst/>
          </a:prstGeom>
        </p:spPr>
      </p:pic>
      <p:sp>
        <p:nvSpPr>
          <p:cNvPr id="35" name="TextBox 28"/>
          <p:cNvSpPr txBox="1"/>
          <p:nvPr/>
        </p:nvSpPr>
        <p:spPr>
          <a:xfrm>
            <a:off x="6506642" y="5864931"/>
            <a:ext cx="9213817" cy="1938992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algn="ctr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 smtClean="0">
                <a:latin typeface="Roboto Medium" charset="0"/>
                <a:ea typeface="Roboto Medium" charset="0"/>
                <a:cs typeface="Roboto Medium" charset="0"/>
              </a:rPr>
              <a:t>Interdisciplinaridad y Transversalidad entre la Química Orgánica Sintética y la Bioquímica para conseguir avances en el conocimiento de la </a:t>
            </a:r>
            <a:r>
              <a:rPr lang="es-ES_tradnl" sz="2400" dirty="0" err="1" smtClean="0">
                <a:latin typeface="Roboto Medium" charset="0"/>
                <a:ea typeface="Roboto Medium" charset="0"/>
                <a:cs typeface="Roboto Medium" charset="0"/>
              </a:rPr>
              <a:t>Glicoquímica</a:t>
            </a:r>
            <a:r>
              <a:rPr lang="es-ES_tradnl" sz="2400" dirty="0" smtClean="0">
                <a:latin typeface="Roboto Medium" charset="0"/>
                <a:ea typeface="Roboto Medium" charset="0"/>
                <a:cs typeface="Roboto Medium" charset="0"/>
              </a:rPr>
              <a:t> y la </a:t>
            </a:r>
            <a:r>
              <a:rPr lang="es-ES_tradnl" sz="2400" dirty="0" err="1" smtClean="0">
                <a:latin typeface="Roboto Medium" charset="0"/>
                <a:ea typeface="Roboto Medium" charset="0"/>
                <a:cs typeface="Roboto Medium" charset="0"/>
              </a:rPr>
              <a:t>Bioconjugación</a:t>
            </a:r>
            <a:r>
              <a:rPr lang="es-ES_tradnl" sz="2400" dirty="0" smtClean="0">
                <a:latin typeface="Roboto Medium" charset="0"/>
                <a:ea typeface="Roboto Medium" charset="0"/>
                <a:cs typeface="Roboto Medium" charset="0"/>
              </a:rPr>
              <a:t> y su implementación en el desarrollo de nuevas aplicaciones Tecnológicas y Biotecnológicas</a:t>
            </a:r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13917124" y="2363456"/>
            <a:ext cx="2291316" cy="3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 err="1" smtClean="0">
                <a:latin typeface="Roboto Medium" charset="0"/>
                <a:ea typeface="Roboto Medium" charset="0"/>
                <a:cs typeface="Roboto Medium" charset="0"/>
              </a:rPr>
              <a:t>qorganica.ugr.es</a:t>
            </a:r>
            <a:endParaRPr lang="es-ES_tradnl" altLang="es-ES" sz="2000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2202980" y="7207357"/>
            <a:ext cx="29276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b="1" i="1" dirty="0" err="1" smtClean="0">
                <a:latin typeface="Roboto Medium" charset="0"/>
                <a:ea typeface="Roboto Medium" charset="0"/>
                <a:cs typeface="Roboto Medium" charset="0"/>
              </a:rPr>
              <a:t>glycochembio.ugr.es</a:t>
            </a:r>
            <a:endParaRPr lang="es-ES_tradnl" altLang="es-ES" sz="20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343" y="1162443"/>
            <a:ext cx="4749800" cy="124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1000188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1050988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633848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793160" y="2340114"/>
            <a:ext cx="46442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</a:t>
            </a:r>
            <a:r>
              <a:rPr lang="es-ES_tradnl" altLang="es-ES" sz="4000" i="1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Q</a:t>
            </a:r>
            <a:r>
              <a:rPr lang="es-ES_tradnl" altLang="es-ES" sz="4000" i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uiénes somos?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117" y="6632175"/>
            <a:ext cx="2127766" cy="21124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2214071" y="4731411"/>
            <a:ext cx="1688959" cy="217956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940633" y="6969702"/>
            <a:ext cx="1962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Javier</a:t>
            </a:r>
          </a:p>
          <a:p>
            <a:pPr algn="ctr"/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Lopez</a:t>
            </a:r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-Jaramillo</a:t>
            </a:r>
          </a:p>
          <a:p>
            <a:pPr algn="ctr"/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fjljara@ugr.es</a:t>
            </a:r>
            <a:endParaRPr lang="es-ES" sz="2000" b="1" i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022669" y="5655355"/>
            <a:ext cx="2185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Francisco</a:t>
            </a:r>
          </a:p>
          <a:p>
            <a:pPr algn="ctr"/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Santoyo-</a:t>
            </a:r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Gonzalez</a:t>
            </a:r>
            <a:endParaRPr lang="es-ES" sz="2000" b="1" i="1" dirty="0" smtClean="0">
              <a:latin typeface="Roboto" charset="0"/>
              <a:ea typeface="Roboto" charset="0"/>
              <a:cs typeface="Roboto" charset="0"/>
            </a:endParaRPr>
          </a:p>
          <a:p>
            <a:pPr algn="ctr"/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fsantoyo@ugr.es</a:t>
            </a:r>
            <a:endParaRPr lang="es-ES" sz="2000" b="1" i="1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1" name="Imagen 10" descr="paco(1).jpg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8" b="17085"/>
          <a:stretch/>
        </p:blipFill>
        <p:spPr>
          <a:xfrm>
            <a:off x="8080117" y="3124200"/>
            <a:ext cx="2122517" cy="241338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933598" y="7062403"/>
            <a:ext cx="2140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Fernando </a:t>
            </a:r>
          </a:p>
          <a:p>
            <a:pPr algn="ctr"/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Hernandez-Mateo</a:t>
            </a:r>
          </a:p>
          <a:p>
            <a:pPr algn="ctr"/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fhmateo@ugr.es</a:t>
            </a:r>
            <a:endParaRPr lang="es-ES" sz="2000" b="1" i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19" name="Marcador de posición de imagen 5" descr="DSC00949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10181" r="26155" b="40688"/>
          <a:stretch/>
        </p:blipFill>
        <p:spPr>
          <a:xfrm>
            <a:off x="10232091" y="8617515"/>
            <a:ext cx="1741199" cy="1925957"/>
          </a:xfrm>
          <a:prstGeom prst="rect">
            <a:avLst/>
          </a:prstGeom>
        </p:spPr>
      </p:pic>
      <p:pic>
        <p:nvPicPr>
          <p:cNvPr id="20" name="Marcador de posición de imagen 6" descr="07009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08" t="-5253" r="-6653" b="16830"/>
          <a:stretch/>
        </p:blipFill>
        <p:spPr>
          <a:xfrm>
            <a:off x="3789575" y="4722843"/>
            <a:ext cx="2279105" cy="216587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87" y="8649346"/>
            <a:ext cx="1442374" cy="1954797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9741593" y="10643865"/>
            <a:ext cx="2501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Victor</a:t>
            </a:r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 Blanco-Suarez</a:t>
            </a:r>
          </a:p>
          <a:p>
            <a:pPr algn="ctr"/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vblanco@ugr.es</a:t>
            </a:r>
            <a:endParaRPr lang="es-ES" sz="2000" b="1" i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435257" y="10677216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i="1" dirty="0" smtClean="0">
                <a:latin typeface="Roboto" charset="0"/>
                <a:ea typeface="Roboto" charset="0"/>
                <a:cs typeface="Roboto" charset="0"/>
              </a:rPr>
              <a:t>Mariano Ortega-Muñoz</a:t>
            </a:r>
          </a:p>
          <a:p>
            <a:pPr algn="ctr"/>
            <a:r>
              <a:rPr lang="es-ES" sz="2000" b="1" i="1" dirty="0" err="1" smtClean="0">
                <a:latin typeface="Roboto" charset="0"/>
                <a:ea typeface="Roboto" charset="0"/>
                <a:cs typeface="Roboto" charset="0"/>
              </a:rPr>
              <a:t>mortegam@ugr.es</a:t>
            </a:r>
            <a:endParaRPr lang="es-ES" sz="2000" b="1" i="1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003426" y="1000188"/>
            <a:ext cx="6562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641794" y="1050988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95405" y="1633848"/>
            <a:ext cx="6835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447501" y="2357399"/>
            <a:ext cx="113761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sabemos hacer?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5" y="916620"/>
            <a:ext cx="1444883" cy="1434455"/>
          </a:xfrm>
          <a:prstGeom prst="rect">
            <a:avLst/>
          </a:prstGeom>
        </p:spPr>
      </p:pic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grpSp>
        <p:nvGrpSpPr>
          <p:cNvPr id="2" name="Agrupar 1"/>
          <p:cNvGrpSpPr>
            <a:grpSpLocks noChangeAspect="1"/>
          </p:cNvGrpSpPr>
          <p:nvPr/>
        </p:nvGrpSpPr>
        <p:grpSpPr>
          <a:xfrm>
            <a:off x="2057400" y="3429000"/>
            <a:ext cx="13868401" cy="7924800"/>
            <a:chOff x="4419600" y="4381100"/>
            <a:chExt cx="9067800" cy="5181600"/>
          </a:xfrm>
        </p:grpSpPr>
        <p:sp>
          <p:nvSpPr>
            <p:cNvPr id="24" name="Flecha circular 23"/>
            <p:cNvSpPr/>
            <p:nvPr/>
          </p:nvSpPr>
          <p:spPr>
            <a:xfrm>
              <a:off x="5410200" y="5447900"/>
              <a:ext cx="7391400" cy="4114800"/>
            </a:xfrm>
            <a:prstGeom prst="circularArrow">
              <a:avLst>
                <a:gd name="adj1" fmla="val 687"/>
                <a:gd name="adj2" fmla="val 331876"/>
                <a:gd name="adj3" fmla="val 11994568"/>
                <a:gd name="adj4" fmla="val 15505624"/>
                <a:gd name="adj5" fmla="val 459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2400" b="1" i="1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5" name="Oval 5"/>
            <p:cNvSpPr/>
            <p:nvPr/>
          </p:nvSpPr>
          <p:spPr>
            <a:xfrm>
              <a:off x="5029200" y="7443390"/>
              <a:ext cx="1524000" cy="5215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6" name="Oval 4"/>
            <p:cNvSpPr/>
            <p:nvPr/>
          </p:nvSpPr>
          <p:spPr>
            <a:xfrm>
              <a:off x="6110646" y="5974387"/>
              <a:ext cx="1275589" cy="32810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7" name="Oval 7"/>
            <p:cNvSpPr/>
            <p:nvPr/>
          </p:nvSpPr>
          <p:spPr>
            <a:xfrm>
              <a:off x="11125200" y="6034198"/>
              <a:ext cx="1275589" cy="32810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8" name="Oval 8"/>
            <p:cNvSpPr/>
            <p:nvPr/>
          </p:nvSpPr>
          <p:spPr>
            <a:xfrm>
              <a:off x="11811000" y="7508166"/>
              <a:ext cx="1524000" cy="5215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9" name="Oval 6"/>
            <p:cNvSpPr>
              <a:spLocks noChangeAspect="1"/>
            </p:cNvSpPr>
            <p:nvPr/>
          </p:nvSpPr>
          <p:spPr>
            <a:xfrm>
              <a:off x="6858000" y="8953100"/>
              <a:ext cx="2019096" cy="56053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30" name="Oval 4"/>
            <p:cNvSpPr/>
            <p:nvPr/>
          </p:nvSpPr>
          <p:spPr>
            <a:xfrm>
              <a:off x="7772400" y="5567112"/>
              <a:ext cx="1028700" cy="2645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31" name="Oval 7"/>
            <p:cNvSpPr/>
            <p:nvPr/>
          </p:nvSpPr>
          <p:spPr>
            <a:xfrm>
              <a:off x="9694273" y="5567112"/>
              <a:ext cx="1028700" cy="2645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32" name="Oval 6"/>
            <p:cNvSpPr>
              <a:spLocks noChangeAspect="1"/>
            </p:cNvSpPr>
            <p:nvPr/>
          </p:nvSpPr>
          <p:spPr>
            <a:xfrm>
              <a:off x="9753600" y="8953100"/>
              <a:ext cx="2019096" cy="56053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33" name="Agrupar 32"/>
            <p:cNvGrpSpPr>
              <a:grpSpLocks noChangeAspect="1"/>
            </p:cNvGrpSpPr>
            <p:nvPr/>
          </p:nvGrpSpPr>
          <p:grpSpPr>
            <a:xfrm>
              <a:off x="9829800" y="5066900"/>
              <a:ext cx="717502" cy="677952"/>
              <a:chOff x="7467600" y="228600"/>
              <a:chExt cx="838200" cy="792000"/>
            </a:xfrm>
          </p:grpSpPr>
          <p:sp>
            <p:nvSpPr>
              <p:cNvPr id="34" name="Rounded Rectangle 33"/>
              <p:cNvSpPr>
                <a:spLocks/>
              </p:cNvSpPr>
              <p:nvPr/>
            </p:nvSpPr>
            <p:spPr>
              <a:xfrm>
                <a:off x="7490700" y="228600"/>
                <a:ext cx="792000" cy="7920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8000">
                    <a:schemeClr val="tx2">
                      <a:lumMod val="40000"/>
                      <a:lumOff val="60000"/>
                    </a:schemeClr>
                  </a:gs>
                  <a:gs pos="47000">
                    <a:schemeClr val="tx2">
                      <a:lumMod val="53000"/>
                      <a:lumOff val="47000"/>
                    </a:schemeClr>
                  </a:gs>
                  <a:gs pos="88000">
                    <a:schemeClr val="tx2">
                      <a:lumMod val="76000"/>
                      <a:lumOff val="2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41000" endPos="30000" dir="5400000" sy="-100000" algn="bl" rotWithShape="0"/>
              </a:effectLst>
              <a:scene3d>
                <a:camera prst="orthographicFront"/>
                <a:lightRig rig="threePt" dir="t"/>
              </a:scene3d>
              <a:sp3d extrusionH="63500">
                <a:bevelT w="317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i="1" dirty="0">
                  <a:solidFill>
                    <a:srgbClr val="FFFFFF"/>
                  </a:solidFill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7600" y="387234"/>
                <a:ext cx="838200" cy="474733"/>
              </a:xfrm>
              <a:prstGeom prst="rect">
                <a:avLst/>
              </a:prstGeom>
            </p:spPr>
          </p:pic>
        </p:grpSp>
        <p:grpSp>
          <p:nvGrpSpPr>
            <p:cNvPr id="36" name="Agrupar 35"/>
            <p:cNvGrpSpPr>
              <a:grpSpLocks noChangeAspect="1"/>
            </p:cNvGrpSpPr>
            <p:nvPr/>
          </p:nvGrpSpPr>
          <p:grpSpPr>
            <a:xfrm>
              <a:off x="11353800" y="5447900"/>
              <a:ext cx="738000" cy="738000"/>
              <a:chOff x="7239000" y="992700"/>
              <a:chExt cx="792000" cy="792000"/>
            </a:xfrm>
          </p:grpSpPr>
          <p:sp>
            <p:nvSpPr>
              <p:cNvPr id="37" name="Rounded Rectangle 16"/>
              <p:cNvSpPr>
                <a:spLocks noChangeAspect="1"/>
              </p:cNvSpPr>
              <p:nvPr/>
            </p:nvSpPr>
            <p:spPr>
              <a:xfrm>
                <a:off x="7239000" y="992700"/>
                <a:ext cx="792000" cy="7920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C7CED7"/>
                  </a:gs>
                  <a:gs pos="77000">
                    <a:srgbClr val="617587"/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41000" endPos="30000" dir="5400000" sy="-100000" algn="bl" rotWithShape="0"/>
              </a:effectLst>
              <a:scene3d>
                <a:camera prst="orthographicFront"/>
                <a:lightRig rig="threePt" dir="t"/>
              </a:scene3d>
              <a:sp3d extrusionH="63500"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i="1" dirty="0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2869" y="1028700"/>
                <a:ext cx="704262" cy="720000"/>
              </a:xfrm>
              <a:prstGeom prst="rect">
                <a:avLst/>
              </a:prstGeom>
            </p:spPr>
          </p:pic>
        </p:grpSp>
        <p:grpSp>
          <p:nvGrpSpPr>
            <p:cNvPr id="39" name="Agrupar 38"/>
            <p:cNvGrpSpPr>
              <a:grpSpLocks noChangeAspect="1"/>
            </p:cNvGrpSpPr>
            <p:nvPr/>
          </p:nvGrpSpPr>
          <p:grpSpPr>
            <a:xfrm>
              <a:off x="7924800" y="5009750"/>
              <a:ext cx="718200" cy="718200"/>
              <a:chOff x="6400800" y="304800"/>
              <a:chExt cx="630000" cy="630000"/>
            </a:xfrm>
          </p:grpSpPr>
          <p:sp>
            <p:nvSpPr>
              <p:cNvPr id="40" name="Rounded Rectangle 22"/>
              <p:cNvSpPr>
                <a:spLocks noChangeAspect="1"/>
              </p:cNvSpPr>
              <p:nvPr/>
            </p:nvSpPr>
            <p:spPr>
              <a:xfrm>
                <a:off x="6400800" y="304800"/>
                <a:ext cx="630000" cy="6300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chemeClr val="bg1">
                      <a:lumMod val="75000"/>
                    </a:schemeClr>
                  </a:gs>
                  <a:gs pos="78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41000" endPos="30000" dir="5400000" sy="-100000" algn="bl" rotWithShape="0"/>
              </a:effectLst>
              <a:scene3d>
                <a:camera prst="orthographicFront"/>
                <a:lightRig rig="threePt" dir="t"/>
              </a:scene3d>
              <a:sp3d extrusionH="63500"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 b="1" i="1" dirty="0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2273" y="378500"/>
                <a:ext cx="567055" cy="482600"/>
              </a:xfrm>
              <a:prstGeom prst="rect">
                <a:avLst/>
              </a:prstGeom>
            </p:spPr>
          </p:pic>
        </p:grpSp>
        <p:grpSp>
          <p:nvGrpSpPr>
            <p:cNvPr id="42" name="Agrupar 41"/>
            <p:cNvGrpSpPr/>
            <p:nvPr/>
          </p:nvGrpSpPr>
          <p:grpSpPr>
            <a:xfrm>
              <a:off x="6400800" y="5524100"/>
              <a:ext cx="630000" cy="630000"/>
              <a:chOff x="152400" y="2895600"/>
              <a:chExt cx="630000" cy="630000"/>
            </a:xfrm>
          </p:grpSpPr>
          <p:sp>
            <p:nvSpPr>
              <p:cNvPr id="43" name="Rectángulo redondeado 42"/>
              <p:cNvSpPr>
                <a:spLocks noChangeAspect="1"/>
              </p:cNvSpPr>
              <p:nvPr/>
            </p:nvSpPr>
            <p:spPr>
              <a:xfrm>
                <a:off x="152400" y="2895600"/>
                <a:ext cx="630000" cy="6300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8000">
                    <a:schemeClr val="bg2">
                      <a:lumMod val="90000"/>
                    </a:schemeClr>
                  </a:gs>
                  <a:gs pos="76000">
                    <a:schemeClr val="bg2">
                      <a:lumMod val="75000"/>
                    </a:schemeClr>
                  </a:gs>
                  <a:gs pos="93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reflection blurRad="6350" stA="52000" endA="300" endPos="35000" dir="5400000" sy="-100000" algn="bl" rotWithShape="0"/>
                <a:softEdge rad="63500"/>
              </a:effectLst>
              <a:scene3d>
                <a:camera prst="obliqueTopRight"/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 b="1" i="1" dirty="0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pic>
            <p:nvPicPr>
              <p:cNvPr id="44" name="Imagen 4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5300" y="2956600"/>
                <a:ext cx="584200" cy="50800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6" name="Agrupar 45"/>
            <p:cNvGrpSpPr>
              <a:grpSpLocks noChangeAspect="1"/>
            </p:cNvGrpSpPr>
            <p:nvPr/>
          </p:nvGrpSpPr>
          <p:grpSpPr>
            <a:xfrm>
              <a:off x="5410200" y="7048100"/>
              <a:ext cx="674100" cy="674100"/>
              <a:chOff x="9648" y="4343400"/>
              <a:chExt cx="630000" cy="630000"/>
            </a:xfrm>
          </p:grpSpPr>
          <p:sp>
            <p:nvSpPr>
              <p:cNvPr id="47" name="Rounded Rectangle 20"/>
              <p:cNvSpPr>
                <a:spLocks noChangeAspect="1"/>
              </p:cNvSpPr>
              <p:nvPr/>
            </p:nvSpPr>
            <p:spPr>
              <a:xfrm>
                <a:off x="9648" y="4343400"/>
                <a:ext cx="630000" cy="6300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chemeClr val="accent3">
                      <a:lumMod val="98000"/>
                      <a:lumOff val="2000"/>
                    </a:schemeClr>
                  </a:gs>
                  <a:gs pos="78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41000" endPos="30000" dir="5400000" sy="-100000" algn="bl" rotWithShape="0"/>
              </a:effectLst>
              <a:scene3d>
                <a:camera prst="orthographicFront"/>
                <a:lightRig rig="threePt" dir="t"/>
              </a:scene3d>
              <a:sp3d extrusionH="63500"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i="1" dirty="0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pic>
            <p:nvPicPr>
              <p:cNvPr id="48" name="Imagen 4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765" y="4391700"/>
                <a:ext cx="503767" cy="533400"/>
              </a:xfrm>
              <a:prstGeom prst="rect">
                <a:avLst/>
              </a:prstGeom>
            </p:spPr>
          </p:pic>
        </p:grpSp>
        <p:sp>
          <p:nvSpPr>
            <p:cNvPr id="49" name="Rectángulo redondeado 48"/>
            <p:cNvSpPr/>
            <p:nvPr/>
          </p:nvSpPr>
          <p:spPr>
            <a:xfrm>
              <a:off x="6019800" y="5066900"/>
              <a:ext cx="1447800" cy="457200"/>
            </a:xfrm>
            <a:prstGeom prst="roundRect">
              <a:avLst>
                <a:gd name="adj" fmla="val 16141"/>
              </a:avLst>
            </a:prstGeom>
            <a:noFill/>
            <a:ln>
              <a:noFill/>
            </a:ln>
            <a:effectLst>
              <a:softEdge rad="63500"/>
            </a:effectLst>
            <a:scene3d>
              <a:camera prst="obliqueTopRigh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Vinil </a:t>
              </a:r>
              <a:r>
                <a:rPr lang="es-E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Sulfonas</a:t>
              </a:r>
              <a:endParaRPr lang="es-E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50" name="Rounded Rectangle 33"/>
            <p:cNvSpPr/>
            <p:nvPr/>
          </p:nvSpPr>
          <p:spPr>
            <a:xfrm>
              <a:off x="9220200" y="4381100"/>
              <a:ext cx="1981200" cy="685800"/>
            </a:xfrm>
            <a:prstGeom prst="roundRect">
              <a:avLst>
                <a:gd name="adj" fmla="val 13035"/>
              </a:avLst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extrusionH="63500">
              <a:bevelT w="317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Síntesis</a:t>
              </a:r>
              <a:r>
                <a:rPr lang="en-U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 de </a:t>
              </a:r>
              <a:r>
                <a:rPr lang="en-U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Neoglicoconjugados</a:t>
              </a:r>
              <a:endParaRPr lang="en-U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51" name="Rounded Rectangle 16"/>
            <p:cNvSpPr/>
            <p:nvPr/>
          </p:nvSpPr>
          <p:spPr>
            <a:xfrm>
              <a:off x="10820400" y="4990700"/>
              <a:ext cx="2438400" cy="381000"/>
            </a:xfrm>
            <a:prstGeom prst="roundRect">
              <a:avLst>
                <a:gd name="adj" fmla="val 13035"/>
              </a:avLst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extrusionH="63500"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Ciclodextrinas</a:t>
              </a:r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 &amp; </a:t>
              </a:r>
              <a:r>
                <a:rPr lang="es-E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Glicociclodextrinas</a:t>
              </a:r>
              <a:endParaRPr lang="en-U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52" name="Rounded Rectangle 19"/>
            <p:cNvSpPr/>
            <p:nvPr/>
          </p:nvSpPr>
          <p:spPr>
            <a:xfrm>
              <a:off x="7007900" y="7886300"/>
              <a:ext cx="1602700" cy="533400"/>
            </a:xfrm>
            <a:prstGeom prst="roundRect">
              <a:avLst>
                <a:gd name="adj" fmla="val 13035"/>
              </a:avLst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extrusionH="63500"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Nanopartículas</a:t>
              </a:r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 de Carbono</a:t>
              </a:r>
              <a:endParaRPr lang="en-U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53" name="Rounded Rectangle 20"/>
            <p:cNvSpPr/>
            <p:nvPr/>
          </p:nvSpPr>
          <p:spPr>
            <a:xfrm>
              <a:off x="4419600" y="6514700"/>
              <a:ext cx="1600200" cy="457200"/>
            </a:xfrm>
            <a:prstGeom prst="roundRect">
              <a:avLst>
                <a:gd name="adj" fmla="val 13035"/>
              </a:avLst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extrusionH="63500"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Cicloadiciones</a:t>
              </a:r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 1,3-Dipolar</a:t>
              </a:r>
              <a:endParaRPr lang="en-U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54" name="Rounded Rectangle 22"/>
            <p:cNvSpPr/>
            <p:nvPr/>
          </p:nvSpPr>
          <p:spPr>
            <a:xfrm>
              <a:off x="7534078" y="4561962"/>
              <a:ext cx="1447800" cy="400050"/>
            </a:xfrm>
            <a:prstGeom prst="roundRect">
              <a:avLst>
                <a:gd name="adj" fmla="val 13035"/>
              </a:avLst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extrusionH="63500"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Sulfatos Cíclicos</a:t>
              </a:r>
              <a:endParaRPr lang="es-E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55" name="Imagen 54" descr="oval_800_clr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6286100"/>
              <a:ext cx="2667000" cy="1376744"/>
            </a:xfrm>
            <a:prstGeom prst="rect">
              <a:avLst/>
            </a:prstGeom>
            <a:scene3d>
              <a:camera prst="orthographicFront">
                <a:rot lat="1920000" lon="0" rev="0"/>
              </a:camera>
              <a:lightRig rig="threePt" dir="t"/>
            </a:scene3d>
          </p:spPr>
        </p:pic>
        <p:grpSp>
          <p:nvGrpSpPr>
            <p:cNvPr id="57" name="Agrupar 56"/>
            <p:cNvGrpSpPr/>
            <p:nvPr/>
          </p:nvGrpSpPr>
          <p:grpSpPr>
            <a:xfrm>
              <a:off x="7391400" y="8495900"/>
              <a:ext cx="762000" cy="761999"/>
              <a:chOff x="1828800" y="2514600"/>
              <a:chExt cx="609600" cy="609599"/>
            </a:xfrm>
          </p:grpSpPr>
          <p:sp>
            <p:nvSpPr>
              <p:cNvPr id="58" name="Rounded Rectangle 19"/>
              <p:cNvSpPr>
                <a:spLocks noChangeAspect="1"/>
              </p:cNvSpPr>
              <p:nvPr/>
            </p:nvSpPr>
            <p:spPr>
              <a:xfrm>
                <a:off x="1828800" y="2514600"/>
                <a:ext cx="609600" cy="60959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8000">
                    <a:schemeClr val="tx2">
                      <a:lumMod val="53000"/>
                      <a:lumOff val="47000"/>
                    </a:schemeClr>
                  </a:gs>
                  <a:gs pos="47000">
                    <a:schemeClr val="tx2">
                      <a:lumMod val="80000"/>
                      <a:lumOff val="20000"/>
                    </a:schemeClr>
                  </a:gs>
                  <a:gs pos="88000">
                    <a:schemeClr val="tx2">
                      <a:lumMod val="96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41000" endPos="30000" dir="5400000" sy="-100000" algn="bl" rotWithShape="0"/>
              </a:effectLst>
              <a:scene3d>
                <a:camera prst="orthographicFront"/>
                <a:lightRig rig="threePt" dir="t"/>
              </a:scene3d>
              <a:sp3d extrusionH="63500"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i="1" dirty="0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pic>
            <p:nvPicPr>
              <p:cNvPr id="59" name="Imagen 5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05000" y="2590800"/>
                <a:ext cx="437662" cy="406400"/>
              </a:xfrm>
              <a:prstGeom prst="rect">
                <a:avLst/>
              </a:prstGeom>
            </p:spPr>
          </p:pic>
        </p:grpSp>
        <p:sp>
          <p:nvSpPr>
            <p:cNvPr id="61" name="Rounded Rectangle 19"/>
            <p:cNvSpPr/>
            <p:nvPr/>
          </p:nvSpPr>
          <p:spPr>
            <a:xfrm>
              <a:off x="10058400" y="7810100"/>
              <a:ext cx="1295400" cy="533400"/>
            </a:xfrm>
            <a:prstGeom prst="roundRect">
              <a:avLst>
                <a:gd name="adj" fmla="val 13035"/>
              </a:avLst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extrusionH="63500"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Transfección</a:t>
              </a:r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 Génica</a:t>
              </a:r>
              <a:endParaRPr lang="en-U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62" name="Rounded Rectangle 19"/>
            <p:cNvSpPr/>
            <p:nvPr/>
          </p:nvSpPr>
          <p:spPr>
            <a:xfrm>
              <a:off x="11353800" y="6590900"/>
              <a:ext cx="2133600" cy="533400"/>
            </a:xfrm>
            <a:prstGeom prst="roundRect">
              <a:avLst>
                <a:gd name="adj" fmla="val 13035"/>
              </a:avLst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extrusionH="63500"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Matrices </a:t>
              </a:r>
              <a:r>
                <a:rPr lang="es-ES" sz="2400" b="1" i="1" dirty="0" err="1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polímericas</a:t>
              </a:r>
              <a:r>
                <a:rPr lang="es-ES" sz="2400" b="1" i="1" dirty="0" smtClean="0">
                  <a:solidFill>
                    <a:schemeClr val="tx1"/>
                  </a:solidFill>
                  <a:latin typeface="Roboto" charset="0"/>
                  <a:ea typeface="Roboto" charset="0"/>
                  <a:cs typeface="Roboto" charset="0"/>
                </a:rPr>
                <a:t> de polisacáridos</a:t>
              </a:r>
              <a:endParaRPr lang="en-US" sz="2400" b="1" i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63" name="Agrupar 62"/>
            <p:cNvGrpSpPr/>
            <p:nvPr/>
          </p:nvGrpSpPr>
          <p:grpSpPr>
            <a:xfrm>
              <a:off x="9982200" y="8343500"/>
              <a:ext cx="1143000" cy="990600"/>
              <a:chOff x="3581400" y="3048000"/>
              <a:chExt cx="1314954" cy="1156447"/>
            </a:xfrm>
          </p:grpSpPr>
          <p:pic>
            <p:nvPicPr>
              <p:cNvPr id="64" name="Picture 5" descr="exp_human001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170" b="100000" l="216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62400" y="3200400"/>
                <a:ext cx="933954" cy="1004047"/>
              </a:xfrm>
              <a:prstGeom prst="rect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</p:pic>
          <p:sp>
            <p:nvSpPr>
              <p:cNvPr id="65" name="Elipse 64"/>
              <p:cNvSpPr/>
              <p:nvPr/>
            </p:nvSpPr>
            <p:spPr>
              <a:xfrm>
                <a:off x="3581400" y="3048000"/>
                <a:ext cx="837225" cy="706637"/>
              </a:xfrm>
              <a:prstGeom prst="ellipse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7000" b="-7000"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66" name="Agrupar 65"/>
            <p:cNvGrpSpPr/>
            <p:nvPr/>
          </p:nvGrpSpPr>
          <p:grpSpPr>
            <a:xfrm>
              <a:off x="12199636" y="7200500"/>
              <a:ext cx="630000" cy="630000"/>
              <a:chOff x="5257800" y="2057400"/>
              <a:chExt cx="630000" cy="630000"/>
            </a:xfrm>
          </p:grpSpPr>
          <p:sp>
            <p:nvSpPr>
              <p:cNvPr id="67" name="Rounded Rectangle 21"/>
              <p:cNvSpPr/>
              <p:nvPr/>
            </p:nvSpPr>
            <p:spPr>
              <a:xfrm>
                <a:off x="5257800" y="2057400"/>
                <a:ext cx="630000" cy="6300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8000">
                    <a:schemeClr val="accent5">
                      <a:lumMod val="20000"/>
                      <a:lumOff val="80000"/>
                    </a:schemeClr>
                  </a:gs>
                  <a:gs pos="64000">
                    <a:schemeClr val="accent5">
                      <a:lumMod val="40000"/>
                      <a:lumOff val="60000"/>
                    </a:schemeClr>
                  </a:gs>
                  <a:gs pos="88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41000" endPos="30000" dir="5400000" sy="-100000" algn="bl" rotWithShape="0"/>
              </a:effectLst>
              <a:scene3d>
                <a:camera prst="orthographicFront"/>
                <a:lightRig rig="threePt" dir="t"/>
              </a:scene3d>
              <a:sp3d extrusionH="63500"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i="1" dirty="0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graphicFrame>
            <p:nvGraphicFramePr>
              <p:cNvPr id="68" name="1 Objeto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7018183"/>
                  </p:ext>
                </p:extLst>
              </p:nvPr>
            </p:nvGraphicFramePr>
            <p:xfrm>
              <a:off x="5280282" y="2057400"/>
              <a:ext cx="585036" cy="5386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0" name="CS ChemDraw Drawing" r:id="rId15" imgW="1676019" imgH="1541780" progId="ChemDraw.Document.6.0">
                      <p:embed/>
                    </p:oleObj>
                  </mc:Choice>
                  <mc:Fallback>
                    <p:oleObj name="CS ChemDraw Drawing" r:id="rId15" imgW="1676019" imgH="154178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80282" y="2057400"/>
                            <a:ext cx="585036" cy="5386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71" name="Agrupar 70"/>
          <p:cNvGrpSpPr>
            <a:grpSpLocks noChangeAspect="1"/>
          </p:cNvGrpSpPr>
          <p:nvPr/>
        </p:nvGrpSpPr>
        <p:grpSpPr>
          <a:xfrm>
            <a:off x="326771" y="5957269"/>
            <a:ext cx="1629713" cy="1629714"/>
            <a:chOff x="1411606" y="2297996"/>
            <a:chExt cx="2005807" cy="2005808"/>
          </a:xfrm>
        </p:grpSpPr>
        <p:sp>
          <p:nvSpPr>
            <p:cNvPr id="72" name="AutoShape 3"/>
            <p:cNvSpPr>
              <a:spLocks/>
            </p:cNvSpPr>
            <p:nvPr/>
          </p:nvSpPr>
          <p:spPr bwMode="auto">
            <a:xfrm>
              <a:off x="1411606" y="2297996"/>
              <a:ext cx="2005807" cy="2005808"/>
            </a:xfrm>
            <a:prstGeom prst="diamond">
              <a:avLst/>
            </a:prstGeom>
            <a:solidFill>
              <a:schemeClr val="accent1">
                <a:lumMod val="75000"/>
                <a:alpha val="94901"/>
              </a:scheme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3600">
                <a:latin typeface="Calibri" pitchFamily="34" charset="0"/>
              </a:endParaRPr>
            </a:p>
          </p:txBody>
        </p:sp>
        <p:sp>
          <p:nvSpPr>
            <p:cNvPr id="73" name="AutoShape 12"/>
            <p:cNvSpPr>
              <a:spLocks/>
            </p:cNvSpPr>
            <p:nvPr/>
          </p:nvSpPr>
          <p:spPr bwMode="auto">
            <a:xfrm>
              <a:off x="2122505" y="2950158"/>
              <a:ext cx="584010" cy="641349"/>
            </a:xfrm>
            <a:custGeom>
              <a:avLst/>
              <a:gdLst>
                <a:gd name="T0" fmla="+- 0 10802 114"/>
                <a:gd name="T1" fmla="*/ T0 w 21376"/>
                <a:gd name="T2" fmla="*/ 10800 h 21600"/>
                <a:gd name="T3" fmla="+- 0 10802 114"/>
                <a:gd name="T4" fmla="*/ T3 w 21376"/>
                <a:gd name="T5" fmla="*/ 10800 h 21600"/>
                <a:gd name="T6" fmla="+- 0 10802 114"/>
                <a:gd name="T7" fmla="*/ T6 w 21376"/>
                <a:gd name="T8" fmla="*/ 10800 h 21600"/>
                <a:gd name="T9" fmla="+- 0 10802 114"/>
                <a:gd name="T10" fmla="*/ T9 w 2137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599"/>
                    <a:pt x="19455" y="21599"/>
                  </a:cubicBezTo>
                  <a:lnTo>
                    <a:pt x="1928" y="21599"/>
                  </a:lnTo>
                  <a:cubicBezTo>
                    <a:pt x="1585" y="21599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76192" tIns="76192" rIns="76192" bIns="76192" anchor="ctr"/>
            <a:lstStyle>
              <a:lvl1pPr defTabSz="684213"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684213"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s-ES" altLang="es-ES" sz="4300" smtClean="0">
                <a:solidFill>
                  <a:srgbClr val="44CE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14" b="94531" l="9896" r="96745">
                        <a14:foregroundMark x1="96745" y1="77995" x2="96745" y2="77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93" y="4943736"/>
            <a:ext cx="2987881" cy="29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81600" y="232383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8141096" y="6883161"/>
            <a:ext cx="2005807" cy="2005808"/>
            <a:chOff x="1411606" y="2297996"/>
            <a:chExt cx="2005807" cy="2005808"/>
          </a:xfrm>
        </p:grpSpPr>
        <p:sp>
          <p:nvSpPr>
            <p:cNvPr id="20" name="AutoShape 3"/>
            <p:cNvSpPr>
              <a:spLocks/>
            </p:cNvSpPr>
            <p:nvPr/>
          </p:nvSpPr>
          <p:spPr bwMode="auto">
            <a:xfrm>
              <a:off x="1411606" y="2297996"/>
              <a:ext cx="2005807" cy="2005808"/>
            </a:xfrm>
            <a:prstGeom prst="diamond">
              <a:avLst/>
            </a:prstGeom>
            <a:solidFill>
              <a:schemeClr val="accent1">
                <a:lumMod val="75000"/>
                <a:alpha val="94901"/>
              </a:scheme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3600">
                <a:latin typeface="Calibri" pitchFamily="34" charset="0"/>
              </a:endParaRPr>
            </a:p>
          </p:txBody>
        </p:sp>
        <p:sp>
          <p:nvSpPr>
            <p:cNvPr id="21" name="AutoShape 12"/>
            <p:cNvSpPr>
              <a:spLocks/>
            </p:cNvSpPr>
            <p:nvPr/>
          </p:nvSpPr>
          <p:spPr bwMode="auto">
            <a:xfrm>
              <a:off x="2122505" y="2950158"/>
              <a:ext cx="584010" cy="641349"/>
            </a:xfrm>
            <a:custGeom>
              <a:avLst/>
              <a:gdLst>
                <a:gd name="T0" fmla="+- 0 10802 114"/>
                <a:gd name="T1" fmla="*/ T0 w 21376"/>
                <a:gd name="T2" fmla="*/ 10800 h 21600"/>
                <a:gd name="T3" fmla="+- 0 10802 114"/>
                <a:gd name="T4" fmla="*/ T3 w 21376"/>
                <a:gd name="T5" fmla="*/ 10800 h 21600"/>
                <a:gd name="T6" fmla="+- 0 10802 114"/>
                <a:gd name="T7" fmla="*/ T6 w 21376"/>
                <a:gd name="T8" fmla="*/ 10800 h 21600"/>
                <a:gd name="T9" fmla="+- 0 10802 114"/>
                <a:gd name="T10" fmla="*/ T9 w 2137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599"/>
                    <a:pt x="19455" y="21599"/>
                  </a:cubicBezTo>
                  <a:lnTo>
                    <a:pt x="1928" y="21599"/>
                  </a:lnTo>
                  <a:cubicBezTo>
                    <a:pt x="1585" y="21599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76192" tIns="76192" rIns="76192" bIns="76192" anchor="ctr"/>
            <a:lstStyle>
              <a:lvl1pPr defTabSz="684213"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684213"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s-ES" altLang="es-ES" sz="4300" smtClean="0">
                <a:solidFill>
                  <a:srgbClr val="44CE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55" y="3141132"/>
            <a:ext cx="2311400" cy="2311400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4932249" y="5806908"/>
            <a:ext cx="1356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Glucosa</a:t>
            </a:r>
            <a:endParaRPr lang="es-ES_trad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0486" y="7620000"/>
            <a:ext cx="2959100" cy="2946400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4158826" y="10618134"/>
            <a:ext cx="2282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 err="1" smtClean="0">
                <a:solidFill>
                  <a:schemeClr val="accent1">
                    <a:lumMod val="7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Ciclodextrinas</a:t>
            </a:r>
            <a:endParaRPr lang="es-ES_tradn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ortar rectángulo de esquina diagonal 6"/>
          <p:cNvSpPr/>
          <p:nvPr/>
        </p:nvSpPr>
        <p:spPr>
          <a:xfrm>
            <a:off x="4707435" y="5990498"/>
            <a:ext cx="4082633" cy="1638798"/>
          </a:xfrm>
          <a:prstGeom prst="snip2DiagRect">
            <a:avLst>
              <a:gd name="adj1" fmla="val 46440"/>
              <a:gd name="adj2" fmla="val 4583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Click-Chemistry</a:t>
            </a:r>
            <a:endParaRPr lang="es-ES_tradnl" sz="3200" b="1" dirty="0">
              <a:solidFill>
                <a:schemeClr val="bg1"/>
              </a:solidFill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31" name="AutoShape 3"/>
          <p:cNvSpPr>
            <a:spLocks noChangeAspect="1"/>
          </p:cNvSpPr>
          <p:nvPr/>
        </p:nvSpPr>
        <p:spPr bwMode="auto">
          <a:xfrm>
            <a:off x="8150031" y="4648200"/>
            <a:ext cx="2005807" cy="2005808"/>
          </a:xfrm>
          <a:prstGeom prst="diamond">
            <a:avLst/>
          </a:prstGeom>
          <a:solidFill>
            <a:schemeClr val="accent1">
              <a:lumMod val="75000"/>
              <a:alpha val="94901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33" name="Recortar rectángulo de esquina diagonal 32"/>
          <p:cNvSpPr/>
          <p:nvPr/>
        </p:nvSpPr>
        <p:spPr>
          <a:xfrm>
            <a:off x="9564342" y="5949186"/>
            <a:ext cx="4082633" cy="1638798"/>
          </a:xfrm>
          <a:prstGeom prst="snip2DiagRect">
            <a:avLst>
              <a:gd name="adj1" fmla="val 46440"/>
              <a:gd name="adj2" fmla="val 4583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Glicoquímica</a:t>
            </a:r>
            <a:endParaRPr lang="es-ES_tradnl" sz="3200" b="1" dirty="0">
              <a:solidFill>
                <a:schemeClr val="bg1"/>
              </a:solidFill>
              <a:latin typeface="Al Nile" charset="-78"/>
              <a:ea typeface="Al Nile" charset="-78"/>
              <a:cs typeface="Al Nile" charset="-78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4" b="89404" l="26490" r="8940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69" y="4807230"/>
            <a:ext cx="1911799" cy="1911799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7783685" y="9345219"/>
            <a:ext cx="28312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AU" sz="3200" b="1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Bioconjugation</a:t>
            </a:r>
            <a:endParaRPr lang="en-AU" sz="3200" b="1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45" name="Picture 1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57" y="9967665"/>
            <a:ext cx="1490843" cy="1357039"/>
          </a:xfrm>
          <a:prstGeom prst="rect">
            <a:avLst/>
          </a:prstGeom>
          <a:effectLst/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142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01" y="9967665"/>
            <a:ext cx="1490843" cy="1357039"/>
          </a:xfrm>
          <a:prstGeom prst="rect">
            <a:avLst/>
          </a:prstGeom>
          <a:effectLst/>
        </p:spPr>
      </p:pic>
      <p:grpSp>
        <p:nvGrpSpPr>
          <p:cNvPr id="13" name="Agrupar 12"/>
          <p:cNvGrpSpPr/>
          <p:nvPr/>
        </p:nvGrpSpPr>
        <p:grpSpPr>
          <a:xfrm>
            <a:off x="547978" y="6415591"/>
            <a:ext cx="1600200" cy="746855"/>
            <a:chOff x="1600200" y="8847231"/>
            <a:chExt cx="1600200" cy="746855"/>
          </a:xfrm>
        </p:grpSpPr>
        <p:sp>
          <p:nvSpPr>
            <p:cNvPr id="10" name="Cilindro 9"/>
            <p:cNvSpPr/>
            <p:nvPr/>
          </p:nvSpPr>
          <p:spPr>
            <a:xfrm rot="5400000">
              <a:off x="2450037" y="9033793"/>
              <a:ext cx="113981" cy="373733"/>
            </a:xfrm>
            <a:prstGeom prst="can">
              <a:avLst/>
            </a:prstGeom>
            <a:gradFill>
              <a:gsLst>
                <a:gs pos="0">
                  <a:srgbClr val="0432FF"/>
                </a:gs>
                <a:gs pos="100000">
                  <a:schemeClr val="bg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" name="Elipse 1"/>
            <p:cNvSpPr>
              <a:spLocks noChangeAspect="1"/>
            </p:cNvSpPr>
            <p:nvPr/>
          </p:nvSpPr>
          <p:spPr>
            <a:xfrm>
              <a:off x="1600200" y="8847231"/>
              <a:ext cx="746855" cy="746855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Pentágono 8"/>
            <p:cNvSpPr/>
            <p:nvPr/>
          </p:nvSpPr>
          <p:spPr>
            <a:xfrm>
              <a:off x="2667000" y="9004076"/>
              <a:ext cx="533400" cy="433169"/>
            </a:xfrm>
            <a:prstGeom prst="homePlate">
              <a:avLst/>
            </a:prstGeom>
            <a:gradFill>
              <a:gsLst>
                <a:gs pos="0">
                  <a:srgbClr val="0432FF"/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2667000" y="6429018"/>
            <a:ext cx="1334691" cy="720000"/>
            <a:chOff x="3370679" y="8874086"/>
            <a:chExt cx="1334691" cy="720000"/>
          </a:xfrm>
        </p:grpSpPr>
        <p:sp>
          <p:nvSpPr>
            <p:cNvPr id="29" name="Cilindro 28"/>
            <p:cNvSpPr/>
            <p:nvPr/>
          </p:nvSpPr>
          <p:spPr>
            <a:xfrm rot="5400000">
              <a:off x="3788436" y="9057833"/>
              <a:ext cx="113982" cy="325654"/>
            </a:xfrm>
            <a:prstGeom prst="can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Cheurón 10"/>
            <p:cNvSpPr/>
            <p:nvPr/>
          </p:nvSpPr>
          <p:spPr>
            <a:xfrm>
              <a:off x="3370679" y="9014555"/>
              <a:ext cx="406296" cy="444724"/>
            </a:xfrm>
            <a:prstGeom prst="chevron">
              <a:avLst>
                <a:gd name="adj" fmla="val 54524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2" name="Placa 11"/>
            <p:cNvSpPr/>
            <p:nvPr/>
          </p:nvSpPr>
          <p:spPr>
            <a:xfrm>
              <a:off x="3985370" y="8874086"/>
              <a:ext cx="720000" cy="720000"/>
            </a:xfrm>
            <a:prstGeom prst="plaque">
              <a:avLst>
                <a:gd name="adj" fmla="val 35189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800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0.00047 L 0.01675 -0.00047 " pathEditMode="relative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6 -0.00047 L -0.02448 -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57800" y="1718206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grpSp>
        <p:nvGrpSpPr>
          <p:cNvPr id="19" name="Agrupar 18"/>
          <p:cNvGrpSpPr>
            <a:grpSpLocks noChangeAspect="1"/>
          </p:cNvGrpSpPr>
          <p:nvPr/>
        </p:nvGrpSpPr>
        <p:grpSpPr>
          <a:xfrm>
            <a:off x="5330440" y="8447236"/>
            <a:ext cx="7394960" cy="1798774"/>
            <a:chOff x="3048000" y="2133600"/>
            <a:chExt cx="2819400" cy="685800"/>
          </a:xfrm>
        </p:grpSpPr>
        <p:sp>
          <p:nvSpPr>
            <p:cNvPr id="20" name="Rectángulo 19"/>
            <p:cNvSpPr/>
            <p:nvPr/>
          </p:nvSpPr>
          <p:spPr>
            <a:xfrm>
              <a:off x="3048000" y="2133600"/>
              <a:ext cx="2819400" cy="685800"/>
            </a:xfrm>
            <a:prstGeom prst="rect">
              <a:avLst/>
            </a:prstGeom>
            <a:gradFill>
              <a:gsLst>
                <a:gs pos="43000">
                  <a:schemeClr val="tx1">
                    <a:lumMod val="29000"/>
                    <a:lumOff val="71000"/>
                  </a:schemeClr>
                </a:gs>
                <a:gs pos="0">
                  <a:schemeClr val="tx1">
                    <a:lumMod val="60000"/>
                    <a:lumOff val="40000"/>
                  </a:schemeClr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</a:gradFill>
            <a:effectLst>
              <a:outerShdw blurRad="76200" dir="19020000" rotWithShape="0">
                <a:srgbClr val="000000">
                  <a:alpha val="20000"/>
                </a:srgbClr>
              </a:outerShdw>
              <a:reflection stA="98000"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/>
            <a:srcRect b="29459"/>
            <a:stretch/>
          </p:blipFill>
          <p:spPr>
            <a:xfrm>
              <a:off x="3200400" y="2209800"/>
              <a:ext cx="2540000" cy="564397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13568643" y="6005679"/>
            <a:ext cx="5260335" cy="16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charset="2"/>
              <a:buChar char="ü"/>
            </a:pPr>
            <a:r>
              <a:rPr lang="es-ES" sz="2800" b="1" i="1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Eficacia</a:t>
            </a:r>
          </a:p>
          <a:p>
            <a:pPr marL="171450" indent="-171450">
              <a:lnSpc>
                <a:spcPct val="120000"/>
              </a:lnSpc>
              <a:buFont typeface="Wingdings" charset="2"/>
              <a:buChar char="ü"/>
            </a:pPr>
            <a:r>
              <a:rPr lang="es-ES" sz="2800" b="1" i="1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Altos Rendimientos</a:t>
            </a:r>
          </a:p>
          <a:p>
            <a:pPr marL="171450" indent="-171450">
              <a:lnSpc>
                <a:spcPct val="120000"/>
              </a:lnSpc>
              <a:buFont typeface="Wingdings" charset="2"/>
              <a:buChar char="ü"/>
            </a:pPr>
            <a:r>
              <a:rPr lang="es-ES" sz="2800" b="1" i="1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Ausencia de subproductos</a:t>
            </a:r>
          </a:p>
        </p:txBody>
      </p:sp>
      <p:pic>
        <p:nvPicPr>
          <p:cNvPr id="23" name="Imagen 22" descr="stick_figure_tighten_bolt_wrench(1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416" y="5748810"/>
            <a:ext cx="2161085" cy="2161085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3581400" y="10604662"/>
            <a:ext cx="1071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rPr>
              <a:t>Adición conjugada 1,4 tipo Michael de Vinil </a:t>
            </a:r>
            <a:r>
              <a:rPr lang="es-ES" sz="3200" b="1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rPr>
              <a:t>Sulfonas</a:t>
            </a:r>
            <a:endParaRPr lang="es-ES" sz="3200" b="1" i="1" dirty="0">
              <a:solidFill>
                <a:schemeClr val="accent1">
                  <a:lumMod val="75000"/>
                </a:schemeClr>
              </a:solidFill>
              <a:effectLst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6" name="5 CuadroTexto"/>
          <p:cNvSpPr txBox="1"/>
          <p:nvPr/>
        </p:nvSpPr>
        <p:spPr>
          <a:xfrm>
            <a:off x="6069677" y="2469521"/>
            <a:ext cx="5945177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Cicloadición</a:t>
            </a:r>
            <a:r>
              <a:rPr lang="es-ES" sz="32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s-ES" sz="3200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Azidas</a:t>
            </a:r>
            <a:r>
              <a:rPr lang="es-ES" sz="32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-Alquinos catalizada por Cu(I)  (</a:t>
            </a:r>
            <a:r>
              <a:rPr lang="es-ES" sz="3200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CuAAC</a:t>
            </a:r>
            <a:r>
              <a:rPr lang="es-ES" sz="32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)</a:t>
            </a:r>
            <a:endParaRPr lang="es-ES" sz="32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grpSp>
        <p:nvGrpSpPr>
          <p:cNvPr id="27" name="Agrupar 26"/>
          <p:cNvGrpSpPr>
            <a:grpSpLocks noChangeAspect="1"/>
          </p:cNvGrpSpPr>
          <p:nvPr/>
        </p:nvGrpSpPr>
        <p:grpSpPr>
          <a:xfrm>
            <a:off x="7833053" y="3938698"/>
            <a:ext cx="2347919" cy="3336517"/>
            <a:chOff x="304800" y="2514600"/>
            <a:chExt cx="1447800" cy="2057400"/>
          </a:xfrm>
        </p:grpSpPr>
        <p:sp>
          <p:nvSpPr>
            <p:cNvPr id="28" name="Rectángulo 27"/>
            <p:cNvSpPr/>
            <p:nvPr/>
          </p:nvSpPr>
          <p:spPr>
            <a:xfrm>
              <a:off x="304800" y="2514600"/>
              <a:ext cx="1447800" cy="205740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35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</a:gra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9" name="Agrupar 28"/>
            <p:cNvGrpSpPr/>
            <p:nvPr/>
          </p:nvGrpSpPr>
          <p:grpSpPr>
            <a:xfrm>
              <a:off x="457200" y="2997200"/>
              <a:ext cx="1050144" cy="1050144"/>
              <a:chOff x="2183613" y="1366764"/>
              <a:chExt cx="1050144" cy="10501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34" name="Elipse 33"/>
              <p:cNvSpPr/>
              <p:nvPr/>
            </p:nvSpPr>
            <p:spPr>
              <a:xfrm>
                <a:off x="2183613" y="1366764"/>
                <a:ext cx="1050144" cy="1050144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Elipse 4"/>
              <p:cNvSpPr/>
              <p:nvPr/>
            </p:nvSpPr>
            <p:spPr>
              <a:xfrm>
                <a:off x="2337403" y="1520554"/>
                <a:ext cx="742564" cy="74256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900" b="1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Calibri"/>
                  </a:rPr>
                  <a:t> </a:t>
                </a:r>
                <a:endParaRPr lang="es-ES" sz="9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endParaRPr>
              </a:p>
            </p:txBody>
          </p:sp>
        </p:grp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272" y="3218606"/>
              <a:ext cx="762000" cy="660400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272" y="2692400"/>
              <a:ext cx="508000" cy="177800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4622" y="4216400"/>
              <a:ext cx="495300" cy="203200"/>
            </a:xfrm>
            <a:prstGeom prst="rect">
              <a:avLst/>
            </a:prstGeom>
          </p:spPr>
        </p:pic>
      </p:grpSp>
      <p:sp>
        <p:nvSpPr>
          <p:cNvPr id="45" name="Rectangle 29"/>
          <p:cNvSpPr/>
          <p:nvPr/>
        </p:nvSpPr>
        <p:spPr>
          <a:xfrm>
            <a:off x="928978" y="4981641"/>
            <a:ext cx="3924406" cy="107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_tradnl" sz="3200" b="1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Click-Chemistry</a:t>
            </a:r>
            <a:endParaRPr lang="es-ES_tradnl" sz="3200" b="1" dirty="0">
              <a:solidFill>
                <a:schemeClr val="bg1"/>
              </a:solidFill>
              <a:latin typeface="Al Nile" charset="-78"/>
              <a:ea typeface="Al Nile" charset="-78"/>
              <a:cs typeface="Al Nile" charset="-78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1118287" y="6720745"/>
            <a:ext cx="1600200" cy="746855"/>
            <a:chOff x="1600200" y="8847231"/>
            <a:chExt cx="1600200" cy="746855"/>
          </a:xfrm>
        </p:grpSpPr>
        <p:sp>
          <p:nvSpPr>
            <p:cNvPr id="35" name="Cilindro 34"/>
            <p:cNvSpPr/>
            <p:nvPr/>
          </p:nvSpPr>
          <p:spPr>
            <a:xfrm rot="5400000">
              <a:off x="2450037" y="9033793"/>
              <a:ext cx="113981" cy="373733"/>
            </a:xfrm>
            <a:prstGeom prst="can">
              <a:avLst/>
            </a:prstGeom>
            <a:gradFill>
              <a:gsLst>
                <a:gs pos="0">
                  <a:srgbClr val="0432FF"/>
                </a:gs>
                <a:gs pos="100000">
                  <a:schemeClr val="bg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>
              <a:spLocks noChangeAspect="1"/>
            </p:cNvSpPr>
            <p:nvPr/>
          </p:nvSpPr>
          <p:spPr>
            <a:xfrm>
              <a:off x="1600200" y="8847231"/>
              <a:ext cx="746855" cy="746855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Pentágono 36"/>
            <p:cNvSpPr/>
            <p:nvPr/>
          </p:nvSpPr>
          <p:spPr>
            <a:xfrm>
              <a:off x="2667000" y="9004076"/>
              <a:ext cx="533400" cy="433169"/>
            </a:xfrm>
            <a:prstGeom prst="homePlate">
              <a:avLst/>
            </a:prstGeom>
            <a:gradFill>
              <a:gsLst>
                <a:gs pos="0">
                  <a:srgbClr val="0432FF"/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3237309" y="6734172"/>
            <a:ext cx="1334691" cy="720000"/>
            <a:chOff x="3370679" y="8874086"/>
            <a:chExt cx="1334691" cy="720000"/>
          </a:xfrm>
        </p:grpSpPr>
        <p:sp>
          <p:nvSpPr>
            <p:cNvPr id="39" name="Cilindro 38"/>
            <p:cNvSpPr/>
            <p:nvPr/>
          </p:nvSpPr>
          <p:spPr>
            <a:xfrm rot="5400000">
              <a:off x="3788436" y="9057833"/>
              <a:ext cx="113982" cy="325654"/>
            </a:xfrm>
            <a:prstGeom prst="can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Cheurón 39"/>
            <p:cNvSpPr/>
            <p:nvPr/>
          </p:nvSpPr>
          <p:spPr>
            <a:xfrm>
              <a:off x="3370679" y="9014555"/>
              <a:ext cx="406296" cy="444724"/>
            </a:xfrm>
            <a:prstGeom prst="chevron">
              <a:avLst>
                <a:gd name="adj" fmla="val 54524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42" name="Placa 41"/>
            <p:cNvSpPr/>
            <p:nvPr/>
          </p:nvSpPr>
          <p:spPr>
            <a:xfrm>
              <a:off x="3985370" y="8874086"/>
              <a:ext cx="720000" cy="720000"/>
            </a:xfrm>
            <a:prstGeom prst="plaque">
              <a:avLst>
                <a:gd name="adj" fmla="val 35189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633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0.00047 L 0.01675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6 -0.00047 L -0.02447 -0.000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66133" y="1676400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cxnSp>
        <p:nvCxnSpPr>
          <p:cNvPr id="34" name="Straight Connector 38"/>
          <p:cNvCxnSpPr>
            <a:stCxn id="77" idx="0"/>
          </p:cNvCxnSpPr>
          <p:nvPr/>
        </p:nvCxnSpPr>
        <p:spPr>
          <a:xfrm flipV="1">
            <a:off x="9054184" y="4145349"/>
            <a:ext cx="0" cy="163484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"/>
          <p:cNvSpPr/>
          <p:nvPr/>
        </p:nvSpPr>
        <p:spPr>
          <a:xfrm>
            <a:off x="11047896" y="4605738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44" name="Oval 4"/>
          <p:cNvSpPr/>
          <p:nvPr/>
        </p:nvSpPr>
        <p:spPr>
          <a:xfrm>
            <a:off x="5266133" y="4605738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cxnSp>
        <p:nvCxnSpPr>
          <p:cNvPr id="45" name="Straight Connector 38"/>
          <p:cNvCxnSpPr/>
          <p:nvPr/>
        </p:nvCxnSpPr>
        <p:spPr>
          <a:xfrm flipV="1">
            <a:off x="9054184" y="6088145"/>
            <a:ext cx="0" cy="212662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"/>
          <p:cNvSpPr/>
          <p:nvPr/>
        </p:nvSpPr>
        <p:spPr>
          <a:xfrm>
            <a:off x="7941693" y="8214770"/>
            <a:ext cx="2224984" cy="4449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cxnSp>
        <p:nvCxnSpPr>
          <p:cNvPr id="47" name="Straight Connector 35"/>
          <p:cNvCxnSpPr>
            <a:stCxn id="45" idx="2"/>
            <a:endCxn id="91" idx="6"/>
          </p:cNvCxnSpPr>
          <p:nvPr/>
        </p:nvCxnSpPr>
        <p:spPr>
          <a:xfrm flipH="1" flipV="1">
            <a:off x="6528817" y="8038527"/>
            <a:ext cx="1412877" cy="39874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7"/>
          <p:cNvSpPr/>
          <p:nvPr/>
        </p:nvSpPr>
        <p:spPr>
          <a:xfrm>
            <a:off x="11481194" y="7774291"/>
            <a:ext cx="2224984" cy="4449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cxnSp>
        <p:nvCxnSpPr>
          <p:cNvPr id="52" name="Straight Connector 38"/>
          <p:cNvCxnSpPr>
            <a:stCxn id="45" idx="6"/>
            <a:endCxn id="51" idx="2"/>
          </p:cNvCxnSpPr>
          <p:nvPr/>
        </p:nvCxnSpPr>
        <p:spPr>
          <a:xfrm flipV="1">
            <a:off x="10166677" y="7996790"/>
            <a:ext cx="1314517" cy="44047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4"/>
          <p:cNvSpPr/>
          <p:nvPr/>
        </p:nvSpPr>
        <p:spPr>
          <a:xfrm>
            <a:off x="8157014" y="5780192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7976956" y="9038845"/>
            <a:ext cx="220765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rgbClr val="C00000"/>
                </a:solidFill>
                <a:latin typeface="Roboto Medium" charset="0"/>
                <a:ea typeface="Roboto Medium" charset="0"/>
                <a:cs typeface="Roboto Medium" charset="0"/>
              </a:rPr>
              <a:t>Bioconjugación</a:t>
            </a:r>
            <a:endParaRPr lang="es-ES_tradnl" sz="2400" b="1" i="1" dirty="0">
              <a:solidFill>
                <a:srgbClr val="C00000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5" name="Imagen 54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442" y="4982708"/>
            <a:ext cx="708875" cy="1217999"/>
          </a:xfrm>
          <a:prstGeom prst="rect">
            <a:avLst/>
          </a:prstGeom>
        </p:spPr>
      </p:pic>
      <p:pic>
        <p:nvPicPr>
          <p:cNvPr id="56" name="Imagen 55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208" y="6956882"/>
            <a:ext cx="797485" cy="1370248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4624096" y="6353973"/>
            <a:ext cx="160332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smtClean="0">
                <a:solidFill>
                  <a:srgbClr val="C00000"/>
                </a:solidFill>
                <a:latin typeface="Roboto Medium" charset="0"/>
                <a:ea typeface="Roboto Medium" charset="0"/>
                <a:cs typeface="Roboto Medium" charset="0"/>
              </a:rPr>
              <a:t>Etiquetado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11180810" y="6353973"/>
            <a:ext cx="292411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_tradnl" sz="2400" b="1" i="1" dirty="0" smtClean="0">
                <a:solidFill>
                  <a:srgbClr val="C00000"/>
                </a:solidFill>
                <a:latin typeface="Roboto Medium" charset="0"/>
                <a:ea typeface="Roboto Medium" charset="0"/>
                <a:cs typeface="Roboto Medium" charset="0"/>
              </a:rPr>
              <a:t>Inmovilización</a:t>
            </a:r>
            <a:endParaRPr lang="es-ES_tradnl" sz="2400" b="1" i="1" dirty="0">
              <a:solidFill>
                <a:srgbClr val="C00000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59" name="Oval 7"/>
          <p:cNvSpPr/>
          <p:nvPr/>
        </p:nvSpPr>
        <p:spPr>
          <a:xfrm>
            <a:off x="4303833" y="7816028"/>
            <a:ext cx="2224984" cy="4449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60" name="Imagen 59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03" y="6956880"/>
            <a:ext cx="797485" cy="1370248"/>
          </a:xfrm>
          <a:prstGeom prst="rect">
            <a:avLst/>
          </a:prstGeom>
        </p:spPr>
      </p:pic>
      <p:sp>
        <p:nvSpPr>
          <p:cNvPr id="61" name="Rectángulo 60"/>
          <p:cNvSpPr/>
          <p:nvPr/>
        </p:nvSpPr>
        <p:spPr>
          <a:xfrm>
            <a:off x="7507961" y="4421514"/>
            <a:ext cx="356700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rgbClr val="C00000"/>
                </a:solidFill>
                <a:latin typeface="Roboto Medium" charset="0"/>
                <a:ea typeface="Roboto Medium" charset="0"/>
                <a:cs typeface="Roboto Medium" charset="0"/>
              </a:rPr>
              <a:t>Bioconjugación</a:t>
            </a:r>
            <a:r>
              <a:rPr lang="es-ES_tradnl" sz="2400" b="1" i="1" dirty="0" smtClean="0">
                <a:solidFill>
                  <a:srgbClr val="C00000"/>
                </a:solidFill>
                <a:latin typeface="Roboto Medium" charset="0"/>
                <a:ea typeface="Roboto Medium" charset="0"/>
                <a:cs typeface="Roboto Medium" charset="0"/>
              </a:rPr>
              <a:t> Funcional</a:t>
            </a:r>
          </a:p>
        </p:txBody>
      </p:sp>
      <p:grpSp>
        <p:nvGrpSpPr>
          <p:cNvPr id="62" name="Agrupar 61"/>
          <p:cNvGrpSpPr>
            <a:grpSpLocks noChangeAspect="1"/>
          </p:cNvGrpSpPr>
          <p:nvPr/>
        </p:nvGrpSpPr>
        <p:grpSpPr>
          <a:xfrm>
            <a:off x="8522528" y="7550200"/>
            <a:ext cx="956040" cy="956040"/>
            <a:chOff x="152400" y="2895600"/>
            <a:chExt cx="630000" cy="630000"/>
          </a:xfrm>
        </p:grpSpPr>
        <p:sp>
          <p:nvSpPr>
            <p:cNvPr id="63" name="Rectángulo redondeado 62"/>
            <p:cNvSpPr>
              <a:spLocks noChangeAspect="1"/>
            </p:cNvSpPr>
            <p:nvPr/>
          </p:nvSpPr>
          <p:spPr>
            <a:xfrm>
              <a:off x="152400" y="2895600"/>
              <a:ext cx="630000" cy="63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8000">
                  <a:schemeClr val="bg2">
                    <a:lumMod val="90000"/>
                  </a:schemeClr>
                </a:gs>
                <a:gs pos="76000">
                  <a:schemeClr val="bg2">
                    <a:lumMod val="75000"/>
                  </a:schemeClr>
                </a:gs>
                <a:gs pos="93000">
                  <a:schemeClr val="tx1">
                    <a:lumMod val="50000"/>
                    <a:lumOff val="5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  <a:softEdge rad="63500"/>
            </a:effectLst>
            <a:scene3d>
              <a:camera prst="obliqueTopRigh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400" b="1" i="1" dirty="0"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300" y="2956600"/>
              <a:ext cx="584200" cy="50800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65" name="Straight Connector 35"/>
          <p:cNvCxnSpPr>
            <a:stCxn id="77" idx="1"/>
          </p:cNvCxnSpPr>
          <p:nvPr/>
        </p:nvCxnSpPr>
        <p:spPr>
          <a:xfrm flipH="1" flipV="1">
            <a:off x="7060473" y="4785172"/>
            <a:ext cx="1359317" cy="104757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38"/>
          <p:cNvCxnSpPr>
            <a:stCxn id="77" idx="7"/>
          </p:cNvCxnSpPr>
          <p:nvPr/>
        </p:nvCxnSpPr>
        <p:spPr>
          <a:xfrm flipV="1">
            <a:off x="9688579" y="4785172"/>
            <a:ext cx="1359317" cy="104757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4"/>
          <p:cNvSpPr/>
          <p:nvPr/>
        </p:nvSpPr>
        <p:spPr>
          <a:xfrm>
            <a:off x="8157014" y="3786481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68" name="Imagen 67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442" y="2988996"/>
            <a:ext cx="708875" cy="1217999"/>
          </a:xfrm>
          <a:prstGeom prst="rect">
            <a:avLst/>
          </a:prstGeom>
        </p:spPr>
      </p:pic>
      <p:pic>
        <p:nvPicPr>
          <p:cNvPr id="69" name="Imagen 68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38" y="3746591"/>
            <a:ext cx="797485" cy="1370248"/>
          </a:xfrm>
          <a:prstGeom prst="rect">
            <a:avLst/>
          </a:prstGeom>
        </p:spPr>
      </p:pic>
      <p:sp>
        <p:nvSpPr>
          <p:cNvPr id="70" name="Rectángulo 69"/>
          <p:cNvSpPr/>
          <p:nvPr/>
        </p:nvSpPr>
        <p:spPr>
          <a:xfrm>
            <a:off x="5110583" y="3143683"/>
            <a:ext cx="202331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Glicosydación</a:t>
            </a:r>
            <a:endParaRPr lang="es-ES_tradnl" sz="2400" b="1" i="1" dirty="0" smtClean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10516239" y="3254825"/>
            <a:ext cx="292411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Drug</a:t>
            </a:r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delivery</a:t>
            </a:r>
            <a:endParaRPr lang="es-ES_tradnl" sz="2400" b="1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72" name="Imagen 71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75" y="3746589"/>
            <a:ext cx="797485" cy="1370248"/>
          </a:xfrm>
          <a:prstGeom prst="rect">
            <a:avLst/>
          </a:prstGeom>
        </p:spPr>
      </p:pic>
      <p:sp>
        <p:nvSpPr>
          <p:cNvPr id="73" name="Rectángulo 72"/>
          <p:cNvSpPr/>
          <p:nvPr/>
        </p:nvSpPr>
        <p:spPr>
          <a:xfrm>
            <a:off x="8427466" y="2457340"/>
            <a:ext cx="153599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Lipidación</a:t>
            </a:r>
            <a:endParaRPr lang="es-ES_tradnl" sz="2400" b="1" i="1" dirty="0" smtClean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cxnSp>
        <p:nvCxnSpPr>
          <p:cNvPr id="74" name="Straight Connector 38"/>
          <p:cNvCxnSpPr>
            <a:stCxn id="51" idx="6"/>
          </p:cNvCxnSpPr>
          <p:nvPr/>
        </p:nvCxnSpPr>
        <p:spPr>
          <a:xfrm>
            <a:off x="13706178" y="7996790"/>
            <a:ext cx="930399" cy="1821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4"/>
          <p:cNvSpPr/>
          <p:nvPr/>
        </p:nvSpPr>
        <p:spPr>
          <a:xfrm>
            <a:off x="14636576" y="7835566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76" name="Oval 4"/>
          <p:cNvSpPr/>
          <p:nvPr/>
        </p:nvSpPr>
        <p:spPr>
          <a:xfrm>
            <a:off x="13440349" y="9829279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cxnSp>
        <p:nvCxnSpPr>
          <p:cNvPr id="77" name="Straight Connector 38"/>
          <p:cNvCxnSpPr>
            <a:stCxn id="51" idx="7"/>
          </p:cNvCxnSpPr>
          <p:nvPr/>
        </p:nvCxnSpPr>
        <p:spPr>
          <a:xfrm flipV="1">
            <a:off x="13380336" y="6308911"/>
            <a:ext cx="423822" cy="153054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4"/>
          <p:cNvSpPr/>
          <p:nvPr/>
        </p:nvSpPr>
        <p:spPr>
          <a:xfrm>
            <a:off x="13541382" y="6002598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79" name="Imagen 78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809" y="5205114"/>
            <a:ext cx="708875" cy="1217999"/>
          </a:xfrm>
          <a:prstGeom prst="rect">
            <a:avLst/>
          </a:prstGeom>
        </p:spPr>
      </p:pic>
      <p:pic>
        <p:nvPicPr>
          <p:cNvPr id="80" name="Imagen 79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319" y="6976419"/>
            <a:ext cx="797485" cy="1370248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>
            <a:off x="13595775" y="8571388"/>
            <a:ext cx="140134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Sensores</a:t>
            </a:r>
          </a:p>
        </p:txBody>
      </p:sp>
      <p:sp>
        <p:nvSpPr>
          <p:cNvPr id="82" name="Rectángulo 81"/>
          <p:cNvSpPr/>
          <p:nvPr/>
        </p:nvSpPr>
        <p:spPr>
          <a:xfrm>
            <a:off x="14104920" y="6556027"/>
            <a:ext cx="292411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Glicoarrays</a:t>
            </a:r>
            <a:endParaRPr lang="es-ES_tradnl" sz="2400" b="1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83" name="Imagen 82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092" y="8970131"/>
            <a:ext cx="797485" cy="1370248"/>
          </a:xfrm>
          <a:prstGeom prst="rect">
            <a:avLst/>
          </a:prstGeom>
        </p:spPr>
      </p:pic>
      <p:sp>
        <p:nvSpPr>
          <p:cNvPr id="84" name="Rectángulo 83"/>
          <p:cNvSpPr/>
          <p:nvPr/>
        </p:nvSpPr>
        <p:spPr>
          <a:xfrm>
            <a:off x="13203502" y="4716880"/>
            <a:ext cx="275267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Materiales Híbridos</a:t>
            </a:r>
          </a:p>
        </p:txBody>
      </p:sp>
      <p:cxnSp>
        <p:nvCxnSpPr>
          <p:cNvPr id="85" name="Straight Connector 38"/>
          <p:cNvCxnSpPr>
            <a:endCxn id="51" idx="5"/>
          </p:cNvCxnSpPr>
          <p:nvPr/>
        </p:nvCxnSpPr>
        <p:spPr>
          <a:xfrm flipH="1" flipV="1">
            <a:off x="13380336" y="8154120"/>
            <a:ext cx="322789" cy="172771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38"/>
          <p:cNvCxnSpPr>
            <a:endCxn id="91" idx="2"/>
          </p:cNvCxnSpPr>
          <p:nvPr/>
        </p:nvCxnSpPr>
        <p:spPr>
          <a:xfrm>
            <a:off x="3405335" y="8038527"/>
            <a:ext cx="89849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4"/>
          <p:cNvSpPr/>
          <p:nvPr/>
        </p:nvSpPr>
        <p:spPr>
          <a:xfrm>
            <a:off x="1610995" y="7859093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88" name="Oval 4"/>
          <p:cNvSpPr/>
          <p:nvPr/>
        </p:nvSpPr>
        <p:spPr>
          <a:xfrm>
            <a:off x="2142651" y="9829279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89" name="Oval 4"/>
          <p:cNvSpPr/>
          <p:nvPr/>
        </p:nvSpPr>
        <p:spPr>
          <a:xfrm>
            <a:off x="2243684" y="6002598"/>
            <a:ext cx="1794340" cy="3588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b="1" i="1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90" name="Imagen 89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11" y="5205114"/>
            <a:ext cx="708875" cy="1217999"/>
          </a:xfrm>
          <a:prstGeom prst="rect">
            <a:avLst/>
          </a:prstGeom>
        </p:spPr>
      </p:pic>
      <p:pic>
        <p:nvPicPr>
          <p:cNvPr id="91" name="Imagen 90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37" y="6976419"/>
            <a:ext cx="797485" cy="1370248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2144192" y="8571388"/>
            <a:ext cx="170912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Fluoróforos</a:t>
            </a:r>
            <a:endParaRPr lang="es-ES_tradnl" sz="2400" b="1" i="1" dirty="0" smtClean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93" name="Imagen 92" descr="pawn_piece_si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94" y="8970131"/>
            <a:ext cx="797485" cy="1370248"/>
          </a:xfrm>
          <a:prstGeom prst="rect">
            <a:avLst/>
          </a:prstGeom>
        </p:spPr>
      </p:pic>
      <p:sp>
        <p:nvSpPr>
          <p:cNvPr id="94" name="Rectángulo 93"/>
          <p:cNvSpPr/>
          <p:nvPr/>
        </p:nvSpPr>
        <p:spPr>
          <a:xfrm>
            <a:off x="2725734" y="4716880"/>
            <a:ext cx="11128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b="1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Biotina</a:t>
            </a:r>
          </a:p>
        </p:txBody>
      </p:sp>
      <p:cxnSp>
        <p:nvCxnSpPr>
          <p:cNvPr id="95" name="Straight Connector 38"/>
          <p:cNvCxnSpPr>
            <a:stCxn id="91" idx="1"/>
          </p:cNvCxnSpPr>
          <p:nvPr/>
        </p:nvCxnSpPr>
        <p:spPr>
          <a:xfrm flipH="1" flipV="1">
            <a:off x="3775248" y="6308911"/>
            <a:ext cx="854427" cy="157228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38"/>
          <p:cNvCxnSpPr>
            <a:endCxn id="91" idx="3"/>
          </p:cNvCxnSpPr>
          <p:nvPr/>
        </p:nvCxnSpPr>
        <p:spPr>
          <a:xfrm flipV="1">
            <a:off x="3674216" y="8195857"/>
            <a:ext cx="955459" cy="168597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ángulo 98"/>
          <p:cNvSpPr/>
          <p:nvPr/>
        </p:nvSpPr>
        <p:spPr>
          <a:xfrm>
            <a:off x="1585431" y="6572269"/>
            <a:ext cx="10038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sz="2400" i="1" dirty="0" err="1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Redox</a:t>
            </a:r>
            <a:endParaRPr lang="es-ES_tradnl" sz="2400" i="1" dirty="0" smtClean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grpSp>
        <p:nvGrpSpPr>
          <p:cNvPr id="100" name="Agrupar 99"/>
          <p:cNvGrpSpPr/>
          <p:nvPr/>
        </p:nvGrpSpPr>
        <p:grpSpPr>
          <a:xfrm>
            <a:off x="7245295" y="10883581"/>
            <a:ext cx="1600200" cy="746855"/>
            <a:chOff x="1600200" y="8847231"/>
            <a:chExt cx="1600200" cy="746855"/>
          </a:xfrm>
        </p:grpSpPr>
        <p:sp>
          <p:nvSpPr>
            <p:cNvPr id="101" name="Cilindro 100"/>
            <p:cNvSpPr/>
            <p:nvPr/>
          </p:nvSpPr>
          <p:spPr>
            <a:xfrm rot="5400000">
              <a:off x="2450037" y="9033793"/>
              <a:ext cx="113981" cy="373733"/>
            </a:xfrm>
            <a:prstGeom prst="can">
              <a:avLst/>
            </a:prstGeom>
            <a:gradFill>
              <a:gsLst>
                <a:gs pos="0">
                  <a:srgbClr val="0432FF"/>
                </a:gs>
                <a:gs pos="100000">
                  <a:schemeClr val="bg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2" name="Elipse 101"/>
            <p:cNvSpPr>
              <a:spLocks noChangeAspect="1"/>
            </p:cNvSpPr>
            <p:nvPr/>
          </p:nvSpPr>
          <p:spPr>
            <a:xfrm>
              <a:off x="1600200" y="8847231"/>
              <a:ext cx="746855" cy="746855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3" name="Pentágono 102"/>
            <p:cNvSpPr/>
            <p:nvPr/>
          </p:nvSpPr>
          <p:spPr>
            <a:xfrm>
              <a:off x="2667000" y="9004076"/>
              <a:ext cx="533400" cy="433169"/>
            </a:xfrm>
            <a:prstGeom prst="homePlate">
              <a:avLst/>
            </a:prstGeom>
            <a:gradFill>
              <a:gsLst>
                <a:gs pos="0">
                  <a:srgbClr val="0432FF"/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04" name="Agrupar 103"/>
          <p:cNvGrpSpPr/>
          <p:nvPr/>
        </p:nvGrpSpPr>
        <p:grpSpPr>
          <a:xfrm>
            <a:off x="9364317" y="10897008"/>
            <a:ext cx="1334691" cy="720000"/>
            <a:chOff x="3370679" y="8874086"/>
            <a:chExt cx="1334691" cy="720000"/>
          </a:xfrm>
        </p:grpSpPr>
        <p:sp>
          <p:nvSpPr>
            <p:cNvPr id="105" name="Cilindro 104"/>
            <p:cNvSpPr/>
            <p:nvPr/>
          </p:nvSpPr>
          <p:spPr>
            <a:xfrm rot="5400000">
              <a:off x="3788436" y="9057833"/>
              <a:ext cx="113982" cy="325654"/>
            </a:xfrm>
            <a:prstGeom prst="can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6" name="Cheurón 105"/>
            <p:cNvSpPr/>
            <p:nvPr/>
          </p:nvSpPr>
          <p:spPr>
            <a:xfrm>
              <a:off x="3370679" y="9014555"/>
              <a:ext cx="406296" cy="444724"/>
            </a:xfrm>
            <a:prstGeom prst="chevron">
              <a:avLst>
                <a:gd name="adj" fmla="val 54524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07" name="Placa 106"/>
            <p:cNvSpPr/>
            <p:nvPr/>
          </p:nvSpPr>
          <p:spPr>
            <a:xfrm>
              <a:off x="3985370" y="8874086"/>
              <a:ext cx="720000" cy="720000"/>
            </a:xfrm>
            <a:prstGeom prst="plaque">
              <a:avLst>
                <a:gd name="adj" fmla="val 35189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08" name="Picture 1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9562909"/>
            <a:ext cx="1214053" cy="1105091"/>
          </a:xfrm>
          <a:prstGeom prst="rect">
            <a:avLst/>
          </a:prstGeom>
          <a:effectLst/>
        </p:spPr>
      </p:pic>
      <p:pic>
        <p:nvPicPr>
          <p:cNvPr id="109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FF142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101" y="9562909"/>
            <a:ext cx="1214053" cy="11050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73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0.00047 L 0.01675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6 -0.00047 L -0.02447 -0.000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96724" y="1903071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sp>
        <p:nvSpPr>
          <p:cNvPr id="15" name="Rectangle 29"/>
          <p:cNvSpPr/>
          <p:nvPr/>
        </p:nvSpPr>
        <p:spPr>
          <a:xfrm>
            <a:off x="7630563" y="7626635"/>
            <a:ext cx="2795691" cy="68292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sz="3200" b="1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Etiquetado</a:t>
            </a:r>
            <a:endParaRPr lang="es-ES_tradnl" sz="3200" dirty="0">
              <a:solidFill>
                <a:schemeClr val="bg1"/>
              </a:solidFill>
            </a:endParaRPr>
          </a:p>
        </p:txBody>
      </p:sp>
      <p:grpSp>
        <p:nvGrpSpPr>
          <p:cNvPr id="106" name="Agrupar 105"/>
          <p:cNvGrpSpPr>
            <a:grpSpLocks noChangeAspect="1"/>
          </p:cNvGrpSpPr>
          <p:nvPr/>
        </p:nvGrpSpPr>
        <p:grpSpPr>
          <a:xfrm>
            <a:off x="12969125" y="3369544"/>
            <a:ext cx="3994426" cy="1545937"/>
            <a:chOff x="4953000" y="3007926"/>
            <a:chExt cx="1923932" cy="744607"/>
          </a:xfrm>
        </p:grpSpPr>
        <p:pic>
          <p:nvPicPr>
            <p:cNvPr id="107" name="Imagen 106" descr="File_Protein TF PDB 1a8e.png - Wikipedia, the free encyclopedia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60" b="79340" l="6045" r="60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2" b="17073"/>
            <a:stretch/>
          </p:blipFill>
          <p:spPr>
            <a:xfrm rot="20198964">
              <a:off x="4953000" y="3007926"/>
              <a:ext cx="720655" cy="744607"/>
            </a:xfrm>
            <a:prstGeom prst="rect">
              <a:avLst/>
            </a:prstGeom>
          </p:spPr>
        </p:pic>
        <p:pic>
          <p:nvPicPr>
            <p:cNvPr id="108" name="Imagen 10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48325" y="3048000"/>
              <a:ext cx="904875" cy="457200"/>
            </a:xfrm>
            <a:prstGeom prst="rect">
              <a:avLst/>
            </a:prstGeom>
          </p:spPr>
        </p:pic>
        <p:sp>
          <p:nvSpPr>
            <p:cNvPr id="109" name="59 Pentágono regular"/>
            <p:cNvSpPr/>
            <p:nvPr/>
          </p:nvSpPr>
          <p:spPr bwMode="auto">
            <a:xfrm rot="13865405">
              <a:off x="6505946" y="3250034"/>
              <a:ext cx="250089" cy="193924"/>
            </a:xfrm>
            <a:prstGeom prst="pentag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60 Pentágono regular"/>
            <p:cNvSpPr/>
            <p:nvPr/>
          </p:nvSpPr>
          <p:spPr bwMode="auto">
            <a:xfrm rot="3065405">
              <a:off x="6654925" y="3129858"/>
              <a:ext cx="250089" cy="193924"/>
            </a:xfrm>
            <a:prstGeom prst="pentag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Agrupar 6"/>
          <p:cNvGrpSpPr>
            <a:grpSpLocks noChangeAspect="1"/>
          </p:cNvGrpSpPr>
          <p:nvPr/>
        </p:nvGrpSpPr>
        <p:grpSpPr>
          <a:xfrm>
            <a:off x="12598022" y="6402480"/>
            <a:ext cx="3023442" cy="3518607"/>
            <a:chOff x="7848600" y="7369392"/>
            <a:chExt cx="1981188" cy="2305658"/>
          </a:xfrm>
        </p:grpSpPr>
        <p:grpSp>
          <p:nvGrpSpPr>
            <p:cNvPr id="114" name="2 Grupo"/>
            <p:cNvGrpSpPr>
              <a:grpSpLocks noChangeAspect="1"/>
            </p:cNvGrpSpPr>
            <p:nvPr/>
          </p:nvGrpSpPr>
          <p:grpSpPr bwMode="auto">
            <a:xfrm>
              <a:off x="7848600" y="7856502"/>
              <a:ext cx="1909645" cy="1818548"/>
              <a:chOff x="6911975" y="500857"/>
              <a:chExt cx="1771218" cy="1549147"/>
            </a:xfrm>
          </p:grpSpPr>
          <p:grpSp>
            <p:nvGrpSpPr>
              <p:cNvPr id="115" name="33 Grupo"/>
              <p:cNvGrpSpPr>
                <a:grpSpLocks/>
              </p:cNvGrpSpPr>
              <p:nvPr/>
            </p:nvGrpSpPr>
            <p:grpSpPr bwMode="auto">
              <a:xfrm rot="10800000">
                <a:off x="6911975" y="1664241"/>
                <a:ext cx="250825" cy="385763"/>
                <a:chOff x="6199238" y="228600"/>
                <a:chExt cx="960120" cy="1817164"/>
              </a:xfrm>
            </p:grpSpPr>
            <p:sp>
              <p:nvSpPr>
                <p:cNvPr id="118" name="61 Pentágono regular"/>
                <p:cNvSpPr/>
                <p:nvPr/>
              </p:nvSpPr>
              <p:spPr>
                <a:xfrm>
                  <a:off x="6199238" y="228600"/>
                  <a:ext cx="960120" cy="914400"/>
                </a:xfrm>
                <a:prstGeom prst="pentagon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19" name="63 Pentágono regular"/>
                <p:cNvSpPr/>
                <p:nvPr/>
              </p:nvSpPr>
              <p:spPr>
                <a:xfrm rot="10800000">
                  <a:off x="6199238" y="1131364"/>
                  <a:ext cx="960120" cy="914400"/>
                </a:xfrm>
                <a:prstGeom prst="pentagon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  <p:sp>
            <p:nvSpPr>
              <p:cNvPr id="116" name="64 Estrella de 16 puntas"/>
              <p:cNvSpPr/>
              <p:nvPr/>
            </p:nvSpPr>
            <p:spPr bwMode="auto">
              <a:xfrm>
                <a:off x="8199338" y="1582171"/>
                <a:ext cx="483855" cy="235044"/>
              </a:xfrm>
              <a:prstGeom prst="star16">
                <a:avLst/>
              </a:prstGeom>
              <a:solidFill>
                <a:srgbClr val="CC0066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aphicFrame>
            <p:nvGraphicFramePr>
              <p:cNvPr id="117" name="Object 67"/>
              <p:cNvGraphicFramePr>
                <a:graphicFrameLocks noChangeAspect="1"/>
              </p:cNvGraphicFramePr>
              <p:nvPr/>
            </p:nvGraphicFramePr>
            <p:xfrm>
              <a:off x="7137147" y="500857"/>
              <a:ext cx="1189037" cy="1362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9" name="CS ChemDraw Drawing" r:id="rId9" imgW="1439956" imgH="1648684" progId="ChemDraw.Document.6.0">
                      <p:embed/>
                    </p:oleObj>
                  </mc:Choice>
                  <mc:Fallback>
                    <p:oleObj name="CS ChemDraw Drawing" r:id="rId9" imgW="1439956" imgH="1648684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37147" y="500857"/>
                            <a:ext cx="1189037" cy="13620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20" name="Imagen 119" descr="File_Protein TF PDB 1a8e.png - Wikipedia, the free encyclopedia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60" b="79340" l="6045" r="60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2" b="17073"/>
            <a:stretch/>
          </p:blipFill>
          <p:spPr>
            <a:xfrm rot="20198964">
              <a:off x="9186198" y="7369392"/>
              <a:ext cx="643590" cy="724038"/>
            </a:xfrm>
            <a:prstGeom prst="rect">
              <a:avLst/>
            </a:prstGeom>
          </p:spPr>
        </p:pic>
      </p:grpSp>
      <p:grpSp>
        <p:nvGrpSpPr>
          <p:cNvPr id="122" name="Agrupar 121"/>
          <p:cNvGrpSpPr>
            <a:grpSpLocks noChangeAspect="1"/>
          </p:cNvGrpSpPr>
          <p:nvPr/>
        </p:nvGrpSpPr>
        <p:grpSpPr>
          <a:xfrm>
            <a:off x="6944207" y="2833020"/>
            <a:ext cx="4277434" cy="1517420"/>
            <a:chOff x="6400800" y="2626926"/>
            <a:chExt cx="2098961" cy="744607"/>
          </a:xfrm>
        </p:grpSpPr>
        <p:pic>
          <p:nvPicPr>
            <p:cNvPr id="123" name="Imagen 122" descr="File_Protein TF PDB 1a8e.png - Wikipedia, the free encyclopedia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60" b="79340" l="6045" r="60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2" b="17073"/>
            <a:stretch/>
          </p:blipFill>
          <p:spPr>
            <a:xfrm rot="20198964">
              <a:off x="6400800" y="2626926"/>
              <a:ext cx="720655" cy="744607"/>
            </a:xfrm>
            <a:prstGeom prst="rect">
              <a:avLst/>
            </a:prstGeom>
          </p:spPr>
        </p:pic>
        <p:pic>
          <p:nvPicPr>
            <p:cNvPr id="124" name="Imagen 1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86600" y="2667001"/>
              <a:ext cx="1413161" cy="609599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22" y="5454486"/>
            <a:ext cx="2047755" cy="2047755"/>
          </a:xfrm>
          <a:prstGeom prst="rect">
            <a:avLst/>
          </a:prstGeom>
        </p:spPr>
      </p:pic>
      <p:sp>
        <p:nvSpPr>
          <p:cNvPr id="125" name="62 CuadroTexto"/>
          <p:cNvSpPr txBox="1">
            <a:spLocks noChangeArrowheads="1"/>
          </p:cNvSpPr>
          <p:nvPr/>
        </p:nvSpPr>
        <p:spPr bwMode="auto">
          <a:xfrm>
            <a:off x="13722888" y="10134381"/>
            <a:ext cx="806631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AU" sz="2400" b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Dual</a:t>
            </a:r>
            <a:endParaRPr lang="en-AU" sz="2400" b="1" dirty="0" smtClean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26" name="62 CuadroTexto"/>
          <p:cNvSpPr txBox="1">
            <a:spLocks noChangeArrowheads="1"/>
          </p:cNvSpPr>
          <p:nvPr/>
        </p:nvSpPr>
        <p:spPr bwMode="auto">
          <a:xfrm>
            <a:off x="8418799" y="4536894"/>
            <a:ext cx="105509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Redox</a:t>
            </a:r>
            <a:endParaRPr lang="en-AU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27" name="62 CuadroTexto"/>
          <p:cNvSpPr txBox="1">
            <a:spLocks noChangeArrowheads="1"/>
          </p:cNvSpPr>
          <p:nvPr/>
        </p:nvSpPr>
        <p:spPr bwMode="auto">
          <a:xfrm>
            <a:off x="13506178" y="5182007"/>
            <a:ext cx="215315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4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Biotinilización</a:t>
            </a:r>
            <a:endParaRPr lang="en-AU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28" name="CuadroTexto 127"/>
          <p:cNvSpPr txBox="1"/>
          <p:nvPr/>
        </p:nvSpPr>
        <p:spPr>
          <a:xfrm>
            <a:off x="8010427" y="9507754"/>
            <a:ext cx="319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err="1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Proteinas</a:t>
            </a:r>
            <a:r>
              <a:rPr lang="en-AU" sz="1600" dirty="0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: </a:t>
            </a:r>
            <a:r>
              <a:rPr lang="en-AU" sz="1600" dirty="0" err="1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ConA</a:t>
            </a:r>
            <a:r>
              <a:rPr lang="en-AU" sz="1600" dirty="0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, BSA</a:t>
            </a:r>
            <a:endParaRPr lang="en-AU" sz="16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algn="ctr"/>
            <a:r>
              <a:rPr lang="en-AU" sz="1600" dirty="0" err="1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Lisozime</a:t>
            </a:r>
            <a:r>
              <a:rPr lang="en-AU" sz="1600" dirty="0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, </a:t>
            </a:r>
            <a:r>
              <a:rPr lang="en-AU" sz="1600" dirty="0" err="1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Avidine</a:t>
            </a:r>
            <a:endParaRPr lang="en-AU" sz="16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29" name="Imagen 128" descr="File_Protein TF PDB 1a8e.png - Wikipedia, the free encyclopedia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60" b="79340" l="6045" r="609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52" b="17073"/>
          <a:stretch/>
        </p:blipFill>
        <p:spPr>
          <a:xfrm rot="20198964">
            <a:off x="7489082" y="9369887"/>
            <a:ext cx="738874" cy="763432"/>
          </a:xfrm>
          <a:prstGeom prst="rect">
            <a:avLst/>
          </a:prstGeom>
        </p:spPr>
      </p:pic>
      <p:grpSp>
        <p:nvGrpSpPr>
          <p:cNvPr id="130" name="Agrupar 129"/>
          <p:cNvGrpSpPr>
            <a:grpSpLocks noChangeAspect="1"/>
          </p:cNvGrpSpPr>
          <p:nvPr/>
        </p:nvGrpSpPr>
        <p:grpSpPr>
          <a:xfrm>
            <a:off x="1419048" y="4206159"/>
            <a:ext cx="3529873" cy="1489020"/>
            <a:chOff x="6027306" y="2779325"/>
            <a:chExt cx="1953514" cy="744607"/>
          </a:xfrm>
        </p:grpSpPr>
        <p:pic>
          <p:nvPicPr>
            <p:cNvPr id="131" name="Imagen 130" descr="File_Protein TF PDB 1a8e.png - Wikipedia, the free encyclopedia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60" b="79340" l="6045" r="60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2" b="17073"/>
            <a:stretch/>
          </p:blipFill>
          <p:spPr>
            <a:xfrm rot="20198964">
              <a:off x="6027306" y="2779325"/>
              <a:ext cx="720655" cy="744607"/>
            </a:xfrm>
            <a:prstGeom prst="rect">
              <a:avLst/>
            </a:prstGeom>
          </p:spPr>
        </p:pic>
        <p:sp>
          <p:nvSpPr>
            <p:cNvPr id="132" name="54 Estrella de 16 puntas"/>
            <p:cNvSpPr/>
            <p:nvPr/>
          </p:nvSpPr>
          <p:spPr bwMode="auto">
            <a:xfrm rot="20956865">
              <a:off x="7560687" y="2932742"/>
              <a:ext cx="420133" cy="221019"/>
            </a:xfrm>
            <a:prstGeom prst="star16">
              <a:avLst/>
            </a:prstGeom>
            <a:solidFill>
              <a:srgbClr val="CC00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3" name="Imagen 13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05600" y="2819400"/>
              <a:ext cx="904875" cy="457200"/>
            </a:xfrm>
            <a:prstGeom prst="rect">
              <a:avLst/>
            </a:prstGeom>
          </p:spPr>
        </p:pic>
      </p:grpSp>
      <p:sp>
        <p:nvSpPr>
          <p:cNvPr id="134" name="62 CuadroTexto"/>
          <p:cNvSpPr txBox="1">
            <a:spLocks noChangeArrowheads="1"/>
          </p:cNvSpPr>
          <p:nvPr/>
        </p:nvSpPr>
        <p:spPr bwMode="auto">
          <a:xfrm>
            <a:off x="1419048" y="5727395"/>
            <a:ext cx="1986441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4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Fluorescente</a:t>
            </a:r>
            <a:endParaRPr lang="en-AU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35" name="Imagen 134" descr="1466566532565.jp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87" y="10365214"/>
            <a:ext cx="1072999" cy="897247"/>
          </a:xfrm>
          <a:prstGeom prst="rect">
            <a:avLst/>
          </a:prstGeom>
        </p:spPr>
      </p:pic>
      <p:sp>
        <p:nvSpPr>
          <p:cNvPr id="136" name="CuadroTexto 135"/>
          <p:cNvSpPr txBox="1"/>
          <p:nvPr/>
        </p:nvSpPr>
        <p:spPr>
          <a:xfrm>
            <a:off x="8379634" y="10421611"/>
            <a:ext cx="237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err="1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Anticuerpos</a:t>
            </a:r>
            <a:r>
              <a:rPr lang="en-AU" sz="1600" dirty="0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.</a:t>
            </a:r>
          </a:p>
          <a:p>
            <a:pPr algn="ctr"/>
            <a:r>
              <a:rPr lang="en-AU" sz="1600" dirty="0" err="1" smtClean="0">
                <a:solidFill>
                  <a:prstClr val="black"/>
                </a:solidFill>
                <a:latin typeface="Roboto Medium" charset="0"/>
                <a:ea typeface="Roboto Medium" charset="0"/>
                <a:cs typeface="Roboto Medium" charset="0"/>
              </a:rPr>
              <a:t>Trastuzumab</a:t>
            </a:r>
            <a:endParaRPr lang="en-AU" sz="16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grpSp>
        <p:nvGrpSpPr>
          <p:cNvPr id="143" name="Agrupar 142"/>
          <p:cNvGrpSpPr>
            <a:grpSpLocks noChangeAspect="1"/>
          </p:cNvGrpSpPr>
          <p:nvPr/>
        </p:nvGrpSpPr>
        <p:grpSpPr>
          <a:xfrm>
            <a:off x="1282506" y="7796599"/>
            <a:ext cx="3963204" cy="2066406"/>
            <a:chOff x="3759200" y="3171432"/>
            <a:chExt cx="2102912" cy="1096454"/>
          </a:xfrm>
        </p:grpSpPr>
        <p:pic>
          <p:nvPicPr>
            <p:cNvPr id="144" name="Imagen 143" descr="1466566532565.jpg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200" y="3171432"/>
              <a:ext cx="1311226" cy="1096454"/>
            </a:xfrm>
            <a:prstGeom prst="rect">
              <a:avLst/>
            </a:prstGeom>
          </p:spPr>
        </p:pic>
        <p:grpSp>
          <p:nvGrpSpPr>
            <p:cNvPr id="145" name="Agrupar 144"/>
            <p:cNvGrpSpPr>
              <a:grpSpLocks noChangeAspect="1"/>
            </p:cNvGrpSpPr>
            <p:nvPr/>
          </p:nvGrpSpPr>
          <p:grpSpPr>
            <a:xfrm>
              <a:off x="4611118" y="3626387"/>
              <a:ext cx="1250994" cy="631735"/>
              <a:chOff x="4622509" y="3540811"/>
              <a:chExt cx="1498891" cy="756920"/>
            </a:xfrm>
          </p:grpSpPr>
          <p:pic>
            <p:nvPicPr>
              <p:cNvPr id="146" name="Imagen 145"/>
              <p:cNvPicPr>
                <a:picLocks noChangeAspect="1"/>
              </p:cNvPicPr>
              <p:nvPr/>
            </p:nvPicPr>
            <p:blipFill rotWithShape="1">
              <a:blip r:embed="rId11"/>
              <a:srcRect r="23764"/>
              <a:stretch/>
            </p:blipFill>
            <p:spPr>
              <a:xfrm>
                <a:off x="4622509" y="3540811"/>
                <a:ext cx="1158651" cy="756920"/>
              </a:xfrm>
              <a:prstGeom prst="rect">
                <a:avLst/>
              </a:prstGeom>
            </p:spPr>
          </p:pic>
          <p:pic>
            <p:nvPicPr>
              <p:cNvPr id="147" name="Imagen 146" descr="icon-reliable-far-infrared-emitters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0308" y="3658743"/>
                <a:ext cx="411092" cy="473075"/>
              </a:xfrm>
              <a:prstGeom prst="rect">
                <a:avLst/>
              </a:prstGeom>
            </p:spPr>
          </p:pic>
        </p:grpSp>
      </p:grpSp>
      <p:sp>
        <p:nvSpPr>
          <p:cNvPr id="148" name="62 CuadroTexto"/>
          <p:cNvSpPr txBox="1">
            <a:spLocks noChangeArrowheads="1"/>
          </p:cNvSpPr>
          <p:nvPr/>
        </p:nvSpPr>
        <p:spPr bwMode="auto">
          <a:xfrm>
            <a:off x="2266967" y="10240358"/>
            <a:ext cx="69602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4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NIR</a:t>
            </a:r>
            <a:endParaRPr lang="en-AU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368044" y="9249311"/>
            <a:ext cx="3384367" cy="2180689"/>
          </a:xfrm>
          <a:prstGeom prst="roundRect">
            <a:avLst/>
          </a:prstGeom>
          <a:solidFill>
            <a:srgbClr val="1BAAAA">
              <a:alpha val="1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54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>
            <a:grpSpLocks noChangeAspect="1"/>
          </p:cNvGrpSpPr>
          <p:nvPr/>
        </p:nvGrpSpPr>
        <p:grpSpPr>
          <a:xfrm>
            <a:off x="10826098" y="2813184"/>
            <a:ext cx="4131886" cy="2012206"/>
            <a:chOff x="3869085" y="5682334"/>
            <a:chExt cx="3695571" cy="1799723"/>
          </a:xfrm>
        </p:grpSpPr>
        <p:grpSp>
          <p:nvGrpSpPr>
            <p:cNvPr id="2" name="Agrupar 1"/>
            <p:cNvGrpSpPr>
              <a:grpSpLocks noChangeAspect="1"/>
            </p:cNvGrpSpPr>
            <p:nvPr/>
          </p:nvGrpSpPr>
          <p:grpSpPr>
            <a:xfrm>
              <a:off x="4364385" y="5802707"/>
              <a:ext cx="3200271" cy="1679350"/>
              <a:chOff x="4364385" y="6945707"/>
              <a:chExt cx="3200271" cy="1679350"/>
            </a:xfrm>
          </p:grpSpPr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0" r="27945" b="63030"/>
              <a:stretch/>
            </p:blipFill>
            <p:spPr bwMode="auto">
              <a:xfrm>
                <a:off x="4364385" y="6945707"/>
                <a:ext cx="3200271" cy="1679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Hexágono 52"/>
              <p:cNvSpPr>
                <a:spLocks noChangeAspect="1"/>
              </p:cNvSpPr>
              <p:nvPr/>
            </p:nvSpPr>
            <p:spPr>
              <a:xfrm>
                <a:off x="5812249" y="7218258"/>
                <a:ext cx="197334" cy="141640"/>
              </a:xfrm>
              <a:prstGeom prst="hexagon">
                <a:avLst>
                  <a:gd name="adj" fmla="val 40939"/>
                  <a:gd name="vf" fmla="val 115470"/>
                </a:avLst>
              </a:prstGeom>
              <a:solidFill>
                <a:srgbClr val="B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C0504D">
                      <a:lumMod val="75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54" name="Hexágono 53"/>
              <p:cNvSpPr>
                <a:spLocks noChangeAspect="1"/>
              </p:cNvSpPr>
              <p:nvPr/>
            </p:nvSpPr>
            <p:spPr>
              <a:xfrm rot="19360997">
                <a:off x="6087804" y="8085216"/>
                <a:ext cx="197334" cy="141640"/>
              </a:xfrm>
              <a:prstGeom prst="hexagon">
                <a:avLst>
                  <a:gd name="adj" fmla="val 40939"/>
                  <a:gd name="vf" fmla="val 115470"/>
                </a:avLst>
              </a:prstGeom>
              <a:solidFill>
                <a:srgbClr val="B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C0504D">
                      <a:lumMod val="75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55" name="Hexágono 54"/>
              <p:cNvSpPr>
                <a:spLocks noChangeAspect="1"/>
              </p:cNvSpPr>
              <p:nvPr/>
            </p:nvSpPr>
            <p:spPr>
              <a:xfrm rot="3423241">
                <a:off x="7130658" y="8187207"/>
                <a:ext cx="210498" cy="132782"/>
              </a:xfrm>
              <a:prstGeom prst="hexagon">
                <a:avLst>
                  <a:gd name="adj" fmla="val 40939"/>
                  <a:gd name="vf" fmla="val 115470"/>
                </a:avLst>
              </a:prstGeom>
              <a:solidFill>
                <a:srgbClr val="B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C0504D">
                      <a:lumMod val="75000"/>
                    </a:srgbClr>
                  </a:solidFill>
                  <a:latin typeface="Calibri"/>
                </a:endParaRPr>
              </a:p>
            </p:txBody>
          </p:sp>
        </p:grpSp>
        <p:sp>
          <p:nvSpPr>
            <p:cNvPr id="10" name="Paralelogramo 9"/>
            <p:cNvSpPr/>
            <p:nvPr/>
          </p:nvSpPr>
          <p:spPr>
            <a:xfrm>
              <a:off x="3869085" y="5682334"/>
              <a:ext cx="2515104" cy="1770216"/>
            </a:xfrm>
            <a:prstGeom prst="parallelogram">
              <a:avLst>
                <a:gd name="adj" fmla="val 3619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/>
            </a:p>
          </p:txBody>
        </p:sp>
      </p:grp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743075" y="533400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4000" b="1" i="1" dirty="0" err="1" smtClean="0">
                <a:solidFill>
                  <a:schemeClr val="accent6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Glyco</a:t>
            </a:r>
            <a:r>
              <a:rPr lang="es-ES_tradnl" sz="4000" b="1" i="1" dirty="0" err="1" smtClean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Chem</a:t>
            </a:r>
            <a:r>
              <a:rPr lang="es-ES_tradnl" sz="4000" b="1" i="1" dirty="0" err="1" smtClean="0">
                <a:solidFill>
                  <a:srgbClr val="008000"/>
                </a:solidFill>
                <a:latin typeface="Roboto" charset="0"/>
                <a:ea typeface="Roboto" charset="0"/>
                <a:cs typeface="Roboto" charset="0"/>
              </a:rPr>
              <a:t>Bio</a:t>
            </a:r>
            <a:endParaRPr lang="es-ES_tradnl" altLang="es-ES" sz="4000" b="1" i="1" dirty="0">
              <a:solidFill>
                <a:srgbClr val="D53044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 flipH="1">
            <a:off x="1381444" y="584200"/>
            <a:ext cx="45719" cy="105528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chemeClr val="accent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35055" y="1167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Glicoquímica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&amp; </a:t>
            </a:r>
            <a:r>
              <a:rPr lang="es-ES_tradnl" altLang="es-ES" sz="2800" i="1" dirty="0" err="1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Bioconjugación</a:t>
            </a:r>
            <a:r>
              <a:rPr lang="es-ES_tradnl" altLang="es-ES" sz="2800" i="1" dirty="0" smtClean="0">
                <a:solidFill>
                  <a:schemeClr val="accent1">
                    <a:lumMod val="75000"/>
                  </a:schemeClr>
                </a:solidFill>
                <a:latin typeface="Roboto Black" charset="0"/>
              </a:rPr>
              <a:t> FQM-208</a:t>
            </a:r>
            <a:endParaRPr lang="es-ES_tradnl" altLang="es-ES" sz="2800" i="1" dirty="0">
              <a:solidFill>
                <a:schemeClr val="accent1">
                  <a:lumMod val="75000"/>
                </a:schemeClr>
              </a:solidFill>
              <a:latin typeface="Roboto Black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66133" y="200936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4000" i="1" dirty="0" smtClean="0">
                <a:solidFill>
                  <a:schemeClr val="accent1">
                    <a:lumMod val="7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¿Que hacemos hoy?</a:t>
            </a:r>
            <a:endParaRPr lang="es-ES_tradnl" altLang="es-ES" sz="4000" i="1" dirty="0">
              <a:solidFill>
                <a:schemeClr val="accent1">
                  <a:lumMod val="75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7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 Jornadas (d)Efecto Pasillo Facultad de Ciencias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18" name="21 Imagen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58020"/>
            <a:ext cx="1100877" cy="1092931"/>
          </a:xfrm>
          <a:prstGeom prst="rect">
            <a:avLst/>
          </a:prstGeom>
        </p:spPr>
      </p:pic>
      <p:grpSp>
        <p:nvGrpSpPr>
          <p:cNvPr id="9" name="Agrupar 8"/>
          <p:cNvGrpSpPr>
            <a:grpSpLocks noChangeAspect="1"/>
          </p:cNvGrpSpPr>
          <p:nvPr/>
        </p:nvGrpSpPr>
        <p:grpSpPr>
          <a:xfrm>
            <a:off x="4072007" y="3059074"/>
            <a:ext cx="2388251" cy="1933544"/>
            <a:chOff x="2933110" y="4391952"/>
            <a:chExt cx="1433074" cy="1160226"/>
          </a:xfrm>
        </p:grpSpPr>
        <p:pic>
          <p:nvPicPr>
            <p:cNvPr id="38" name="Imagen 37" descr="File_Protein TF PDB 1a8e.png - Wikipedia, the free encyclopedia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60" b="79340" l="6045" r="60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2" b="17073"/>
            <a:stretch/>
          </p:blipFill>
          <p:spPr>
            <a:xfrm rot="20198964">
              <a:off x="2933110" y="4935321"/>
              <a:ext cx="597014" cy="616857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63525">
              <a:off x="3331689" y="4617666"/>
              <a:ext cx="889000" cy="520700"/>
            </a:xfrm>
            <a:prstGeom prst="rect">
              <a:avLst/>
            </a:prstGeom>
          </p:spPr>
        </p:pic>
        <p:sp>
          <p:nvSpPr>
            <p:cNvPr id="40" name="Hexágono 39"/>
            <p:cNvSpPr/>
            <p:nvPr/>
          </p:nvSpPr>
          <p:spPr>
            <a:xfrm rot="18932750">
              <a:off x="4081622" y="4391952"/>
              <a:ext cx="284562" cy="191477"/>
            </a:xfrm>
            <a:prstGeom prst="hexagon">
              <a:avLst>
                <a:gd name="adj" fmla="val 40939"/>
                <a:gd name="vf" fmla="val 115470"/>
              </a:avLst>
            </a:prstGeom>
            <a:solidFill>
              <a:srgbClr val="B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C0504D">
                    <a:lumMod val="75000"/>
                  </a:srgbClr>
                </a:solidFill>
                <a:latin typeface="Calibri"/>
              </a:endParaRPr>
            </a:p>
          </p:txBody>
        </p:sp>
      </p:grpSp>
      <p:sp>
        <p:nvSpPr>
          <p:cNvPr id="41" name="Rectángulo 40"/>
          <p:cNvSpPr/>
          <p:nvPr/>
        </p:nvSpPr>
        <p:spPr>
          <a:xfrm>
            <a:off x="1832031" y="3828816"/>
            <a:ext cx="2124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BSA, </a:t>
            </a:r>
            <a:r>
              <a:rPr lang="en-US" sz="1600" b="1" i="1" dirty="0" err="1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ConA</a:t>
            </a:r>
            <a:r>
              <a:rPr lang="en-US" sz="1600" b="1" i="1" dirty="0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, </a:t>
            </a:r>
            <a:r>
              <a:rPr lang="en-US" sz="1600" b="1" i="1" dirty="0" err="1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Lisozyme</a:t>
            </a:r>
            <a:endParaRPr lang="en-US" sz="1600" b="1" i="1" dirty="0" smtClean="0">
              <a:solidFill>
                <a:schemeClr val="tx1">
                  <a:lumMod val="50000"/>
                </a:schemeClr>
              </a:solidFill>
              <a:latin typeface="Corbel"/>
              <a:cs typeface="Corbel"/>
            </a:endParaRPr>
          </a:p>
          <a:p>
            <a:r>
              <a:rPr lang="en-US" sz="1600" b="1" i="1" dirty="0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Lumazine, </a:t>
            </a:r>
            <a:r>
              <a:rPr lang="en-US" sz="1600" b="1" i="1" dirty="0" err="1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Apoferritin</a:t>
            </a:r>
            <a:r>
              <a:rPr lang="es-ES_tradnl" sz="1600" b="1" i="1" dirty="0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 </a:t>
            </a:r>
            <a:endParaRPr lang="es-ES" sz="1600" b="1" i="1" dirty="0">
              <a:solidFill>
                <a:schemeClr val="tx1">
                  <a:lumMod val="50000"/>
                </a:schemeClr>
              </a:solidFill>
              <a:latin typeface="Corbel"/>
              <a:cs typeface="Corbel"/>
            </a:endParaRPr>
          </a:p>
        </p:txBody>
      </p:sp>
      <p:graphicFrame>
        <p:nvGraphicFramePr>
          <p:cNvPr id="4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528539"/>
              </p:ext>
            </p:extLst>
          </p:nvPr>
        </p:nvGraphicFramePr>
        <p:xfrm>
          <a:off x="1788016" y="7539086"/>
          <a:ext cx="3361130" cy="2988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CS ChemDraw Drawing" r:id="rId10" imgW="2255357" imgH="2081418" progId="ChemDraw.Document.6.0">
                  <p:embed/>
                </p:oleObj>
              </mc:Choice>
              <mc:Fallback>
                <p:oleObj name="CS ChemDraw Drawing" r:id="rId10" imgW="2255357" imgH="208141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8016" y="7539086"/>
                        <a:ext cx="3361130" cy="2988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Agrupar 42"/>
          <p:cNvGrpSpPr>
            <a:grpSpLocks noChangeAspect="1"/>
          </p:cNvGrpSpPr>
          <p:nvPr/>
        </p:nvGrpSpPr>
        <p:grpSpPr>
          <a:xfrm>
            <a:off x="12420600" y="7603113"/>
            <a:ext cx="4724400" cy="3297817"/>
            <a:chOff x="2743200" y="2438400"/>
            <a:chExt cx="5257800" cy="3670151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43200" y="2438400"/>
              <a:ext cx="5257800" cy="3670151"/>
            </a:xfrm>
            <a:prstGeom prst="rect">
              <a:avLst/>
            </a:prstGeom>
          </p:spPr>
        </p:pic>
        <p:sp>
          <p:nvSpPr>
            <p:cNvPr id="45" name="Rectángulo 44"/>
            <p:cNvSpPr/>
            <p:nvPr/>
          </p:nvSpPr>
          <p:spPr>
            <a:xfrm>
              <a:off x="5562600" y="5257800"/>
              <a:ext cx="2057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6" name="Imagen 45" descr="031408-pill.jp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56" b="89939" l="8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19" y="10069933"/>
            <a:ext cx="929268" cy="609600"/>
          </a:xfrm>
          <a:prstGeom prst="rect">
            <a:avLst/>
          </a:prstGeom>
        </p:spPr>
      </p:pic>
      <p:sp>
        <p:nvSpPr>
          <p:cNvPr id="47" name="Rectangle 29"/>
          <p:cNvSpPr/>
          <p:nvPr/>
        </p:nvSpPr>
        <p:spPr>
          <a:xfrm>
            <a:off x="7693162" y="5982052"/>
            <a:ext cx="2795691" cy="88064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Bioconjugación</a:t>
            </a:r>
            <a:endParaRPr lang="es-ES_tradnl" sz="2800" b="1" dirty="0" smtClean="0">
              <a:solidFill>
                <a:schemeClr val="bg1"/>
              </a:solidFill>
              <a:latin typeface="Al Nile" charset="-78"/>
              <a:ea typeface="Al Nile" charset="-78"/>
              <a:cs typeface="Al Nile" charset="-78"/>
            </a:endParaRPr>
          </a:p>
          <a:p>
            <a:pPr algn="ctr"/>
            <a:r>
              <a:rPr lang="es-ES_tradnl" sz="28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F</a:t>
            </a:r>
            <a:r>
              <a:rPr lang="es-ES_tradnl" sz="2800" b="1" dirty="0" smtClean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uncional</a:t>
            </a:r>
            <a:endParaRPr lang="es-ES_tradnl" sz="2800" dirty="0">
              <a:solidFill>
                <a:schemeClr val="bg1"/>
              </a:solidFill>
            </a:endParaRPr>
          </a:p>
        </p:txBody>
      </p:sp>
      <p:sp>
        <p:nvSpPr>
          <p:cNvPr id="50" name="62 CuadroTexto"/>
          <p:cNvSpPr txBox="1">
            <a:spLocks noChangeArrowheads="1"/>
          </p:cNvSpPr>
          <p:nvPr/>
        </p:nvSpPr>
        <p:spPr bwMode="auto">
          <a:xfrm>
            <a:off x="8066052" y="3869111"/>
            <a:ext cx="2050561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4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Glicosidación</a:t>
            </a:r>
            <a:endParaRPr lang="en-AU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68419" y="4572376"/>
            <a:ext cx="1376685" cy="1376685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>
            <a:off x="12704235" y="4893914"/>
            <a:ext cx="2851423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alibri"/>
              </a:rPr>
              <a:t>Maghemite</a:t>
            </a:r>
            <a:r>
              <a:rPr lang="en-AU" sz="2400" b="1" i="1" dirty="0" smtClean="0">
                <a:solidFill>
                  <a:srgbClr val="D32D46"/>
                </a:solidFill>
                <a:latin typeface="Calibri"/>
              </a:rPr>
              <a:t> (</a:t>
            </a:r>
            <a:r>
              <a:rPr lang="en-AU" sz="2400" b="1" i="1" dirty="0" smtClean="0">
                <a:solidFill>
                  <a:srgbClr val="D32D46"/>
                </a:solidFill>
                <a:latin typeface="Symbol" charset="2"/>
                <a:cs typeface="Symbol" charset="2"/>
              </a:rPr>
              <a:t>g</a:t>
            </a:r>
            <a:r>
              <a:rPr lang="en-AU" sz="2400" b="1" i="1" dirty="0" smtClean="0">
                <a:solidFill>
                  <a:srgbClr val="D32D46"/>
                </a:solidFill>
                <a:latin typeface="Calibri"/>
              </a:rPr>
              <a:t>-Fe</a:t>
            </a:r>
            <a:r>
              <a:rPr lang="en-AU" sz="2400" b="1" i="1" baseline="-25000" dirty="0" smtClean="0">
                <a:solidFill>
                  <a:srgbClr val="D32D46"/>
                </a:solidFill>
                <a:latin typeface="Calibri"/>
              </a:rPr>
              <a:t>2</a:t>
            </a:r>
            <a:r>
              <a:rPr lang="en-AU" sz="2400" b="1" i="1" dirty="0" smtClean="0">
                <a:solidFill>
                  <a:srgbClr val="D32D46"/>
                </a:solidFill>
                <a:latin typeface="Calibri"/>
              </a:rPr>
              <a:t>O</a:t>
            </a:r>
            <a:r>
              <a:rPr lang="en-AU" sz="2400" b="1" i="1" baseline="-25000" dirty="0" smtClean="0">
                <a:solidFill>
                  <a:srgbClr val="D32D46"/>
                </a:solidFill>
                <a:latin typeface="Calibri"/>
              </a:rPr>
              <a:t>3</a:t>
            </a:r>
            <a:r>
              <a:rPr lang="en-AU" sz="2400" b="1" i="1" dirty="0" smtClean="0">
                <a:solidFill>
                  <a:srgbClr val="D32D46"/>
                </a:solidFill>
                <a:latin typeface="Calibri"/>
              </a:rPr>
              <a:t>)</a:t>
            </a:r>
          </a:p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orbel" charset="0"/>
                <a:ea typeface="Corbel" charset="0"/>
                <a:cs typeface="Corbel" charset="0"/>
              </a:rPr>
              <a:t>Nanopartículas</a:t>
            </a:r>
            <a:endParaRPr lang="en-AU" sz="2400" b="1" i="1" dirty="0">
              <a:solidFill>
                <a:srgbClr val="D32D46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66" name="18 CuadroTexto"/>
          <p:cNvSpPr txBox="1"/>
          <p:nvPr/>
        </p:nvSpPr>
        <p:spPr>
          <a:xfrm>
            <a:off x="12704235" y="10980003"/>
            <a:ext cx="340302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ISCOM para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transporte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de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fármacos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dirigido</a:t>
            </a:r>
            <a:endParaRPr lang="en-AU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  <p:sp>
        <p:nvSpPr>
          <p:cNvPr id="69" name="62 CuadroTexto"/>
          <p:cNvSpPr txBox="1">
            <a:spLocks noChangeArrowheads="1"/>
          </p:cNvSpPr>
          <p:nvPr/>
        </p:nvSpPr>
        <p:spPr bwMode="auto">
          <a:xfrm>
            <a:off x="8216858" y="7048930"/>
            <a:ext cx="161294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4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Lipidación</a:t>
            </a:r>
            <a:endParaRPr lang="en-AU" sz="24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0" name="18 CuadroTexto"/>
          <p:cNvSpPr txBox="1"/>
          <p:nvPr/>
        </p:nvSpPr>
        <p:spPr>
          <a:xfrm>
            <a:off x="1479081" y="10744334"/>
            <a:ext cx="340302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Vectores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para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transferencia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génica</a:t>
            </a:r>
            <a:endParaRPr lang="en-AU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108745" y="7887542"/>
            <a:ext cx="5308509" cy="2978470"/>
            <a:chOff x="6751950" y="8777601"/>
            <a:chExt cx="4201907" cy="2361763"/>
          </a:xfrm>
        </p:grpSpPr>
        <p:pic>
          <p:nvPicPr>
            <p:cNvPr id="71" name="Imagen 7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34" b="94172" l="5690" r="94138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950" y="8777601"/>
              <a:ext cx="4201907" cy="2361763"/>
            </a:xfrm>
            <a:prstGeom prst="rect">
              <a:avLst/>
            </a:prstGeom>
          </p:spPr>
        </p:pic>
        <p:pic>
          <p:nvPicPr>
            <p:cNvPr id="73" name="Imagen 7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6493">
              <a:off x="7967144" y="10029892"/>
              <a:ext cx="939487" cy="415936"/>
            </a:xfrm>
            <a:prstGeom prst="rect">
              <a:avLst/>
            </a:prstGeom>
          </p:spPr>
        </p:pic>
      </p:grpSp>
      <p:sp>
        <p:nvSpPr>
          <p:cNvPr id="74" name="18 CuadroTexto"/>
          <p:cNvSpPr txBox="1"/>
          <p:nvPr/>
        </p:nvSpPr>
        <p:spPr>
          <a:xfrm>
            <a:off x="7180061" y="10841469"/>
            <a:ext cx="340302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Vacunas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: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Adjuvantes</a:t>
            </a:r>
            <a:r>
              <a:rPr lang="en-AU" sz="2400" b="1" i="1" dirty="0" smtClean="0">
                <a:solidFill>
                  <a:srgbClr val="D32D46"/>
                </a:solidFill>
                <a:latin typeface="Corbel"/>
                <a:cs typeface="Corbel"/>
              </a:rPr>
              <a:t> </a:t>
            </a:r>
            <a:r>
              <a:rPr lang="en-AU" sz="2400" b="1" i="1" dirty="0" err="1" smtClean="0">
                <a:solidFill>
                  <a:srgbClr val="D32D46"/>
                </a:solidFill>
                <a:latin typeface="Corbel"/>
                <a:cs typeface="Corbel"/>
              </a:rPr>
              <a:t>inmunologicos</a:t>
            </a:r>
            <a:endParaRPr lang="en-AU" sz="2400" b="1" i="1" dirty="0">
              <a:solidFill>
                <a:srgbClr val="D32D46"/>
              </a:solidFill>
              <a:latin typeface="Corbel"/>
              <a:cs typeface="Corbel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6223143" y="9505563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i="1" smtClean="0"/>
              <a:t>VS-Ole@rPP2A</a:t>
            </a:r>
            <a:endParaRPr lang="es-ES_tradnl" sz="1800" b="1" i="1"/>
          </a:p>
        </p:txBody>
      </p:sp>
      <p:sp>
        <p:nvSpPr>
          <p:cNvPr id="77" name="CuadroTexto 76"/>
          <p:cNvSpPr txBox="1"/>
          <p:nvPr/>
        </p:nvSpPr>
        <p:spPr>
          <a:xfrm>
            <a:off x="1025560" y="9544440"/>
            <a:ext cx="131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i="1" smtClean="0"/>
              <a:t>PAMAM-G2</a:t>
            </a:r>
            <a:endParaRPr lang="es-ES_tradnl" sz="1800" b="1" i="1" dirty="0"/>
          </a:p>
        </p:txBody>
      </p:sp>
      <p:sp>
        <p:nvSpPr>
          <p:cNvPr id="78" name="CuadroTexto 77"/>
          <p:cNvSpPr txBox="1"/>
          <p:nvPr/>
        </p:nvSpPr>
        <p:spPr>
          <a:xfrm>
            <a:off x="3315959" y="5080491"/>
            <a:ext cx="250703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AU" sz="2400" b="1" i="1" smtClean="0">
                <a:solidFill>
                  <a:srgbClr val="D32D46"/>
                </a:solidFill>
                <a:latin typeface="Calibri"/>
              </a:rPr>
              <a:t>Neoglicoproteinas</a:t>
            </a:r>
            <a:endParaRPr lang="en-AU" sz="2400" b="1" i="1" dirty="0">
              <a:solidFill>
                <a:srgbClr val="D32D46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r 1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00A679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10087</TotalTime>
  <Words>691</Words>
  <Application>Microsoft Macintosh PowerPoint</Application>
  <PresentationFormat>Personalizado</PresentationFormat>
  <Paragraphs>211</Paragraphs>
  <Slides>16</Slides>
  <Notes>14</Notes>
  <HiddenSlides>0</HiddenSlides>
  <MMClips>1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31" baseType="lpstr">
      <vt:lpstr>Al Nile</vt:lpstr>
      <vt:lpstr>Calibri</vt:lpstr>
      <vt:lpstr>Corbel</vt:lpstr>
      <vt:lpstr>Gill Sans</vt:lpstr>
      <vt:lpstr>ＭＳ Ｐゴシック</vt:lpstr>
      <vt:lpstr>Roboto</vt:lpstr>
      <vt:lpstr>Roboto Black</vt:lpstr>
      <vt:lpstr>Roboto Light</vt:lpstr>
      <vt:lpstr>Roboto Medium</vt:lpstr>
      <vt:lpstr>Roboto Regular</vt:lpstr>
      <vt:lpstr>Symbol</vt:lpstr>
      <vt:lpstr>Wingdings</vt:lpstr>
      <vt:lpstr>Arial</vt:lpstr>
      <vt:lpstr>Office Theme</vt:lpstr>
      <vt:lpstr>CS ChemDraw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Universidad de Granada 4:3</dc:title>
  <dc:creator>Ángel Rodríguez Valverde</dc:creator>
  <cp:lastModifiedBy>Usuario de Microsoft Office</cp:lastModifiedBy>
  <cp:revision>788</cp:revision>
  <dcterms:created xsi:type="dcterms:W3CDTF">2017-04-03T06:52:49Z</dcterms:created>
  <dcterms:modified xsi:type="dcterms:W3CDTF">2018-06-13T10:29:53Z</dcterms:modified>
</cp:coreProperties>
</file>