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177" r:id="rId2"/>
  </p:sldMasterIdLst>
  <p:notesMasterIdLst>
    <p:notesMasterId r:id="rId12"/>
  </p:notesMasterIdLst>
  <p:handoutMasterIdLst>
    <p:handoutMasterId r:id="rId13"/>
  </p:handoutMasterIdLst>
  <p:sldIdLst>
    <p:sldId id="538" r:id="rId3"/>
    <p:sldId id="543" r:id="rId4"/>
    <p:sldId id="544" r:id="rId5"/>
    <p:sldId id="545" r:id="rId6"/>
    <p:sldId id="546" r:id="rId7"/>
    <p:sldId id="549" r:id="rId8"/>
    <p:sldId id="547" r:id="rId9"/>
    <p:sldId id="541" r:id="rId10"/>
    <p:sldId id="548" r:id="rId11"/>
  </p:sldIdLst>
  <p:sldSz cx="18288000" cy="13716000"/>
  <p:notesSz cx="6858000" cy="9144000"/>
  <p:defaultTextStyle>
    <a:defPPr>
      <a:defRPr lang="en-US"/>
    </a:defPPr>
    <a:lvl1pPr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1219200" indent="-762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2438400" indent="-1524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3657600" indent="-2286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4876800" indent="-3048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330"/>
    <a:srgbClr val="D32D46"/>
    <a:srgbClr val="BB3830"/>
    <a:srgbClr val="2F3A49"/>
    <a:srgbClr val="4A5B74"/>
    <a:srgbClr val="D7433A"/>
    <a:srgbClr val="E78784"/>
    <a:srgbClr val="EF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3" d="100"/>
          <a:sy n="33" d="100"/>
        </p:scale>
        <p:origin x="1452" y="8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194F03-0620-45BD-9F02-10DDB7250EB5}" type="datetime1">
              <a:rPr lang="en-US" altLang="es-ES"/>
              <a:pPr>
                <a:defRPr/>
              </a:pPr>
              <a:t>6/7/2018</a:t>
            </a:fld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282DD4A-DD19-44E1-B8A7-D31039CEE61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671089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0D8EC4-B9A4-48E3-A7F4-D344D4E9FBF2}" type="datetime1">
              <a:rPr lang="en-US" altLang="es-ES"/>
              <a:pPr>
                <a:defRPr/>
              </a:pPr>
              <a:t>6/7/2018</a:t>
            </a:fld>
            <a:endParaRPr lang="en-US" alt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altLang="es-E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 smtClean="0"/>
              <a:t>Click to edit Master text styles</a:t>
            </a:r>
          </a:p>
          <a:p>
            <a:pPr lvl="1"/>
            <a:r>
              <a:rPr lang="en-US" altLang="es-ES" noProof="0" smtClean="0"/>
              <a:t>Second level</a:t>
            </a:r>
          </a:p>
          <a:p>
            <a:pPr lvl="2"/>
            <a:r>
              <a:rPr lang="en-US" altLang="es-ES" noProof="0" smtClean="0"/>
              <a:t>Third level</a:t>
            </a:r>
          </a:p>
          <a:p>
            <a:pPr lvl="3"/>
            <a:r>
              <a:rPr lang="en-US" altLang="es-ES" noProof="0" smtClean="0"/>
              <a:t>Fourth level</a:t>
            </a:r>
          </a:p>
          <a:p>
            <a:pPr lvl="4"/>
            <a:r>
              <a:rPr lang="en-US" altLang="es-E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03DBEAF-B98E-42D3-A72C-6AA4FA84FC4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70484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2192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24384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36576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48768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s-ES" smtClean="0">
                <a:ea typeface="ＭＳ Ｐゴシック" pitchFamily="34" charset="-128"/>
              </a:rPr>
              <a:t>Drag Picture and Send to Back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AE5F21-DD60-4D1F-9878-727053705F65}" type="slidenum">
              <a:rPr lang="en-US" altLang="es-ES" sz="1200"/>
              <a:pPr>
                <a:spcBef>
                  <a:spcPct val="0"/>
                </a:spcBef>
              </a:pPr>
              <a:t>1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358635-F7EF-496A-A104-EFCE89440481}" type="slidenum">
              <a:rPr kumimoji="0" lang="en-U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s-E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174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50A194-1A5A-4ADD-9514-74E77EBE5F8C}" type="slidenum">
              <a:rPr kumimoji="0" lang="en-U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s-E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12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569FF-E08A-4DDF-85C7-71C6F0A685E9}" type="slidenum">
              <a:rPr kumimoji="0" lang="en-U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s-E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3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43B7B-6CD8-48CF-BED4-70D065078BCA}" type="slidenum">
              <a:rPr kumimoji="0" lang="en-U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s-E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56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B554009-05D9-4AFA-8703-6ADF14F16D85}" type="slidenum">
              <a:rPr lang="en-US" altLang="es-ES" sz="1200" smtClean="0"/>
              <a:pPr>
                <a:spcBef>
                  <a:spcPct val="0"/>
                </a:spcBef>
              </a:pPr>
              <a:t>6</a:t>
            </a:fld>
            <a:endParaRPr lang="en-US" altLang="es-ES" sz="1200" smtClean="0"/>
          </a:p>
        </p:txBody>
      </p:sp>
    </p:spTree>
    <p:extLst>
      <p:ext uri="{BB962C8B-B14F-4D97-AF65-F5344CB8AC3E}">
        <p14:creationId xmlns:p14="http://schemas.microsoft.com/office/powerpoint/2010/main" val="1514986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013A4-A1AF-44EC-B965-5DF999BCB27B}" type="slidenum">
              <a:rPr kumimoji="0" lang="en-US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s-E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3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>
              <a:ea typeface="ＭＳ Ｐゴシック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9EFF2-FEEB-46E2-AF37-26CCF77C24A6}" type="slidenum">
              <a:rPr lang="en-US" altLang="es-ES" sz="1200"/>
              <a:pPr>
                <a:spcBef>
                  <a:spcPct val="0"/>
                </a:spcBef>
              </a:pPr>
              <a:t>8</a:t>
            </a:fld>
            <a:endParaRPr lang="en-US" alt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8288000" cy="13716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804966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18288001" cy="6753381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003154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/>
          <p:cNvSpPr txBox="1"/>
          <p:nvPr userDrawn="1"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bg1"/>
          </a:solidFill>
        </p:spPr>
        <p:txBody>
          <a:bodyPr wrap="none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407135880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DCEA01D2-6C74-4F09-B014-10DC62044688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8288000" cy="13716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2509312"/>
      </p:ext>
    </p:extLst>
  </p:cSld>
  <p:clrMapOvr>
    <a:masterClrMapping/>
  </p:clrMapOvr>
  <p:transition spd="med">
    <p:push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46AA59ED-DC9C-4DBE-8A72-B86B5BC83589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397412"/>
      </p:ext>
    </p:extLst>
  </p:cSld>
  <p:clrMapOvr>
    <a:masterClrMapping/>
  </p:clrMapOvr>
  <p:transition spd="med">
    <p:push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6170EFE3-0EF6-4E31-99D7-C34E4AB9233B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666223"/>
      </p:ext>
    </p:extLst>
  </p:cSld>
  <p:clrMapOvr>
    <a:masterClrMapping/>
  </p:clrMapOvr>
  <p:transition spd="med">
    <p:push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A30F95E1-0078-4BA1-A239-56D538E75ADC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82304"/>
      </p:ext>
    </p:extLst>
  </p:cSld>
  <p:clrMapOvr>
    <a:masterClrMapping/>
  </p:clrMapOvr>
  <p:transition spd="med">
    <p:push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7288E95F-2600-460C-9DA8-3BAD31798B08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330700"/>
            <a:ext cx="7661225" cy="43322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1773374"/>
      </p:ext>
    </p:extLst>
  </p:cSld>
  <p:clrMapOvr>
    <a:masterClrMapping/>
  </p:clrMapOvr>
  <p:transition spd="med">
    <p:push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0DC2DED7-8389-4F77-BF3C-6C3194E1C9DE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244975"/>
            <a:ext cx="9143260" cy="523557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98417303"/>
      </p:ext>
    </p:extLst>
  </p:cSld>
  <p:clrMapOvr>
    <a:masterClrMapping/>
  </p:clrMapOvr>
  <p:transition spd="med">
    <p:push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4C28FC79-3114-4BF0-9AED-C9B272CABDD0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9145191" y="3372803"/>
            <a:ext cx="9143260" cy="69865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6674378"/>
      </p:ext>
    </p:extLst>
  </p:cSld>
  <p:clrMapOvr>
    <a:masterClrMapping/>
  </p:clrMapOvr>
  <p:transition spd="med">
    <p:push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4342E161-4349-4994-92D8-8DF30CFB53DB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18633338"/>
      </p:ext>
    </p:extLst>
  </p:cSld>
  <p:clrMapOvr>
    <a:masterClrMapping/>
  </p:clrMapOvr>
  <p:transition spd="med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B3C98-C961-4EE1-AFA1-DE541234C651}" type="slidenum">
              <a:rPr lang="en-US" altLang="es-ES" smtClean="0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713731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7F018557-274F-4BC0-82A2-528AA0BB2EE0}"/>
              </a:ext>
            </a:extLst>
          </p:cNvPr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18288001" cy="6753381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5517937"/>
      </p:ext>
    </p:extLst>
  </p:cSld>
  <p:clrMapOvr>
    <a:masterClrMapping/>
  </p:clrMapOvr>
  <p:transition spd="med">
    <p:push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8F63D4B-759D-4969-9014-209CC249049C}"/>
              </a:ext>
            </a:extLst>
          </p:cNvPr>
          <p:cNvSpPr txBox="1"/>
          <p:nvPr userDrawn="1"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bg1"/>
          </a:solidFill>
        </p:spPr>
        <p:txBody>
          <a:bodyPr wrap="none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" sz="4800" b="0" i="0" u="none" strike="noStrike" kern="120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6978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605492"/>
      </p:ext>
    </p:extLst>
  </p:cSld>
  <p:clrMapOvr>
    <a:masterClrMapping/>
  </p:clrMapOvr>
  <p:transition spd="med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94451"/>
      </p:ext>
    </p:extLst>
  </p:cSld>
  <p:clrMapOvr>
    <a:masterClrMapping/>
  </p:clrMapOvr>
  <p:transition spd="med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93576"/>
      </p:ext>
    </p:extLst>
  </p:cSld>
  <p:clrMapOvr>
    <a:masterClrMapping/>
  </p:clrMapOvr>
  <p:transition spd="med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330700"/>
            <a:ext cx="7661225" cy="43322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525803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244975"/>
            <a:ext cx="9143260" cy="523557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36653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9145191" y="3372803"/>
            <a:ext cx="9143260" cy="69865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2336198"/>
      </p:ext>
    </p:extLst>
  </p:cSld>
  <p:clrMapOvr>
    <a:masterClrMapping/>
  </p:clrMapOvr>
  <p:transition spd="med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31105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A5A6A5"/>
                </a:solidFill>
                <a:latin typeface="Roboto Light" charset="0"/>
              </a:defRPr>
            </a:lvl1pPr>
          </a:lstStyle>
          <a:p>
            <a:fld id="{474B3C98-C961-4EE1-AFA1-DE541234C651}" type="slidenum">
              <a:rPr lang="en-US" altLang="es-ES"/>
              <a:pPr/>
              <a:t>‹Nº›</a:t>
            </a:fld>
            <a:endParaRPr lang="en-US" altLang="es-ES"/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976600" y="12212638"/>
            <a:ext cx="1716088" cy="730250"/>
          </a:xfrm>
          <a:prstGeom prst="rect">
            <a:avLst/>
          </a:prstGeom>
        </p:spPr>
        <p:txBody>
          <a:bodyPr lIns="243852" tIns="121926" rIns="243852" bIns="121926" anchor="ctr"/>
          <a:lstStyle>
            <a:lvl1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53340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57912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62484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67056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CE0170F6-7504-40CE-A4AE-17804D6A0376}" type="slidenum">
              <a:rPr lang="en-US" altLang="es-ES" sz="1800">
                <a:solidFill>
                  <a:schemeClr val="bg1"/>
                </a:solidFill>
                <a:latin typeface="Roboto Regular" charset="0"/>
              </a:rPr>
              <a:pPr algn="ctr" eaLnBrk="1" hangingPunct="1"/>
              <a:t>‹Nº›</a:t>
            </a:fld>
            <a:endParaRPr lang="en-US" altLang="es-ES" sz="1800">
              <a:solidFill>
                <a:schemeClr val="bg1"/>
              </a:solidFill>
              <a:latin typeface="Roboto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7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med">
    <p:push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marL="912813" indent="-4556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2pPr>
      <a:lvl3pPr marL="1827213" indent="-9128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3pPr>
      <a:lvl4pPr marL="2741613" indent="-1370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4pPr>
      <a:lvl5pPr marL="3656013" indent="-18272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5pPr>
      <a:lvl6pPr marL="5028781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6pPr>
      <a:lvl7pPr marL="5943104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7pPr>
      <a:lvl8pPr marL="6857428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8pPr>
      <a:lvl9pPr marL="7771752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4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8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7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95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19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43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67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9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91F1B-1F18-4F05-8142-150C55C46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A5A6A5"/>
                </a:solidFill>
                <a:latin typeface="Roboto Light" charset="0"/>
                <a:ea typeface="ＭＳ Ｐゴシック" panose="020B0600070205080204" pitchFamily="34" charset="-128"/>
              </a:defRPr>
            </a:lvl1pPr>
          </a:lstStyle>
          <a:p>
            <a:pPr marL="0" marR="0" lvl="0" indent="0" algn="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AC102C-FA59-44D4-8AC2-B93C5942E846}" type="slidenum">
              <a:rPr kumimoji="0" lang="en-US" altLang="es-ES" sz="2400" b="0" i="0" u="none" strike="noStrike" kern="1200" cap="none" spc="0" normalizeH="0" baseline="0" noProof="0">
                <a:ln>
                  <a:noFill/>
                </a:ln>
                <a:solidFill>
                  <a:srgbClr val="A5A6A5"/>
                </a:solidFill>
                <a:effectLst/>
                <a:uLnTx/>
                <a:uFillTx/>
                <a:latin typeface="Roboto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altLang="es-ES" sz="2400" b="0" i="0" u="none" strike="noStrike" kern="1200" cap="none" spc="0" normalizeH="0" baseline="0" noProof="0">
              <a:ln>
                <a:noFill/>
              </a:ln>
              <a:solidFill>
                <a:srgbClr val="A5A6A5"/>
              </a:solidFill>
              <a:effectLst/>
              <a:uLnTx/>
              <a:uFillTx/>
              <a:latin typeface="Roboto Light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45646B-C304-4865-B9FB-36B85806638B}"/>
              </a:ext>
            </a:extLst>
          </p:cNvPr>
          <p:cNvSpPr>
            <a:spLocks noChangeAspect="1"/>
          </p:cNvSpPr>
          <p:nvPr userDrawn="1"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875E3E-BAC1-476A-A2D2-BE0D68AB6744}"/>
              </a:ext>
            </a:extLst>
          </p:cNvPr>
          <p:cNvSpPr txBox="1">
            <a:spLocks/>
          </p:cNvSpPr>
          <p:nvPr userDrawn="1"/>
        </p:nvSpPr>
        <p:spPr>
          <a:xfrm>
            <a:off x="15976600" y="12212638"/>
            <a:ext cx="1716088" cy="730250"/>
          </a:xfrm>
          <a:prstGeom prst="rect">
            <a:avLst/>
          </a:prstGeom>
        </p:spPr>
        <p:txBody>
          <a:bodyPr lIns="243852" tIns="121926" rIns="243852" bIns="12192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84B9F5-FD00-4CCE-A684-8639173FF87C}" type="slidenum">
              <a:rPr kumimoji="0" lang="en-US" altLang="es-E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</p:sldLayoutIdLst>
  <p:transition spd="med">
    <p:push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MS PGothic" panose="020B0600070205080204" pitchFamily="34" charset="-128"/>
          <a:cs typeface="Roboto Light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MS PGothic" panose="020B0600070205080204" pitchFamily="34" charset="-128"/>
          <a:cs typeface="Roboto Light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MS PGothic" panose="020B0600070205080204" pitchFamily="34" charset="-128"/>
          <a:cs typeface="Roboto Light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MS PGothic" panose="020B0600070205080204" pitchFamily="34" charset="-128"/>
          <a:cs typeface="Roboto Light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912813" indent="-4556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1827213" indent="-9128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2741613" indent="-1370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3656013" indent="-18272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5028781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6pPr>
      <a:lvl7pPr marL="5943104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7pPr>
      <a:lvl8pPr marL="6857428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8pPr>
      <a:lvl9pPr marL="7771752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4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8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7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95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19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43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67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9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2302039" y="-2286000"/>
            <a:ext cx="13716000" cy="18288000"/>
          </a:xfrm>
          <a:prstGeom prst="rect">
            <a:avLst/>
          </a:prstGeom>
          <a:solidFill>
            <a:srgbClr val="2F3A49">
              <a:alpha val="67842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rgbClr val="FFFFFF"/>
              </a:solidFill>
            </a:endParaRPr>
          </a:p>
        </p:txBody>
      </p:sp>
      <p:pic>
        <p:nvPicPr>
          <p:cNvPr id="32" name="Imagen 31" descr="UGR-MARCA-01-negati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568450"/>
            <a:ext cx="50990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2084" y="7797800"/>
            <a:ext cx="18288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I 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Jornada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de (d)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Efecto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Pasillo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Facultad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 de 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Ciencias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, 15 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junio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 2018 #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DefectoPasillo</a:t>
            </a:r>
            <a:endParaRPr lang="en-US" altLang="es-ES" sz="32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192388" y="11190684"/>
            <a:ext cx="135555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dirty="0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II Plan de </a:t>
            </a:r>
            <a:r>
              <a:rPr lang="en-US" altLang="es-ES" sz="3200" dirty="0" err="1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Promoción</a:t>
            </a:r>
            <a:r>
              <a:rPr lang="en-US" altLang="es-ES" sz="3200" dirty="0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 de la </a:t>
            </a:r>
            <a:r>
              <a:rPr lang="en-US" altLang="es-ES" sz="3200" dirty="0" err="1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Investigación</a:t>
            </a:r>
            <a:endParaRPr lang="en-US" altLang="es-ES" sz="3200" dirty="0" smtClean="0">
              <a:solidFill>
                <a:schemeClr val="tx1">
                  <a:lumMod val="50000"/>
                </a:schemeClr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chemeClr val="tx1">
                  <a:lumMod val="75000"/>
                </a:schemeClr>
              </a:solidFill>
              <a:latin typeface="Roboto Regular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18EA0888-87FC-48F4-A60A-84456D7D4E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1223963" y="3367088"/>
            <a:ext cx="4327525" cy="4327525"/>
          </a:xfr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085138" y="2794000"/>
            <a:ext cx="871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0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DESCRIPCIÓN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09F4E2-2C06-4452-AF42-4DB4DC309147}"/>
              </a:ext>
            </a:extLst>
          </p:cNvPr>
          <p:cNvSpPr txBox="1"/>
          <p:nvPr/>
        </p:nvSpPr>
        <p:spPr>
          <a:xfrm>
            <a:off x="8085138" y="3857625"/>
            <a:ext cx="8715375" cy="5262563"/>
          </a:xfrm>
          <a:prstGeom prst="rect">
            <a:avLst/>
          </a:prstGeom>
          <a:noFill/>
        </p:spPr>
        <p:txBody>
          <a:bodyPr spcCol="54864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Equipo de Investigación interdisciplinar formado por un amplio y complementario conjunto de científicos, ingenieros y técnicos de laboratorio compuesto por: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Químicos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Físicos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Ingenieros en Electrónica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Ingenieros de Telecomunicación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Técnicos de laboratorio en artes gráficas</a:t>
            </a: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Desarrollando soluciones para sistemas de medida portátiles y de bajo coste desde 2000.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Amplia experiencia en proyectos tecnológicos colaborativos con empresas del entorno en los ámbitos  medioambientales, biomédico y agroalimentario.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8F0108-D5CF-4834-842F-2B148FEF5BDF}"/>
              </a:ext>
            </a:extLst>
          </p:cNvPr>
          <p:cNvSpPr/>
          <p:nvPr/>
        </p:nvSpPr>
        <p:spPr>
          <a:xfrm>
            <a:off x="0" y="9947275"/>
            <a:ext cx="18288000" cy="1122363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4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98763" y="10034588"/>
            <a:ext cx="12372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3000" b="0" i="1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Sensores químicos y físicos, Instrumentación Electrónica portátil, Sistemas flexibles impresos inalámbricos</a:t>
            </a:r>
            <a:endParaRPr kumimoji="0" lang="en-US" altLang="es-ES" sz="30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charset="0"/>
              <a:ea typeface="MS PGothic" panose="020B0600070205080204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0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 charset="0"/>
                <a:ea typeface="MS PGothic" panose="020B0600070205080204" pitchFamily="34" charset="-128"/>
              </a:rPr>
              <a:t>Ecsens. Electronic and Chemical sensing solutions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5410E3-227F-4403-B978-E9D6064B5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" sz="3600" b="0" i="0" u="none" strike="noStrike" kern="1200" cap="none" spc="0" normalizeH="0" baseline="0" noProof="0">
              <a:ln>
                <a:noFill/>
              </a:ln>
              <a:solidFill>
                <a:srgbClr val="1EA185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10598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9" grpId="0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18300" y="3098800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4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¿Qué sabemos hacer?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E37628-7D75-426A-A731-FE695B5F89B9}"/>
              </a:ext>
            </a:extLst>
          </p:cNvPr>
          <p:cNvSpPr txBox="1"/>
          <p:nvPr/>
        </p:nvSpPr>
        <p:spPr>
          <a:xfrm>
            <a:off x="1743075" y="6506906"/>
            <a:ext cx="14622463" cy="5632311"/>
          </a:xfrm>
          <a:prstGeom prst="rect">
            <a:avLst/>
          </a:prstGeom>
          <a:noFill/>
        </p:spPr>
        <p:txBody>
          <a:bodyPr spcCol="548640">
            <a:spAutoFit/>
          </a:bodyPr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Capacidades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: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Desarrollo de nuevos sensores Químicos y Físicos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Nuevos materiales sensores y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bioelectrodos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 impresos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Síntesis de materiales en nanopartículas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Diseño de sistemas miniaturizados de instrumentación electrónica e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IoT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 inalámbricos de ultra bajo consumo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.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 smtClean="0">
                <a:solidFill>
                  <a:srgbClr val="737572"/>
                </a:solidFill>
                <a:latin typeface="Roboto Light"/>
                <a:ea typeface="MS PGothic" panose="020B0600070205080204" pitchFamily="34" charset="-128"/>
                <a:cs typeface="Roboto Light"/>
              </a:rPr>
              <a:t>Dispositivos microfluídicos capilares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Técnicas digitales de procesamiento de señales.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Electrónica imprimible y flexible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Medios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materiales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: 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Laboratorio de diseño y test de sensores e instrumentación electrónica. 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Laboratorio de preparación y caracterización de tintas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sensoras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 y técnicas de impresión. 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Laboratorios de síntesis y análisis químico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Laboratorio de test de superficies.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0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 charset="0"/>
                <a:ea typeface="MS PGothic" panose="020B0600070205080204" pitchFamily="34" charset="-128"/>
              </a:rPr>
              <a:t>ECsens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6872E-4B6C-4532-BD54-3238BBB7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" sz="3600" b="0" i="0" u="none" strike="noStrike" kern="1200" cap="none" spc="0" normalizeH="0" baseline="0" noProof="0">
              <a:ln>
                <a:noFill/>
              </a:ln>
              <a:solidFill>
                <a:srgbClr val="1EA185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CACFB12A-F9C1-4078-867F-C32AB13D69F2}"/>
              </a:ext>
            </a:extLst>
          </p:cNvPr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4300" b="0" i="0" u="none" strike="noStrike" kern="1200" cap="none" spc="0" normalizeH="0" baseline="0" noProof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Gill Sans" charset="0"/>
              <a:ea typeface="ＭＳ Ｐゴシック" panose="020B0600070205080204" pitchFamily="34" charset="-128"/>
              <a:cs typeface="+mn-cs"/>
              <a:sym typeface="Gill Sans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51D53E9-4CA6-47CA-9FE5-1AADFFC7D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848100"/>
            <a:ext cx="101123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Somos</a:t>
            </a:r>
            <a:r>
              <a:rPr kumimoji="0" lang="en-U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 </a:t>
            </a:r>
            <a:r>
              <a:rPr kumimoji="0" lang="en-U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expertos</a:t>
            </a:r>
            <a:r>
              <a:rPr kumimoji="0" lang="en-U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 </a:t>
            </a:r>
            <a:r>
              <a:rPr kumimoji="0" lang="en-U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en</a:t>
            </a:r>
            <a:r>
              <a:rPr kumimoji="0" lang="en-U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 el d</a:t>
            </a:r>
            <a:r>
              <a:rPr kumimoji="0" lang="es-ES" alt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iseño</a:t>
            </a: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, desarrollo y fabricación de sensores e instrumentación electrónica portátil para el análisis ambiental, biomédico, alimentario y toxicológico</a:t>
            </a:r>
          </a:p>
          <a:p>
            <a:pPr marL="457200" marR="0" lvl="0" indent="-45720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Sensores e instrumentación de tipo óptico</a:t>
            </a:r>
          </a:p>
          <a:p>
            <a:pPr marL="457200" marR="0" lvl="0" indent="-45720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Sensores y electrónica imprimible</a:t>
            </a:r>
          </a:p>
          <a:p>
            <a:pPr marL="457200" marR="0" lvl="0" indent="-45720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alt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ＭＳ Ｐゴシック" panose="020B0600070205080204" pitchFamily="34" charset="-128"/>
              </a:rPr>
              <a:t>Sensores e instrumentación biomédica</a:t>
            </a:r>
          </a:p>
        </p:txBody>
      </p:sp>
      <p:pic>
        <p:nvPicPr>
          <p:cNvPr id="18440" name="Picture 2" descr="C:\Users\jfsalmeron\Dropbox\Camera Uploads\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959100"/>
            <a:ext cx="593248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78847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59463" y="1270000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4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¿Qué sabemos hacer?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0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 charset="0"/>
                <a:ea typeface="MS PGothic" panose="020B0600070205080204" pitchFamily="34" charset="-128"/>
              </a:rPr>
              <a:t>ECsens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6872E-4B6C-4532-BD54-3238BBB7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" sz="3600" b="0" i="0" u="none" strike="noStrike" kern="1200" cap="none" spc="0" normalizeH="0" baseline="0" noProof="0">
              <a:ln>
                <a:noFill/>
              </a:ln>
              <a:solidFill>
                <a:srgbClr val="1EA185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CACFB12A-F9C1-4078-867F-C32AB13D69F2}"/>
              </a:ext>
            </a:extLst>
          </p:cNvPr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4300" b="0" i="0" u="none" strike="noStrike" kern="1200" cap="none" spc="0" normalizeH="0" baseline="0" noProof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Gill Sans" charset="0"/>
              <a:ea typeface="ＭＳ Ｐゴシック" panose="020B0600070205080204" pitchFamily="34" charset="-128"/>
              <a:cs typeface="+mn-cs"/>
              <a:sym typeface="Gill Sans" charset="0"/>
            </a:endParaRPr>
          </a:p>
        </p:txBody>
      </p:sp>
      <p:pic>
        <p:nvPicPr>
          <p:cNvPr id="20486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2352675"/>
            <a:ext cx="750570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n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75" y="2566988"/>
            <a:ext cx="8050213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agen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7999413"/>
            <a:ext cx="1209992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235075" y="7226300"/>
            <a:ext cx="75057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Etiqueta NFC pasiva para detección multigas    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9617075" y="6134100"/>
            <a:ext cx="7505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Etiqueta flexible alimentada con energía solar para la determinación umbral de gases en ambientes sellados</a:t>
            </a:r>
          </a:p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    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4970463" y="11483975"/>
            <a:ext cx="867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Dispositivo microfluídico en papel para nitrito y pH</a:t>
            </a:r>
          </a:p>
        </p:txBody>
      </p:sp>
    </p:spTree>
    <p:extLst>
      <p:ext uri="{BB962C8B-B14F-4D97-AF65-F5344CB8AC3E}">
        <p14:creationId xmlns:p14="http://schemas.microsoft.com/office/powerpoint/2010/main" val="109702714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3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59463" y="1270000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4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¿Qué sabemos hacer?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0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 charset="0"/>
                <a:ea typeface="MS PGothic" panose="020B0600070205080204" pitchFamily="34" charset="-128"/>
              </a:rPr>
              <a:t>ECsens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6872E-4B6C-4532-BD54-3238BBB7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" sz="3600" b="0" i="0" u="none" strike="noStrike" kern="1200" cap="none" spc="0" normalizeH="0" baseline="0" noProof="0">
              <a:ln>
                <a:noFill/>
              </a:ln>
              <a:solidFill>
                <a:srgbClr val="1EA185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058988" y="6268322"/>
            <a:ext cx="7331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Dispositivo para determinación de glucosa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447200" y="7335223"/>
            <a:ext cx="9525862" cy="4744263"/>
            <a:chOff x="2359739" y="2533770"/>
            <a:chExt cx="9525862" cy="4744263"/>
          </a:xfrm>
        </p:grpSpPr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2813506" y="6754813"/>
              <a:ext cx="86902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9pPr>
            </a:lstStyle>
            <a:p>
              <a:pPr marL="0" marR="0" lvl="0" indent="0" algn="l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Dispositivo</a:t>
              </a:r>
              <a:r>
                <a:rPr kumimoji="0" lang="es-ES" altLang="es-ES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 en hilo (µTAD) para determinación de K</a:t>
              </a:r>
              <a:r>
                <a:rPr kumimoji="0" lang="es-ES" altLang="es-ES" sz="2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+</a:t>
              </a:r>
              <a:r>
                <a:rPr kumimoji="0" lang="es-ES" altLang="es-E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53044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   </a:t>
              </a: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12"/>
            <a:stretch/>
          </p:blipFill>
          <p:spPr bwMode="auto">
            <a:xfrm>
              <a:off x="2359739" y="2572099"/>
              <a:ext cx="4378788" cy="3799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78"/>
            <a:stretch/>
          </p:blipFill>
          <p:spPr bwMode="auto">
            <a:xfrm>
              <a:off x="7180982" y="2533770"/>
              <a:ext cx="4704619" cy="3858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2" descr="X:\maria\fotos paper nanoflowers\IMG_0035okkk alta2.jpg"/>
          <p:cNvPicPr>
            <a:picLocks noChangeAspect="1" noChangeArrowheads="1"/>
          </p:cNvPicPr>
          <p:nvPr/>
        </p:nvPicPr>
        <p:blipFill rotWithShape="1">
          <a:blip r:embed="rId4"/>
          <a:srcRect l="55802" t="2873" r="7728" b="73783"/>
          <a:stretch/>
        </p:blipFill>
        <p:spPr bwMode="auto">
          <a:xfrm>
            <a:off x="1356853" y="2551594"/>
            <a:ext cx="8180694" cy="3452893"/>
          </a:xfrm>
          <a:prstGeom prst="rect">
            <a:avLst/>
          </a:prstGeom>
          <a:noFill/>
        </p:spPr>
      </p:pic>
      <p:pic>
        <p:nvPicPr>
          <p:cNvPr id="20" name="Picture 2" descr="X:\maria\fotos paper nanoflowers\montaje 3Dcon formulasabier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94410" y="2338428"/>
            <a:ext cx="5528786" cy="3951300"/>
          </a:xfrm>
          <a:prstGeom prst="rect">
            <a:avLst/>
          </a:prstGeom>
          <a:noFill/>
        </p:spPr>
      </p:pic>
      <p:pic>
        <p:nvPicPr>
          <p:cNvPr id="21" name="Picture 3" descr="X:\maria\fotos paper nanoflowers\montaje 3Dcon formul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61134" y="2314647"/>
            <a:ext cx="5633500" cy="4026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919273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59463" y="1270000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>
                <a:solidFill>
                  <a:srgbClr val="D53044"/>
                </a:solidFill>
              </a:rPr>
              <a:t>¿Qué sabemos hacer?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>
                <a:solidFill>
                  <a:srgbClr val="D53044"/>
                </a:solidFill>
                <a:latin typeface="Roboto Black" charset="0"/>
              </a:rPr>
              <a:t>ECsens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6872E-4B6C-4532-BD54-3238BBB7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>
              <a:solidFill>
                <a:schemeClr val="accent1"/>
              </a:solidFill>
            </a:endParaRP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CACFB12A-F9C1-4078-867F-C32AB13D69F2}"/>
              </a:ext>
            </a:extLst>
          </p:cNvPr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427163" y="6754813"/>
            <a:ext cx="10726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800">
                <a:solidFill>
                  <a:srgbClr val="D53044"/>
                </a:solidFill>
              </a:rPr>
              <a:t>Etiqueta NFC pasiva para la medida de humedad y temperatura    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2058988" y="11371263"/>
            <a:ext cx="1339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800">
                <a:solidFill>
                  <a:srgbClr val="D53044"/>
                </a:solidFill>
              </a:rPr>
              <a:t>Sistema portátil para detección multiespectral de frescura de alimentos</a:t>
            </a:r>
          </a:p>
        </p:txBody>
      </p:sp>
      <p:pic>
        <p:nvPicPr>
          <p:cNvPr id="22536" name="Imagen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2520950"/>
            <a:ext cx="51800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Imagen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7694613"/>
            <a:ext cx="14693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Imagen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275" y="842963"/>
            <a:ext cx="2014538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12720638" y="6532563"/>
            <a:ext cx="49323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800">
                <a:solidFill>
                  <a:srgbClr val="D53044"/>
                </a:solidFill>
              </a:rPr>
              <a:t>Sensor colorimétrico de CO</a:t>
            </a:r>
            <a:r>
              <a:rPr lang="es-ES" altLang="es-ES" sz="2800" baseline="-25000">
                <a:solidFill>
                  <a:srgbClr val="D53044"/>
                </a:solidFill>
              </a:rPr>
              <a:t>2 </a:t>
            </a:r>
            <a:r>
              <a:rPr lang="es-ES" altLang="es-ES" sz="2800">
                <a:solidFill>
                  <a:srgbClr val="D53044"/>
                </a:solidFill>
              </a:rPr>
              <a:t>en empaquetado modificado    </a:t>
            </a:r>
          </a:p>
        </p:txBody>
      </p:sp>
    </p:spTree>
    <p:extLst>
      <p:ext uri="{BB962C8B-B14F-4D97-AF65-F5344CB8AC3E}">
        <p14:creationId xmlns:p14="http://schemas.microsoft.com/office/powerpoint/2010/main" val="386135411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3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7138" y="3098800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4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Servicios a empresas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A0B2D8-91AC-46FA-B00F-10116AC10878}"/>
              </a:ext>
            </a:extLst>
          </p:cNvPr>
          <p:cNvSpPr txBox="1"/>
          <p:nvPr/>
        </p:nvSpPr>
        <p:spPr>
          <a:xfrm>
            <a:off x="1743075" y="5721350"/>
            <a:ext cx="14622463" cy="6124575"/>
          </a:xfrm>
          <a:prstGeom prst="rect">
            <a:avLst/>
          </a:prstGeom>
          <a:noFill/>
        </p:spPr>
        <p:txBody>
          <a:bodyPr spcCol="548640">
            <a:spAutoFit/>
          </a:bodyPr>
          <a:lstStyle/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Sensores químicos y físicos para envasado inteligente: gases, pH, actividad microbiana, humedad, temperatura, luminosidad, tracking GPS/3G, …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Inclusión de los sensores en el envasado: impresión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Integración de esos sensores con soluciones electrónicas de bajo coste y consumo.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Comunicación sensor-teléfono móvil con programación de la aplicación móvil correspondiente.</a:t>
            </a: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  <a:p>
            <a:pPr marL="342900" marR="0" lvl="0" indent="-34290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/>
                <a:ea typeface="MS PGothic" panose="020B0600070205080204" pitchFamily="34" charset="-128"/>
                <a:cs typeface="Roboto Light"/>
              </a:rPr>
              <a:t>En general, soluciones a medida que integren sensores comunicados inalámbricamente.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Roboto Light"/>
              <a:ea typeface="MS PGothic" panose="020B0600070205080204" pitchFamily="34" charset="-128"/>
              <a:cs typeface="Roboto Ligh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000" b="0" i="0" u="none" strike="noStrike" kern="1200" cap="none" spc="0" normalizeH="0" baseline="0" noProof="0" smtClean="0">
                <a:ln>
                  <a:noFill/>
                </a:ln>
                <a:solidFill>
                  <a:srgbClr val="D53044"/>
                </a:solidFill>
                <a:effectLst/>
                <a:uLnTx/>
                <a:uFillTx/>
                <a:latin typeface="Roboto Black" charset="0"/>
                <a:ea typeface="MS PGothic" panose="020B0600070205080204" pitchFamily="34" charset="-128"/>
              </a:rPr>
              <a:t>ECsens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3FA0E9-7F1C-40BA-B97A-A949F6A69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" sz="3600" b="0" i="0" u="none" strike="noStrike" kern="1200" cap="none" spc="0" normalizeH="0" baseline="0" noProof="0">
              <a:ln>
                <a:noFill/>
              </a:ln>
              <a:solidFill>
                <a:srgbClr val="1EA185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307138" y="3890963"/>
            <a:ext cx="11290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800" b="1" i="0" u="none" strike="noStrike" kern="1200" cap="none" spc="0" normalizeH="0" baseline="0" noProof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Regular" charset="0"/>
                <a:ea typeface="MS PGothic" panose="020B0600070205080204" pitchFamily="34" charset="-128"/>
              </a:rPr>
              <a:t>Algunos de los servicios que podemos prestar a empresas son…</a:t>
            </a:r>
          </a:p>
        </p:txBody>
      </p:sp>
      <p:sp>
        <p:nvSpPr>
          <p:cNvPr id="13" name="AutoShape 131">
            <a:extLst>
              <a:ext uri="{FF2B5EF4-FFF2-40B4-BE49-F238E27FC236}">
                <a16:creationId xmlns:a16="http://schemas.microsoft.com/office/drawing/2014/main" id="{E2F004F7-1F73-41E3-830D-F552A9930228}"/>
              </a:ext>
            </a:extLst>
          </p:cNvPr>
          <p:cNvSpPr>
            <a:spLocks/>
          </p:cNvSpPr>
          <p:nvPr/>
        </p:nvSpPr>
        <p:spPr bwMode="auto">
          <a:xfrm>
            <a:off x="3619500" y="3621088"/>
            <a:ext cx="673100" cy="76676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255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500" b="0" i="0" u="none" strike="noStrike" kern="1200" cap="none" spc="0" normalizeH="0" baseline="0" noProof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ＭＳ Ｐゴシック" panose="020B0600070205080204" pitchFamily="34" charset="-128"/>
              <a:cs typeface="+mn-cs"/>
              <a:sym typeface="Gill Sans" charset="0"/>
            </a:endParaRPr>
          </a:p>
        </p:txBody>
      </p:sp>
      <p:pic>
        <p:nvPicPr>
          <p:cNvPr id="24584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163888"/>
            <a:ext cx="493077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57973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7138" y="3098800"/>
            <a:ext cx="107299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D53044"/>
                </a:solidFill>
              </a:rPr>
              <a:t>¿En qué estoy interesado en colaborar?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3075" y="6342063"/>
            <a:ext cx="14622463" cy="4832092"/>
          </a:xfrm>
          <a:prstGeom prst="rect">
            <a:avLst/>
          </a:prstGeom>
          <a:noFill/>
        </p:spPr>
        <p:txBody>
          <a:bodyPr spcCol="548640">
            <a:spAutoFit/>
          </a:bodyPr>
          <a:lstStyle/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Colaboraciones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.</a:t>
            </a: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Roboto Light"/>
                <a:ea typeface="+mn-ea"/>
                <a:cs typeface="Roboto Light"/>
              </a:rPr>
              <a:t>	Francisco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Santoyo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: nanomaterials</a:t>
            </a: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Roboto Light"/>
                <a:ea typeface="+mn-ea"/>
                <a:cs typeface="Roboto Light"/>
              </a:rPr>
              <a:t>	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Jose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Dobado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: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modelización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química</a:t>
            </a:r>
            <a:endParaRPr lang="en-US" sz="2800" b="1" dirty="0" smtClean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Roboto Light"/>
                <a:ea typeface="+mn-ea"/>
                <a:cs typeface="Roboto Light"/>
              </a:rPr>
              <a:t>	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Juan Jose Diaz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Mochón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: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detección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colorimétrica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ensayos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 SNF</a:t>
            </a: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Roboto Light"/>
                <a:ea typeface="+mn-ea"/>
                <a:cs typeface="Roboto Light"/>
              </a:rPr>
              <a:t>	Antonio Rodriguez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Dieguez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: MOF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como</a:t>
            </a:r>
            <a:r>
              <a:rPr lang="en-US" sz="28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800" b="1" dirty="0" err="1" smtClean="0">
                <a:latin typeface="Roboto Light"/>
                <a:ea typeface="+mn-ea"/>
                <a:cs typeface="Roboto Light"/>
              </a:rPr>
              <a:t>biomiméticos</a:t>
            </a:r>
            <a:endParaRPr lang="en-US" sz="2800" b="1" dirty="0" smtClean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Roboto Light"/>
                <a:ea typeface="+mn-ea"/>
                <a:cs typeface="Roboto Light"/>
              </a:rPr>
              <a:t>	</a:t>
            </a:r>
            <a:endParaRPr lang="en-US" sz="28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90788" y="2609850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3" name="AutoShape 131"/>
          <p:cNvSpPr>
            <a:spLocks/>
          </p:cNvSpPr>
          <p:nvPr/>
        </p:nvSpPr>
        <p:spPr bwMode="auto">
          <a:xfrm>
            <a:off x="3619500" y="3621088"/>
            <a:ext cx="673100" cy="76676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 smtClea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NOMBRE DEL </a:t>
            </a:r>
            <a:r>
              <a:rPr lang="en-US" altLang="es-ES" sz="4000" dirty="0" smtClean="0">
                <a:solidFill>
                  <a:srgbClr val="D53044"/>
                </a:solidFill>
                <a:latin typeface="Roboto Black" charset="0"/>
              </a:rPr>
              <a:t>GRUPO o INVESTIGADOR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98">
            <a:extLst>
              <a:ext uri="{FF2B5EF4-FFF2-40B4-BE49-F238E27FC236}">
                <a16:creationId xmlns:a16="http://schemas.microsoft.com/office/drawing/2014/main" id="{E46DE256-D2D8-4A54-8F87-C1FF443D6405}"/>
              </a:ext>
            </a:extLst>
          </p:cNvPr>
          <p:cNvSpPr>
            <a:spLocks/>
          </p:cNvSpPr>
          <p:nvPr/>
        </p:nvSpPr>
        <p:spPr bwMode="auto">
          <a:xfrm>
            <a:off x="2178050" y="4695825"/>
            <a:ext cx="338138" cy="4810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255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500" b="0" i="0" u="none" strike="noStrike" kern="1200" cap="none" spc="0" normalizeH="0" baseline="0" noProof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ＭＳ Ｐゴシック" panose="020B0600070205080204" pitchFamily="34" charset="-128"/>
              <a:cs typeface="+mn-cs"/>
              <a:sym typeface="Gill Sans" charset="0"/>
            </a:endParaRPr>
          </a:p>
        </p:txBody>
      </p:sp>
      <p:sp>
        <p:nvSpPr>
          <p:cNvPr id="26627" name="TextBox 28"/>
          <p:cNvSpPr txBox="1">
            <a:spLocks noChangeArrowheads="1"/>
          </p:cNvSpPr>
          <p:nvPr/>
        </p:nvSpPr>
        <p:spPr bwMode="auto">
          <a:xfrm>
            <a:off x="2830513" y="4768850"/>
            <a:ext cx="4557712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Facultad de Ciencias</a:t>
            </a:r>
          </a:p>
          <a:p>
            <a:pPr marL="0" marR="0" lvl="0" indent="0" algn="l" defTabSz="1219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E.T.S. Ingeniería Informática y de Telecomunicación</a:t>
            </a:r>
          </a:p>
          <a:p>
            <a:pPr marL="0" marR="0" lvl="0" indent="0" algn="l" defTabSz="1219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Universidad de Granada</a:t>
            </a:r>
          </a:p>
          <a:p>
            <a:pPr marL="0" marR="0" lvl="0" indent="0" algn="l" defTabSz="1219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18071 Granada</a:t>
            </a: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7877175" y="4579938"/>
            <a:ext cx="2443163" cy="1536700"/>
            <a:chOff x="641699" y="2979426"/>
            <a:chExt cx="1673617" cy="768220"/>
          </a:xfrm>
        </p:grpSpPr>
        <p:sp>
          <p:nvSpPr>
            <p:cNvPr id="26637" name="TextBox 34"/>
            <p:cNvSpPr txBox="1">
              <a:spLocks noChangeArrowheads="1"/>
            </p:cNvSpPr>
            <p:nvPr/>
          </p:nvSpPr>
          <p:spPr bwMode="auto">
            <a:xfrm>
              <a:off x="715116" y="2979426"/>
              <a:ext cx="1600200" cy="253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9pPr>
            </a:lstStyle>
            <a:p>
              <a:pPr marL="0" marR="0" lvl="0" indent="0" algn="l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2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Teléfonos</a:t>
              </a:r>
            </a:p>
          </p:txBody>
        </p:sp>
        <p:sp>
          <p:nvSpPr>
            <p:cNvPr id="26638" name="TextBox 38"/>
            <p:cNvSpPr txBox="1">
              <a:spLocks noChangeArrowheads="1"/>
            </p:cNvSpPr>
            <p:nvPr/>
          </p:nvSpPr>
          <p:spPr bwMode="auto">
            <a:xfrm>
              <a:off x="641699" y="3228853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9pPr>
            </a:lstStyle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(+34) 958 248 436</a:t>
              </a:r>
            </a:p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(+34) 958 242 300</a:t>
              </a:r>
            </a:p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1800" b="0" i="0" u="none" strike="noStrike" kern="1200" cap="none" spc="0" normalizeH="0" baseline="0" noProof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44" name="Freeform 215">
            <a:extLst>
              <a:ext uri="{FF2B5EF4-FFF2-40B4-BE49-F238E27FC236}">
                <a16:creationId xmlns:a16="http://schemas.microsoft.com/office/drawing/2014/main" id="{08BD5899-FC88-479F-B4B5-C4A453D14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675" y="4699000"/>
            <a:ext cx="271463" cy="588963"/>
          </a:xfrm>
          <a:custGeom>
            <a:avLst/>
            <a:gdLst>
              <a:gd name="T0" fmla="*/ 583 w 646"/>
              <a:gd name="T1" fmla="*/ 0 h 1210"/>
              <a:gd name="T2" fmla="*/ 62 w 646"/>
              <a:gd name="T3" fmla="*/ 0 h 1210"/>
              <a:gd name="T4" fmla="*/ 0 w 646"/>
              <a:gd name="T5" fmla="*/ 63 h 1210"/>
              <a:gd name="T6" fmla="*/ 0 w 646"/>
              <a:gd name="T7" fmla="*/ 1146 h 1210"/>
              <a:gd name="T8" fmla="*/ 62 w 646"/>
              <a:gd name="T9" fmla="*/ 1209 h 1210"/>
              <a:gd name="T10" fmla="*/ 583 w 646"/>
              <a:gd name="T11" fmla="*/ 1209 h 1210"/>
              <a:gd name="T12" fmla="*/ 645 w 646"/>
              <a:gd name="T13" fmla="*/ 1146 h 1210"/>
              <a:gd name="T14" fmla="*/ 645 w 646"/>
              <a:gd name="T15" fmla="*/ 63 h 1210"/>
              <a:gd name="T16" fmla="*/ 583 w 646"/>
              <a:gd name="T17" fmla="*/ 0 h 1210"/>
              <a:gd name="T18" fmla="*/ 229 w 646"/>
              <a:gd name="T19" fmla="*/ 94 h 1210"/>
              <a:gd name="T20" fmla="*/ 416 w 646"/>
              <a:gd name="T21" fmla="*/ 94 h 1210"/>
              <a:gd name="T22" fmla="*/ 416 w 646"/>
              <a:gd name="T23" fmla="*/ 104 h 1210"/>
              <a:gd name="T24" fmla="*/ 229 w 646"/>
              <a:gd name="T25" fmla="*/ 104 h 1210"/>
              <a:gd name="T26" fmla="*/ 229 w 646"/>
              <a:gd name="T27" fmla="*/ 94 h 1210"/>
              <a:gd name="T28" fmla="*/ 322 w 646"/>
              <a:gd name="T29" fmla="*/ 1146 h 1210"/>
              <a:gd name="T30" fmla="*/ 291 w 646"/>
              <a:gd name="T31" fmla="*/ 1104 h 1210"/>
              <a:gd name="T32" fmla="*/ 322 w 646"/>
              <a:gd name="T33" fmla="*/ 1073 h 1210"/>
              <a:gd name="T34" fmla="*/ 364 w 646"/>
              <a:gd name="T35" fmla="*/ 1104 h 1210"/>
              <a:gd name="T36" fmla="*/ 322 w 646"/>
              <a:gd name="T37" fmla="*/ 1146 h 1210"/>
              <a:gd name="T38" fmla="*/ 604 w 646"/>
              <a:gd name="T39" fmla="*/ 1011 h 1210"/>
              <a:gd name="T40" fmla="*/ 41 w 646"/>
              <a:gd name="T41" fmla="*/ 1011 h 1210"/>
              <a:gd name="T42" fmla="*/ 41 w 646"/>
              <a:gd name="T43" fmla="*/ 177 h 1210"/>
              <a:gd name="T44" fmla="*/ 604 w 646"/>
              <a:gd name="T45" fmla="*/ 177 h 1210"/>
              <a:gd name="T46" fmla="*/ 604 w 646"/>
              <a:gd name="T47" fmla="*/ 1011 h 1210"/>
              <a:gd name="T48" fmla="*/ 604 w 646"/>
              <a:gd name="T49" fmla="*/ 1011 h 1210"/>
              <a:gd name="T50" fmla="*/ 604 w 646"/>
              <a:gd name="T51" fmla="*/ 1011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46" h="1210">
                <a:moveTo>
                  <a:pt x="583" y="0"/>
                </a:moveTo>
                <a:cubicBezTo>
                  <a:pt x="62" y="0"/>
                  <a:pt x="62" y="0"/>
                  <a:pt x="62" y="0"/>
                </a:cubicBezTo>
                <a:cubicBezTo>
                  <a:pt x="31" y="0"/>
                  <a:pt x="0" y="31"/>
                  <a:pt x="0" y="63"/>
                </a:cubicBezTo>
                <a:cubicBezTo>
                  <a:pt x="0" y="1146"/>
                  <a:pt x="0" y="1146"/>
                  <a:pt x="0" y="1146"/>
                </a:cubicBezTo>
                <a:cubicBezTo>
                  <a:pt x="0" y="1177"/>
                  <a:pt x="31" y="1209"/>
                  <a:pt x="62" y="1209"/>
                </a:cubicBezTo>
                <a:cubicBezTo>
                  <a:pt x="583" y="1209"/>
                  <a:pt x="583" y="1209"/>
                  <a:pt x="583" y="1209"/>
                </a:cubicBezTo>
                <a:cubicBezTo>
                  <a:pt x="614" y="1209"/>
                  <a:pt x="645" y="1177"/>
                  <a:pt x="645" y="1146"/>
                </a:cubicBezTo>
                <a:cubicBezTo>
                  <a:pt x="645" y="63"/>
                  <a:pt x="645" y="63"/>
                  <a:pt x="645" y="63"/>
                </a:cubicBezTo>
                <a:cubicBezTo>
                  <a:pt x="645" y="31"/>
                  <a:pt x="614" y="0"/>
                  <a:pt x="583" y="0"/>
                </a:cubicBezTo>
                <a:close/>
                <a:moveTo>
                  <a:pt x="229" y="94"/>
                </a:moveTo>
                <a:cubicBezTo>
                  <a:pt x="416" y="94"/>
                  <a:pt x="416" y="94"/>
                  <a:pt x="416" y="94"/>
                </a:cubicBezTo>
                <a:cubicBezTo>
                  <a:pt x="416" y="104"/>
                  <a:pt x="416" y="104"/>
                  <a:pt x="416" y="104"/>
                </a:cubicBezTo>
                <a:cubicBezTo>
                  <a:pt x="229" y="104"/>
                  <a:pt x="229" y="104"/>
                  <a:pt x="229" y="104"/>
                </a:cubicBezTo>
                <a:lnTo>
                  <a:pt x="229" y="94"/>
                </a:lnTo>
                <a:close/>
                <a:moveTo>
                  <a:pt x="322" y="1146"/>
                </a:moveTo>
                <a:cubicBezTo>
                  <a:pt x="302" y="1146"/>
                  <a:pt x="291" y="1125"/>
                  <a:pt x="291" y="1104"/>
                </a:cubicBezTo>
                <a:cubicBezTo>
                  <a:pt x="291" y="1084"/>
                  <a:pt x="302" y="1073"/>
                  <a:pt x="322" y="1073"/>
                </a:cubicBezTo>
                <a:cubicBezTo>
                  <a:pt x="343" y="1073"/>
                  <a:pt x="364" y="1084"/>
                  <a:pt x="364" y="1104"/>
                </a:cubicBezTo>
                <a:cubicBezTo>
                  <a:pt x="364" y="1125"/>
                  <a:pt x="343" y="1146"/>
                  <a:pt x="322" y="1146"/>
                </a:cubicBezTo>
                <a:close/>
                <a:moveTo>
                  <a:pt x="604" y="1011"/>
                </a:moveTo>
                <a:cubicBezTo>
                  <a:pt x="41" y="1011"/>
                  <a:pt x="41" y="1011"/>
                  <a:pt x="41" y="1011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604" y="177"/>
                  <a:pt x="604" y="177"/>
                  <a:pt x="604" y="177"/>
                </a:cubicBezTo>
                <a:lnTo>
                  <a:pt x="604" y="1011"/>
                </a:lnTo>
                <a:close/>
                <a:moveTo>
                  <a:pt x="604" y="1011"/>
                </a:moveTo>
                <a:lnTo>
                  <a:pt x="604" y="101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3600" b="0" i="0" u="none" strike="noStrike" kern="120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" name="AutoShape 81">
            <a:extLst>
              <a:ext uri="{FF2B5EF4-FFF2-40B4-BE49-F238E27FC236}">
                <a16:creationId xmlns:a16="http://schemas.microsoft.com/office/drawing/2014/main" id="{F2CABC00-1D56-45C1-9021-E5EB8E5C28F0}"/>
              </a:ext>
            </a:extLst>
          </p:cNvPr>
          <p:cNvSpPr>
            <a:spLocks/>
          </p:cNvSpPr>
          <p:nvPr/>
        </p:nvSpPr>
        <p:spPr bwMode="auto">
          <a:xfrm>
            <a:off x="11979275" y="4695825"/>
            <a:ext cx="449263" cy="328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255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500" b="0" i="0" u="none" strike="noStrike" kern="1200" cap="none" spc="0" normalizeH="0" baseline="0" noProof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ＭＳ Ｐゴシック" panose="020B0600070205080204" pitchFamily="34" charset="-128"/>
              <a:cs typeface="+mn-cs"/>
              <a:sym typeface="Gill Sans" charset="0"/>
            </a:endParaRPr>
          </a:p>
        </p:txBody>
      </p: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12806363" y="4579938"/>
            <a:ext cx="3200400" cy="1625600"/>
            <a:chOff x="838200" y="2934525"/>
            <a:chExt cx="1600200" cy="813121"/>
          </a:xfrm>
        </p:grpSpPr>
        <p:sp>
          <p:nvSpPr>
            <p:cNvPr id="26635" name="TextBox 47"/>
            <p:cNvSpPr txBox="1">
              <a:spLocks noChangeArrowheads="1"/>
            </p:cNvSpPr>
            <p:nvPr/>
          </p:nvSpPr>
          <p:spPr bwMode="auto">
            <a:xfrm>
              <a:off x="838200" y="2934525"/>
              <a:ext cx="1600200" cy="253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9pPr>
            </a:lstStyle>
            <a:p>
              <a:pPr marL="0" marR="0" lvl="0" indent="0" algn="l" defTabSz="1219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2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Correo / Web</a:t>
              </a:r>
            </a:p>
          </p:txBody>
        </p:sp>
        <p:sp>
          <p:nvSpPr>
            <p:cNvPr id="26636" name="TextBox 61"/>
            <p:cNvSpPr txBox="1">
              <a:spLocks noChangeArrowheads="1"/>
            </p:cNvSpPr>
            <p:nvPr/>
          </p:nvSpPr>
          <p:spPr bwMode="auto">
            <a:xfrm>
              <a:off x="838200" y="3228853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7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2pPr>
              <a:lvl3pPr marL="1827213" indent="-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3pPr>
              <a:lvl4pPr marL="2741613" indent="-1370013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4pPr>
              <a:lvl5pPr marL="3656013" indent="-1827213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5pPr>
              <a:lvl6pPr marL="41132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6pPr>
              <a:lvl7pPr marL="45704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7pPr>
              <a:lvl8pPr marL="50276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8pPr>
              <a:lvl9pPr marL="5484813" indent="-1827213" defTabSz="1219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Roboto Light" charset="0"/>
                  <a:ea typeface="MS PGothic" panose="020B0600070205080204" pitchFamily="34" charset="-128"/>
                  <a:cs typeface="Roboto Light" charset="0"/>
                </a:defRPr>
              </a:lvl9pPr>
            </a:lstStyle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lcapitan@ugr.es</a:t>
              </a:r>
            </a:p>
            <a:p>
              <a:pPr marL="0" marR="0" lvl="0" indent="0" algn="l" defTabSz="12192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737572"/>
                  </a:solidFill>
                  <a:effectLst/>
                  <a:uLnTx/>
                  <a:uFillTx/>
                  <a:latin typeface="Roboto Light" charset="0"/>
                  <a:ea typeface="MS PGothic" panose="020B0600070205080204" pitchFamily="34" charset="-128"/>
                </a:rPr>
                <a:t>ajpalma@ugr.es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93875" y="1909763"/>
            <a:ext cx="152939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4900" b="0" i="0" u="none" strike="noStrike" kern="1200" cap="none" spc="0" normalizeH="0" baseline="0" noProof="0" smtClean="0">
                <a:ln>
                  <a:noFill/>
                </a:ln>
                <a:solidFill>
                  <a:srgbClr val="D32D46"/>
                </a:solidFill>
                <a:effectLst/>
                <a:uLnTx/>
                <a:uFillTx/>
                <a:latin typeface="Roboto Black" charset="0"/>
                <a:ea typeface="MS PGothic" panose="020B0600070205080204" pitchFamily="34" charset="-128"/>
              </a:rPr>
              <a:t>GRACIAS POR SU ATENCIÓN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42F384-A1C9-480F-A5A9-5553EF922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188595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es-ES" sz="3600" b="0" i="0" u="none" strike="noStrike" kern="1200" cap="none" spc="0" normalizeH="0" baseline="0" noProof="0">
              <a:ln>
                <a:noFill/>
              </a:ln>
              <a:solidFill>
                <a:srgbClr val="1EA185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634" name="TextBox 28"/>
          <p:cNvSpPr txBox="1">
            <a:spLocks noChangeArrowheads="1"/>
          </p:cNvSpPr>
          <p:nvPr/>
        </p:nvSpPr>
        <p:spPr bwMode="auto">
          <a:xfrm>
            <a:off x="2516188" y="8039100"/>
            <a:ext cx="14336712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MS PGothic" panose="020B0600070205080204" pitchFamily="34" charset="-128"/>
                <a:cs typeface="Roboto Light" charset="0"/>
              </a:defRPr>
            </a:lvl9pPr>
          </a:lstStyle>
          <a:p>
            <a:pPr marL="0" marR="0" lvl="0" indent="0" algn="l" defTabSz="1219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Luis Fermín Capitán Vallvey. Departamento de Química Analítica</a:t>
            </a:r>
          </a:p>
          <a:p>
            <a:pPr marL="0" marR="0" lvl="0" indent="0" algn="l" defTabSz="1219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800" b="0" i="0" u="none" strike="noStrike" kern="1200" cap="none" spc="0" normalizeH="0" baseline="0" noProof="0" smtClean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Roboto Light" charset="0"/>
                <a:ea typeface="MS PGothic" panose="020B0600070205080204" pitchFamily="34" charset="-128"/>
              </a:rPr>
              <a:t>Alberto J. Palma López. Departamento de Electrónica y Tecnología de Computadores</a:t>
            </a:r>
          </a:p>
        </p:txBody>
      </p:sp>
    </p:spTree>
    <p:extLst>
      <p:ext uri="{BB962C8B-B14F-4D97-AF65-F5344CB8AC3E}">
        <p14:creationId xmlns:p14="http://schemas.microsoft.com/office/powerpoint/2010/main" val="12290080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usiness March5 v2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usiness March5 v2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8777</TotalTime>
  <Words>517</Words>
  <Application>Microsoft Office PowerPoint</Application>
  <PresentationFormat>Personalizado</PresentationFormat>
  <Paragraphs>99</Paragraphs>
  <Slides>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21" baseType="lpstr">
      <vt:lpstr>MS PGothic</vt:lpstr>
      <vt:lpstr>MS PGothic</vt:lpstr>
      <vt:lpstr>Arial</vt:lpstr>
      <vt:lpstr>Calibri</vt:lpstr>
      <vt:lpstr>Gill Sans</vt:lpstr>
      <vt:lpstr>Roboto Black</vt:lpstr>
      <vt:lpstr>Roboto Light</vt:lpstr>
      <vt:lpstr>Roboto Regular</vt:lpstr>
      <vt:lpstr>Roboto Thin</vt:lpstr>
      <vt:lpstr>Tahoma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Oficina de Gestión de la Comunicación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presentación corporativa Universidad de Granada 4:3</dc:title>
  <dc:creator>Ángel Rodríguez Valverde</dc:creator>
  <cp:lastModifiedBy>Luis Fermin</cp:lastModifiedBy>
  <cp:revision>726</cp:revision>
  <dcterms:created xsi:type="dcterms:W3CDTF">2017-04-03T06:52:49Z</dcterms:created>
  <dcterms:modified xsi:type="dcterms:W3CDTF">2018-06-07T18:34:57Z</dcterms:modified>
</cp:coreProperties>
</file>