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538" r:id="rId2"/>
    <p:sldId id="264" r:id="rId3"/>
    <p:sldId id="540" r:id="rId4"/>
    <p:sldId id="543" r:id="rId5"/>
    <p:sldId id="541" r:id="rId6"/>
  </p:sldIdLst>
  <p:sldSz cx="18288000" cy="13716000"/>
  <p:notesSz cx="6858000" cy="9144000"/>
  <p:defaultTextStyle>
    <a:defPPr>
      <a:defRPr lang="en-US"/>
    </a:defPPr>
    <a:lvl1pPr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1219200" indent="-762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2438400" indent="-1524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3657600" indent="-2286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4876800" indent="-3048000" algn="l" defTabSz="1219200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4330"/>
    <a:srgbClr val="D32D46"/>
    <a:srgbClr val="BB3830"/>
    <a:srgbClr val="2F3A49"/>
    <a:srgbClr val="4A5B74"/>
    <a:srgbClr val="D7433A"/>
    <a:srgbClr val="E78784"/>
    <a:srgbClr val="EFB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690" y="3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194F03-0620-45BD-9F02-10DDB7250EB5}" type="datetime1">
              <a:rPr lang="en-US" altLang="es-ES"/>
              <a:pPr>
                <a:defRPr/>
              </a:pPr>
              <a:t>6/14/2018</a:t>
            </a:fld>
            <a:endParaRPr lang="en-US" alt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282DD4A-DD19-44E1-B8A7-D31039CEE61D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667108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B0D8EC4-B9A4-48E3-A7F4-D344D4E9FBF2}" type="datetime1">
              <a:rPr lang="en-US" altLang="es-ES"/>
              <a:pPr>
                <a:defRPr/>
              </a:pPr>
              <a:t>6/14/2018</a:t>
            </a:fld>
            <a:endParaRPr lang="en-US" alt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_tradnl" altLang="es-E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noProof="0" smtClean="0"/>
              <a:t>Click to edit Master text styles</a:t>
            </a:r>
          </a:p>
          <a:p>
            <a:pPr lvl="1"/>
            <a:r>
              <a:rPr lang="en-US" altLang="es-ES" noProof="0" smtClean="0"/>
              <a:t>Second level</a:t>
            </a:r>
          </a:p>
          <a:p>
            <a:pPr lvl="2"/>
            <a:r>
              <a:rPr lang="en-US" altLang="es-ES" noProof="0" smtClean="0"/>
              <a:t>Third level</a:t>
            </a:r>
          </a:p>
          <a:p>
            <a:pPr lvl="3"/>
            <a:r>
              <a:rPr lang="en-US" altLang="es-ES" noProof="0" smtClean="0"/>
              <a:t>Fourth level</a:t>
            </a:r>
          </a:p>
          <a:p>
            <a:pPr lvl="4"/>
            <a:r>
              <a:rPr lang="en-US" altLang="es-E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_tradnl" alt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3DBEAF-B98E-42D3-A72C-6AA4FA84FC49}" type="slidenum">
              <a:rPr lang="en-US" altLang="es-ES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704843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12192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24384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36576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4876800" algn="l" defTabSz="1219200" rtl="0" eaLnBrk="0" fontAlgn="base" hangingPunct="0">
      <a:spcBef>
        <a:spcPct val="30000"/>
      </a:spcBef>
      <a:spcAft>
        <a:spcPct val="0"/>
      </a:spcAft>
      <a:defRPr sz="3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6096305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1219261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s-ES" smtClean="0">
                <a:ea typeface="ＭＳ Ｐゴシック" pitchFamily="34" charset="-128"/>
              </a:rPr>
              <a:t>Drag Picture and Send to Back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8AE5F21-DD60-4D1F-9878-727053705F65}" type="slidenum">
              <a:rPr lang="en-US" altLang="es-ES" sz="1200"/>
              <a:pPr>
                <a:spcBef>
                  <a:spcPct val="0"/>
                </a:spcBef>
              </a:pPr>
              <a:t>1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1671009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 smtClean="0">
              <a:ea typeface="ＭＳ Ｐゴシック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59383D-5DE5-497B-BFE3-E7043CF6B5E4}" type="slidenum">
              <a:rPr lang="en-US" altLang="es-ES" sz="1200"/>
              <a:pPr>
                <a:spcBef>
                  <a:spcPct val="0"/>
                </a:spcBef>
              </a:pPr>
              <a:t>2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2790316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BBA18D-766D-4171-B630-28BF05A8033F}" type="slidenum">
              <a:rPr lang="en-US" altLang="es-ES" sz="1200"/>
              <a:pPr>
                <a:spcBef>
                  <a:spcPct val="0"/>
                </a:spcBef>
              </a:pPr>
              <a:t>3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1201470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BBA18D-766D-4171-B630-28BF05A8033F}" type="slidenum">
              <a:rPr lang="en-US" altLang="es-ES" sz="1200"/>
              <a:pPr>
                <a:spcBef>
                  <a:spcPct val="0"/>
                </a:spcBef>
              </a:pPr>
              <a:t>4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1103660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 altLang="es-ES" dirty="0" smtClean="0">
              <a:ea typeface="ＭＳ Ｐゴシック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219200" eaLnBrk="0" fontAlgn="base" hangingPunct="0">
              <a:spcBef>
                <a:spcPct val="3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9EFF2-FEEB-46E2-AF37-26CCF77C24A6}" type="slidenum">
              <a:rPr lang="en-US" altLang="es-ES" sz="1200"/>
              <a:pPr>
                <a:spcBef>
                  <a:spcPct val="0"/>
                </a:spcBef>
              </a:pPr>
              <a:t>5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362163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Picture Placeholder 21"/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8288000" cy="13716000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8049667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ad 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-1" y="-1"/>
            <a:ext cx="18288001" cy="6753381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0031547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6"/>
          <p:cNvSpPr txBox="1"/>
          <p:nvPr userDrawn="1"/>
        </p:nvSpPr>
        <p:spPr>
          <a:xfrm>
            <a:off x="16116300" y="11968163"/>
            <a:ext cx="1825625" cy="1455737"/>
          </a:xfrm>
          <a:prstGeom prst="rect">
            <a:avLst/>
          </a:prstGeom>
          <a:solidFill>
            <a:schemeClr val="bg1"/>
          </a:solidFill>
        </p:spPr>
        <p:txBody>
          <a:bodyPr wrap="none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_tradnl" altLang="es-ES" smtClean="0"/>
          </a:p>
        </p:txBody>
      </p:sp>
    </p:spTree>
    <p:extLst>
      <p:ext uri="{BB962C8B-B14F-4D97-AF65-F5344CB8AC3E}">
        <p14:creationId xmlns:p14="http://schemas.microsoft.com/office/powerpoint/2010/main" val="4071358800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B3C98-C961-4EE1-AFA1-DE541234C651}" type="slidenum">
              <a:rPr lang="en-US" altLang="es-ES" smtClean="0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71373151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605492"/>
      </p:ext>
    </p:extLst>
  </p:cSld>
  <p:clrMapOvr>
    <a:masterClrMapping/>
  </p:clrMapOvr>
  <p:transition spd="med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794451"/>
      </p:ext>
    </p:extLst>
  </p:cSld>
  <p:clrMapOvr>
    <a:masterClrMapping/>
  </p:clrMapOvr>
  <p:transition spd="med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193576"/>
      </p:ext>
    </p:extLst>
  </p:cSld>
  <p:clrMapOvr>
    <a:masterClrMapping/>
  </p:clrMapOvr>
  <p:transition spd="med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7"/>
          <p:cNvSpPr>
            <a:spLocks noGrp="1" noChangeAspect="1"/>
          </p:cNvSpPr>
          <p:nvPr>
            <p:ph type="pic" sz="quarter" idx="10"/>
          </p:nvPr>
        </p:nvSpPr>
        <p:spPr>
          <a:xfrm>
            <a:off x="0" y="4330700"/>
            <a:ext cx="7661225" cy="4332288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15258034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0" y="4244975"/>
            <a:ext cx="9143260" cy="5235575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53665342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1747500"/>
            <a:ext cx="369093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0"/>
          </p:nvPr>
        </p:nvSpPr>
        <p:spPr>
          <a:xfrm>
            <a:off x="9145191" y="3372803"/>
            <a:ext cx="9143260" cy="698659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2336198"/>
      </p:ext>
    </p:extLst>
  </p:cSld>
  <p:clrMapOvr>
    <a:masterClrMapping/>
  </p:clrMapOvr>
  <p:transition spd="med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4468813" y="12555538"/>
            <a:ext cx="11731625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6" descr="UGR-MARCA-02-monocrom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11747500"/>
            <a:ext cx="36909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518750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466821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1249795" y="4555636"/>
            <a:ext cx="1371421" cy="13716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3110588"/>
      </p:ext>
    </p:extLst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49275"/>
            <a:ext cx="16459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3200400"/>
            <a:ext cx="16459200" cy="905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43852" tIns="121926" rIns="243852" bIns="121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text styles</a:t>
            </a:r>
          </a:p>
          <a:p>
            <a:pPr lvl="1"/>
            <a:r>
              <a:rPr lang="en-US" altLang="es-ES" smtClean="0"/>
              <a:t>Second level</a:t>
            </a:r>
          </a:p>
          <a:p>
            <a:pPr lvl="2"/>
            <a:r>
              <a:rPr lang="en-US" altLang="es-ES" smtClean="0"/>
              <a:t>Third level</a:t>
            </a:r>
          </a:p>
          <a:p>
            <a:pPr lvl="3"/>
            <a:r>
              <a:rPr lang="en-US" altLang="es-ES" smtClean="0"/>
              <a:t>Fourth level</a:t>
            </a:r>
          </a:p>
          <a:p>
            <a:pPr lvl="4"/>
            <a:r>
              <a:rPr lang="en-US" altLang="es-E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12712700"/>
            <a:ext cx="4267200" cy="730250"/>
          </a:xfrm>
          <a:prstGeom prst="rect">
            <a:avLst/>
          </a:prstGeom>
        </p:spPr>
        <p:txBody>
          <a:bodyPr vert="horz" wrap="square" lIns="243852" tIns="121926" rIns="243852" bIns="12192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A5A6A5"/>
                </a:solidFill>
                <a:latin typeface="Roboto Light" charset="0"/>
              </a:defRPr>
            </a:lvl1pPr>
          </a:lstStyle>
          <a:p>
            <a:fld id="{474B3C98-C961-4EE1-AFA1-DE541234C651}" type="slidenum">
              <a:rPr lang="en-US" altLang="es-ES"/>
              <a:pPr/>
              <a:t>‹Nº›</a:t>
            </a:fld>
            <a:endParaRPr lang="en-US" altLang="es-ES"/>
          </a:p>
        </p:txBody>
      </p:sp>
      <p:sp>
        <p:nvSpPr>
          <p:cNvPr id="8" name="Oval 7"/>
          <p:cNvSpPr>
            <a:spLocks noChangeAspect="1"/>
          </p:cNvSpPr>
          <p:nvPr userDrawn="1"/>
        </p:nvSpPr>
        <p:spPr>
          <a:xfrm>
            <a:off x="16370300" y="12155488"/>
            <a:ext cx="914400" cy="911225"/>
          </a:xfrm>
          <a:prstGeom prst="ellipse">
            <a:avLst/>
          </a:prstGeom>
          <a:solidFill>
            <a:srgbClr val="D530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5976600" y="12212638"/>
            <a:ext cx="1716088" cy="730250"/>
          </a:xfrm>
          <a:prstGeom prst="rect">
            <a:avLst/>
          </a:prstGeom>
        </p:spPr>
        <p:txBody>
          <a:bodyPr lIns="243852" tIns="121926" rIns="243852" bIns="121926" anchor="ctr"/>
          <a:lstStyle>
            <a:lvl1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53340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57912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62484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6705600" indent="-3048000" defTabSz="1219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CE0170F6-7504-40CE-A4AE-17804D6A0376}" type="slidenum">
              <a:rPr lang="en-US" altLang="es-ES" sz="1800">
                <a:solidFill>
                  <a:schemeClr val="bg1"/>
                </a:solidFill>
                <a:latin typeface="Roboto Regular" charset="0"/>
              </a:rPr>
              <a:pPr algn="ctr" eaLnBrk="1" hangingPunct="1"/>
              <a:t>‹Nº›</a:t>
            </a:fld>
            <a:endParaRPr lang="en-US" altLang="es-ES" sz="1800">
              <a:solidFill>
                <a:schemeClr val="bg1"/>
              </a:solidFill>
              <a:latin typeface="Roboto Regular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7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 spd="med">
    <p:push dir="d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Roboto Light" charset="0"/>
          <a:ea typeface="ＭＳ Ｐゴシック" charset="-128"/>
          <a:cs typeface="Roboto Light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1pPr>
      <a:lvl2pPr marL="912813" indent="-4556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2pPr>
      <a:lvl3pPr marL="1827213" indent="-9128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3pPr>
      <a:lvl4pPr marL="2741613" indent="-13700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4pPr>
      <a:lvl5pPr marL="3656013" indent="-1827213" algn="l" defTabSz="91281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Roboto Light"/>
          <a:ea typeface="ＭＳ Ｐゴシック" charset="-128"/>
          <a:cs typeface="Roboto Light"/>
        </a:defRPr>
      </a:lvl5pPr>
      <a:lvl6pPr marL="5028781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6pPr>
      <a:lvl7pPr marL="5943104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7pPr>
      <a:lvl8pPr marL="6857428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8pPr>
      <a:lvl9pPr marL="7771752" indent="-457162" algn="l" defTabSz="914324" rtl="0" eaLnBrk="1" latinLnBrk="0" hangingPunct="1">
        <a:spcBef>
          <a:spcPct val="20000"/>
        </a:spcBef>
        <a:buFont typeface="Arial"/>
        <a:buChar char="•"/>
        <a:defRPr sz="39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24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48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7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295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19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43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267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591" algn="l" defTabSz="91432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hyperlink" Target="mailto:acarrasco@ugr.es" TargetMode="External"/><Relationship Id="rId4" Type="http://schemas.openxmlformats.org/officeDocument/2006/relationships/hyperlink" Target="mailto:rhuertas@ugr.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auto">
          <a:xfrm rot="-5400000">
            <a:off x="2302039" y="-2286000"/>
            <a:ext cx="13716000" cy="18288000"/>
          </a:xfrm>
          <a:prstGeom prst="rect">
            <a:avLst/>
          </a:prstGeom>
          <a:solidFill>
            <a:srgbClr val="2F3A49">
              <a:alpha val="67842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dirty="0" smtClean="0">
              <a:solidFill>
                <a:srgbClr val="FFFFFF"/>
              </a:solidFill>
            </a:endParaRPr>
          </a:p>
        </p:txBody>
      </p:sp>
      <p:pic>
        <p:nvPicPr>
          <p:cNvPr id="32" name="Imagen 31" descr="UGR-MARCA-01-negati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1568450"/>
            <a:ext cx="509905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2084" y="7797800"/>
            <a:ext cx="18288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I 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Jornada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de (d)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Efecto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</a:t>
            </a:r>
            <a:r>
              <a:rPr lang="en-US" altLang="es-ES" sz="4800" dirty="0" err="1" smtClean="0">
                <a:solidFill>
                  <a:schemeClr val="bg1"/>
                </a:solidFill>
                <a:latin typeface="Roboto Thin" charset="0"/>
              </a:rPr>
              <a:t>Pasillo</a:t>
            </a:r>
            <a:r>
              <a:rPr lang="en-US" altLang="es-ES" sz="4800" dirty="0" smtClean="0">
                <a:solidFill>
                  <a:schemeClr val="bg1"/>
                </a:solidFill>
                <a:latin typeface="Roboto Thin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48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Facultad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 de 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Ciencias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, 15 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junio</a:t>
            </a:r>
            <a:r>
              <a:rPr lang="en-US" altLang="es-ES" sz="3200" dirty="0" smtClean="0">
                <a:solidFill>
                  <a:schemeClr val="bg1"/>
                </a:solidFill>
                <a:latin typeface="Roboto Thin" charset="0"/>
              </a:rPr>
              <a:t> 2018 #</a:t>
            </a:r>
            <a:r>
              <a:rPr lang="en-US" altLang="es-ES" sz="3200" dirty="0" err="1" smtClean="0">
                <a:solidFill>
                  <a:schemeClr val="bg1"/>
                </a:solidFill>
                <a:latin typeface="Roboto Thin" charset="0"/>
              </a:rPr>
              <a:t>DefectoPasillo</a:t>
            </a:r>
            <a:endParaRPr lang="en-US" altLang="es-ES" sz="32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3200" dirty="0">
              <a:solidFill>
                <a:schemeClr val="bg1"/>
              </a:solidFill>
              <a:latin typeface="Roboto Regular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3192388" y="11190684"/>
            <a:ext cx="135555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4800" dirty="0" smtClean="0">
              <a:solidFill>
                <a:schemeClr val="bg1"/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es-ES" sz="3200" dirty="0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II Plan de </a:t>
            </a:r>
            <a:r>
              <a:rPr lang="en-US" altLang="es-ES" sz="3200" dirty="0" err="1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Promoción</a:t>
            </a:r>
            <a:r>
              <a:rPr lang="en-US" altLang="es-ES" sz="3200" dirty="0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 de la </a:t>
            </a:r>
            <a:r>
              <a:rPr lang="en-US" altLang="es-ES" sz="3200" dirty="0" err="1" smtClean="0">
                <a:solidFill>
                  <a:schemeClr val="tx1">
                    <a:lumMod val="50000"/>
                  </a:schemeClr>
                </a:solidFill>
                <a:latin typeface="Roboto Thin" charset="0"/>
              </a:rPr>
              <a:t>Investigación</a:t>
            </a:r>
            <a:endParaRPr lang="en-US" altLang="es-ES" sz="3200" dirty="0" smtClean="0">
              <a:solidFill>
                <a:schemeClr val="tx1">
                  <a:lumMod val="50000"/>
                </a:schemeClr>
              </a:solidFill>
              <a:latin typeface="Roboto Thin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s-ES" sz="3200" dirty="0">
              <a:solidFill>
                <a:schemeClr val="tx1">
                  <a:lumMod val="75000"/>
                </a:schemeClr>
              </a:solidFill>
              <a:latin typeface="Roboto Regular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085138" y="3339428"/>
            <a:ext cx="871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000" dirty="0">
                <a:solidFill>
                  <a:srgbClr val="D53044"/>
                </a:solidFill>
              </a:rPr>
              <a:t>DESCRIPCIÓN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85138" y="4403053"/>
            <a:ext cx="8715375" cy="6878806"/>
          </a:xfrm>
          <a:prstGeom prst="rect">
            <a:avLst/>
          </a:prstGeom>
          <a:noFill/>
        </p:spPr>
        <p:txBody>
          <a:bodyPr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b="1" dirty="0">
              <a:latin typeface="Roboto Light"/>
              <a:ea typeface="+mn-ea"/>
              <a:cs typeface="Roboto Light"/>
            </a:endParaRPr>
          </a:p>
          <a:p>
            <a:pPr marL="342900" indent="-342900" algn="just">
              <a:buFont typeface="Arial"/>
              <a:buChar char="•"/>
            </a:pPr>
            <a:r>
              <a:rPr lang="es-ES" sz="2400" dirty="0" smtClean="0"/>
              <a:t>Grupo perteneciente al Grupo de Óptica de la Universidad de Granada (FQM-151)</a:t>
            </a:r>
          </a:p>
          <a:p>
            <a:pPr algn="just"/>
            <a:endParaRPr lang="es-ES" sz="2400" dirty="0" smtClean="0"/>
          </a:p>
          <a:p>
            <a:pPr marL="342900" indent="-342900" algn="just">
              <a:buFont typeface="Arial"/>
              <a:buChar char="•"/>
            </a:pPr>
            <a:r>
              <a:rPr lang="es-ES" sz="2400" dirty="0" smtClean="0"/>
              <a:t>Amplia experiencia </a:t>
            </a:r>
            <a:r>
              <a:rPr lang="es-ES" sz="2400" dirty="0"/>
              <a:t>en Colorimetría, </a:t>
            </a:r>
            <a:r>
              <a:rPr lang="es-ES" sz="2400" dirty="0" smtClean="0"/>
              <a:t>concretamente en </a:t>
            </a:r>
            <a:r>
              <a:rPr lang="es-ES" sz="2400" dirty="0"/>
              <a:t>"medida y especificación de color", "espacios de color", "fórmulas de diferencia de color", "emociones de color" y en aplicaciones</a:t>
            </a:r>
            <a:r>
              <a:rPr lang="es-ES" sz="2400" dirty="0" smtClean="0"/>
              <a:t>: "</a:t>
            </a:r>
            <a:r>
              <a:rPr lang="es-ES" sz="2400" dirty="0"/>
              <a:t>color de aceite de oliva virgen", "color de suelos</a:t>
            </a:r>
            <a:r>
              <a:rPr lang="es-ES" sz="2400" dirty="0" smtClean="0"/>
              <a:t>", “color recubrimientos metálicos”, </a:t>
            </a:r>
            <a:r>
              <a:rPr lang="es-ES" sz="2400" dirty="0"/>
              <a:t>etc</a:t>
            </a:r>
            <a:r>
              <a:rPr lang="es-ES" sz="2400" dirty="0" smtClean="0"/>
              <a:t>.</a:t>
            </a:r>
          </a:p>
          <a:p>
            <a:pPr algn="just"/>
            <a:endParaRPr lang="es-ES" sz="2400" dirty="0" smtClean="0"/>
          </a:p>
          <a:p>
            <a:pPr marL="342900" indent="-342900" algn="just">
              <a:buFont typeface="Arial"/>
              <a:buChar char="•"/>
            </a:pPr>
            <a:r>
              <a:rPr lang="es-ES" sz="2400" dirty="0"/>
              <a:t>Estudio de la </a:t>
            </a:r>
            <a:r>
              <a:rPr lang="es-ES" sz="2400" dirty="0" smtClean="0"/>
              <a:t>textura, parámetros </a:t>
            </a:r>
            <a:r>
              <a:rPr lang="es-ES" sz="2400" dirty="0"/>
              <a:t>y emociones de color en muestras con textura, de interés en el campo del marketing, publicidad, etc., y </a:t>
            </a:r>
            <a:r>
              <a:rPr lang="es-ES" sz="2400" dirty="0" smtClean="0"/>
              <a:t>dentro </a:t>
            </a:r>
            <a:r>
              <a:rPr lang="es-ES" sz="2400" dirty="0"/>
              <a:t>de los temas de interés del Comité Técnico de la Comisión Internacional de la Iluminación (CIE) 1-</a:t>
            </a:r>
            <a:r>
              <a:rPr lang="es-ES" sz="2400" dirty="0" smtClean="0"/>
              <a:t>86</a:t>
            </a:r>
          </a:p>
          <a:p>
            <a:pPr algn="just"/>
            <a:endParaRPr lang="es-ES" sz="2400" dirty="0"/>
          </a:p>
          <a:p>
            <a:pPr marL="342900" indent="-342900" algn="just">
              <a:buFont typeface="Arial"/>
              <a:buChar char="•"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algn="just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9947275"/>
            <a:ext cx="18288000" cy="1122363"/>
          </a:xfrm>
          <a:prstGeom prst="rect">
            <a:avLst/>
          </a:prstGeom>
          <a:solidFill>
            <a:srgbClr val="D53044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1" tIns="34286" rIns="68571" bIns="34286"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4400" i="1" smtClean="0">
              <a:solidFill>
                <a:srgbClr val="FFFFFF"/>
              </a:solidFill>
              <a:latin typeface="Roboto Light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35055" y="10123488"/>
            <a:ext cx="1435838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dirty="0" smtClean="0">
                <a:solidFill>
                  <a:schemeClr val="bg1"/>
                </a:solidFill>
              </a:rPr>
              <a:t>Textura</a:t>
            </a:r>
            <a:r>
              <a:rPr lang="es-ES_tradnl" dirty="0">
                <a:solidFill>
                  <a:schemeClr val="bg1"/>
                </a:solidFill>
              </a:rPr>
              <a:t>, color, diferencias de color, procesado digital, color de peces, color de recubrimientos </a:t>
            </a:r>
            <a:r>
              <a:rPr lang="es-ES_tradnl" dirty="0" err="1">
                <a:solidFill>
                  <a:schemeClr val="bg1"/>
                </a:solidFill>
              </a:rPr>
              <a:t>metálicos,emociones</a:t>
            </a:r>
            <a:r>
              <a:rPr lang="es-ES_tradnl" dirty="0">
                <a:solidFill>
                  <a:schemeClr val="bg1"/>
                </a:solidFill>
              </a:rPr>
              <a:t> de color</a:t>
            </a:r>
            <a:endParaRPr lang="en-US" altLang="es-E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dirty="0" smtClean="0">
                <a:solidFill>
                  <a:srgbClr val="D53044"/>
                </a:solidFill>
                <a:latin typeface="Roboto Black" charset="0"/>
              </a:rPr>
              <a:t>GRUPO DE TEXTURA Y COLOR EN </a:t>
            </a:r>
            <a:r>
              <a:rPr lang="es-ES" altLang="es-ES" sz="4000" dirty="0" smtClean="0">
                <a:solidFill>
                  <a:srgbClr val="D53044"/>
                </a:solidFill>
                <a:latin typeface="Roboto Black" charset="0"/>
              </a:rPr>
              <a:t>IMÁGENES</a:t>
            </a:r>
            <a:endParaRPr lang="en-US" altLang="es-ES" sz="40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75406" cy="151247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20" name="AutoShape 81"/>
          <p:cNvSpPr>
            <a:spLocks/>
          </p:cNvSpPr>
          <p:nvPr/>
        </p:nvSpPr>
        <p:spPr bwMode="auto">
          <a:xfrm>
            <a:off x="477661" y="9324180"/>
            <a:ext cx="449263" cy="3286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rgbClr val="D32D46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 smtClea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735055" y="1802060"/>
            <a:ext cx="15293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dirty="0" smtClean="0">
                <a:solidFill>
                  <a:srgbClr val="D53044"/>
                </a:solidFill>
                <a:latin typeface="Roboto Black" charset="0"/>
              </a:rPr>
              <a:t>DEPARTAMENTO DE ÓPTICA</a:t>
            </a:r>
            <a:endParaRPr lang="en-US" altLang="es-ES" sz="28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24" name="TextBox 13"/>
          <p:cNvSpPr txBox="1">
            <a:spLocks noChangeArrowheads="1"/>
          </p:cNvSpPr>
          <p:nvPr/>
        </p:nvSpPr>
        <p:spPr bwMode="auto">
          <a:xfrm>
            <a:off x="1743077" y="2259258"/>
            <a:ext cx="15293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dirty="0" smtClean="0">
                <a:solidFill>
                  <a:srgbClr val="D53044"/>
                </a:solidFill>
                <a:latin typeface="Roboto Black" charset="0"/>
              </a:rPr>
              <a:t>ÓPTICA</a:t>
            </a:r>
            <a:endParaRPr lang="en-US" altLang="es-ES" sz="2800" dirty="0">
              <a:solidFill>
                <a:srgbClr val="D53044"/>
              </a:solidFill>
              <a:latin typeface="Roboto Black" charset="0"/>
            </a:endParaRPr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1047157" y="9291510"/>
            <a:ext cx="4521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000" dirty="0" smtClean="0">
                <a:latin typeface="Roboto Regular" charset="0"/>
                <a:hlinkClick r:id="rId4"/>
              </a:rPr>
              <a:t>rhuertas@ugr.es</a:t>
            </a:r>
            <a:r>
              <a:rPr lang="en-US" altLang="es-ES" sz="2000" dirty="0" smtClean="0">
                <a:latin typeface="Roboto Regular" charset="0"/>
              </a:rPr>
              <a:t>, </a:t>
            </a:r>
            <a:r>
              <a:rPr lang="en-US" altLang="es-ES" sz="2000" dirty="0" smtClean="0">
                <a:latin typeface="Roboto Regular" charset="0"/>
                <a:hlinkClick r:id="rId5"/>
              </a:rPr>
              <a:t>acarrasco@ugr.es</a:t>
            </a:r>
            <a:r>
              <a:rPr lang="en-US" altLang="es-ES" sz="2000" dirty="0" smtClean="0">
                <a:latin typeface="Roboto Regular" charset="0"/>
              </a:rPr>
              <a:t> </a:t>
            </a:r>
            <a:endParaRPr lang="en-US" altLang="es-ES" sz="2000" dirty="0">
              <a:latin typeface="Roboto Regular" charset="0"/>
            </a:endParaRPr>
          </a:p>
        </p:txBody>
      </p:sp>
      <p:pic>
        <p:nvPicPr>
          <p:cNvPr id="7" name="Marcador de posición de imagen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-504"/>
          <a:stretch/>
        </p:blipFill>
        <p:spPr>
          <a:xfrm>
            <a:off x="1047157" y="4812506"/>
            <a:ext cx="6670217" cy="256698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1983354"/>
            <a:ext cx="8715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sabemos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hacer</a:t>
            </a:r>
            <a:r>
              <a:rPr lang="en-US" altLang="es-ES" sz="4400" dirty="0">
                <a:solidFill>
                  <a:srgbClr val="D53044"/>
                </a:solidFill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86123" y="7546884"/>
            <a:ext cx="7288630" cy="4293483"/>
          </a:xfrm>
          <a:prstGeom prst="rect">
            <a:avLst/>
          </a:prstGeom>
          <a:noFill/>
        </p:spPr>
        <p:txBody>
          <a:bodyPr wrap="square"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100" dirty="0" err="1">
                <a:latin typeface="Roboto Light"/>
                <a:cs typeface="Roboto Light"/>
              </a:rPr>
              <a:t>Espectrorradiómetros</a:t>
            </a:r>
            <a:r>
              <a:rPr lang="en-US" sz="2100" dirty="0">
                <a:latin typeface="Roboto Light"/>
                <a:cs typeface="Roboto Light"/>
              </a:rPr>
              <a:t>, </a:t>
            </a:r>
            <a:r>
              <a:rPr lang="en-US" sz="2100" dirty="0" err="1">
                <a:latin typeface="Roboto Light"/>
                <a:cs typeface="Roboto Light"/>
              </a:rPr>
              <a:t>espectrofotómetros</a:t>
            </a:r>
            <a:r>
              <a:rPr lang="en-US" sz="2100" dirty="0">
                <a:latin typeface="Roboto Light"/>
                <a:cs typeface="Roboto Light"/>
              </a:rPr>
              <a:t>, </a:t>
            </a:r>
            <a:r>
              <a:rPr lang="en-US" sz="2100" dirty="0" err="1">
                <a:latin typeface="Roboto Light"/>
                <a:cs typeface="Roboto Light"/>
              </a:rPr>
              <a:t>colorímetros</a:t>
            </a:r>
            <a:r>
              <a:rPr lang="en-US" sz="2100" dirty="0">
                <a:latin typeface="Roboto Light"/>
                <a:cs typeface="Roboto Light"/>
              </a:rPr>
              <a:t>, </a:t>
            </a:r>
            <a:r>
              <a:rPr lang="en-US" sz="2100" dirty="0" err="1">
                <a:latin typeface="Roboto Light"/>
                <a:cs typeface="Roboto Light"/>
              </a:rPr>
              <a:t>cámaras</a:t>
            </a:r>
            <a:r>
              <a:rPr lang="en-US" sz="2100" dirty="0">
                <a:latin typeface="Roboto Light"/>
                <a:cs typeface="Roboto Light"/>
              </a:rPr>
              <a:t> CCD, </a:t>
            </a:r>
            <a:r>
              <a:rPr lang="en-US" sz="2100" dirty="0" err="1">
                <a:latin typeface="Roboto Light"/>
                <a:cs typeface="Roboto Light"/>
              </a:rPr>
              <a:t>cámaras</a:t>
            </a:r>
            <a:r>
              <a:rPr lang="en-US" sz="2100" dirty="0">
                <a:latin typeface="Roboto Light"/>
                <a:cs typeface="Roboto Light"/>
              </a:rPr>
              <a:t> </a:t>
            </a:r>
            <a:r>
              <a:rPr lang="en-US" sz="2100" dirty="0" err="1">
                <a:latin typeface="Roboto Light"/>
                <a:cs typeface="Roboto Light"/>
              </a:rPr>
              <a:t>multiespectrales</a:t>
            </a:r>
            <a:r>
              <a:rPr lang="en-US" sz="2100" dirty="0">
                <a:latin typeface="Roboto Light"/>
                <a:cs typeface="Roboto Light"/>
              </a:rPr>
              <a:t>, </a:t>
            </a:r>
            <a:r>
              <a:rPr lang="en-US" sz="2100" dirty="0" err="1">
                <a:latin typeface="Roboto Light"/>
                <a:cs typeface="Roboto Light"/>
              </a:rPr>
              <a:t>anomaloscopios</a:t>
            </a:r>
            <a:r>
              <a:rPr lang="en-US" sz="2100" dirty="0">
                <a:latin typeface="Roboto Light"/>
                <a:cs typeface="Roboto Light"/>
              </a:rPr>
              <a:t>, </a:t>
            </a:r>
            <a:r>
              <a:rPr lang="en-US" sz="2100" dirty="0" err="1">
                <a:latin typeface="Roboto Light"/>
                <a:cs typeface="Roboto Light"/>
              </a:rPr>
              <a:t>glosímetros</a:t>
            </a:r>
            <a:r>
              <a:rPr lang="en-US" sz="2100" dirty="0">
                <a:latin typeface="Roboto Light"/>
                <a:cs typeface="Roboto Light"/>
              </a:rPr>
              <a:t>, </a:t>
            </a:r>
            <a:r>
              <a:rPr lang="en-US" sz="2100" dirty="0" err="1">
                <a:latin typeface="Roboto Light"/>
                <a:cs typeface="Roboto Light"/>
              </a:rPr>
              <a:t>gonioespectrofotómetro</a:t>
            </a:r>
            <a:endParaRPr lang="en-US" sz="2100" dirty="0">
              <a:latin typeface="Roboto Light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89993" y="2566696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>
            <a:off x="3552825" y="3541713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799300" y="2620949"/>
            <a:ext cx="102377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b="1" dirty="0" err="1">
                <a:latin typeface="Roboto Regular" charset="0"/>
              </a:rPr>
              <a:t>Somos</a:t>
            </a:r>
            <a:r>
              <a:rPr lang="en-US" altLang="es-ES" sz="2800" b="1" dirty="0">
                <a:latin typeface="Roboto Regular" charset="0"/>
              </a:rPr>
              <a:t> </a:t>
            </a:r>
            <a:r>
              <a:rPr lang="en-US" altLang="es-ES" sz="2800" b="1" dirty="0" err="1">
                <a:latin typeface="Roboto Regular" charset="0"/>
              </a:rPr>
              <a:t>expertos</a:t>
            </a:r>
            <a:r>
              <a:rPr lang="en-US" altLang="es-ES" sz="2800" b="1" dirty="0">
                <a:latin typeface="Roboto Regular" charset="0"/>
              </a:rPr>
              <a:t> en</a:t>
            </a:r>
            <a:r>
              <a:rPr lang="en-US" altLang="es-ES" sz="2800" b="1" dirty="0" smtClean="0">
                <a:latin typeface="Roboto Regular" charset="0"/>
              </a:rPr>
              <a:t>….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s-ES" sz="2800" b="1" dirty="0" smtClean="0">
              <a:latin typeface="Roboto Regular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998222" y="7194052"/>
            <a:ext cx="96948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equipos</a:t>
            </a:r>
            <a:r>
              <a:rPr lang="en-US" altLang="es-ES" sz="4400" dirty="0" smtClean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podemos</a:t>
            </a:r>
            <a:r>
              <a:rPr lang="en-US" altLang="es-ES" sz="4400" dirty="0" smtClean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compartir</a:t>
            </a:r>
            <a:r>
              <a:rPr lang="en-US" altLang="es-ES" sz="4400" dirty="0" smtClean="0">
                <a:solidFill>
                  <a:srgbClr val="D53044"/>
                </a:solidFill>
              </a:rPr>
              <a:t>?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17" name="AutoShape 12"/>
          <p:cNvSpPr>
            <a:spLocks/>
          </p:cNvSpPr>
          <p:nvPr/>
        </p:nvSpPr>
        <p:spPr bwMode="auto">
          <a:xfrm>
            <a:off x="362466" y="3586665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dirty="0" smtClean="0">
                <a:solidFill>
                  <a:srgbClr val="D53044"/>
                </a:solidFill>
                <a:latin typeface="Roboto Black" charset="0"/>
              </a:rPr>
              <a:t>GRUPO DE TEXTURA Y COLOR EN IMÁGENES</a:t>
            </a:r>
            <a:endParaRPr lang="en-US" altLang="es-ES" sz="4000" dirty="0">
              <a:solidFill>
                <a:srgbClr val="D53044"/>
              </a:solidFill>
              <a:latin typeface="Roboto Black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9" y="7245687"/>
            <a:ext cx="5614893" cy="459468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551613" y="3464096"/>
            <a:ext cx="1086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s-ES" sz="2100" dirty="0" err="1">
                <a:solidFill>
                  <a:srgbClr val="737572"/>
                </a:solidFill>
                <a:latin typeface="Roboto Light"/>
                <a:cs typeface="Roboto Light"/>
              </a:rPr>
              <a:t>Medida</a:t>
            </a:r>
            <a:r>
              <a:rPr lang="en-US" altLang="es-ES" sz="2100" dirty="0">
                <a:solidFill>
                  <a:srgbClr val="737572"/>
                </a:solidFill>
                <a:latin typeface="Roboto Light"/>
                <a:cs typeface="Roboto Light"/>
              </a:rPr>
              <a:t> del color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s-ES" sz="2100" dirty="0" err="1">
                <a:solidFill>
                  <a:srgbClr val="737572"/>
                </a:solidFill>
                <a:latin typeface="Roboto Light"/>
                <a:cs typeface="Roboto Light"/>
              </a:rPr>
              <a:t>Fórmulas</a:t>
            </a:r>
            <a:r>
              <a:rPr lang="en-US" altLang="es-ES" sz="2100" dirty="0">
                <a:solidFill>
                  <a:srgbClr val="737572"/>
                </a:solidFill>
                <a:latin typeface="Roboto Light"/>
                <a:cs typeface="Roboto Light"/>
              </a:rPr>
              <a:t> de </a:t>
            </a:r>
            <a:r>
              <a:rPr lang="en-US" altLang="es-ES" sz="2100" dirty="0" err="1">
                <a:solidFill>
                  <a:srgbClr val="737572"/>
                </a:solidFill>
                <a:latin typeface="Roboto Light"/>
                <a:cs typeface="Roboto Light"/>
              </a:rPr>
              <a:t>diferencia</a:t>
            </a:r>
            <a:r>
              <a:rPr lang="en-US" altLang="es-ES" sz="2100" dirty="0">
                <a:solidFill>
                  <a:srgbClr val="737572"/>
                </a:solidFill>
                <a:latin typeface="Roboto Light"/>
                <a:cs typeface="Roboto Light"/>
              </a:rPr>
              <a:t> de color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s-ES" sz="2100" dirty="0" err="1">
                <a:solidFill>
                  <a:srgbClr val="737572"/>
                </a:solidFill>
                <a:latin typeface="Roboto Light"/>
                <a:cs typeface="Roboto Light"/>
              </a:rPr>
              <a:t>Espacios</a:t>
            </a:r>
            <a:r>
              <a:rPr lang="en-US" altLang="es-ES" sz="2100" dirty="0">
                <a:solidFill>
                  <a:srgbClr val="737572"/>
                </a:solidFill>
                <a:latin typeface="Roboto Light"/>
                <a:cs typeface="Roboto Light"/>
              </a:rPr>
              <a:t> de color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s-ES" sz="2100" dirty="0" err="1">
                <a:solidFill>
                  <a:srgbClr val="737572"/>
                </a:solidFill>
                <a:latin typeface="Roboto Light"/>
                <a:cs typeface="Roboto Light"/>
              </a:rPr>
              <a:t>Apariencia</a:t>
            </a:r>
            <a:r>
              <a:rPr lang="en-US" altLang="es-ES" sz="2100" dirty="0">
                <a:solidFill>
                  <a:srgbClr val="737572"/>
                </a:solidFill>
                <a:latin typeface="Roboto Light"/>
                <a:cs typeface="Roboto Light"/>
              </a:rPr>
              <a:t> de </a:t>
            </a:r>
            <a:r>
              <a:rPr lang="en-US" altLang="es-ES" sz="2100" dirty="0" smtClean="0">
                <a:solidFill>
                  <a:srgbClr val="737572"/>
                </a:solidFill>
                <a:latin typeface="Roboto Light"/>
                <a:cs typeface="Roboto Light"/>
              </a:rPr>
              <a:t>color</a:t>
            </a:r>
            <a:endParaRPr lang="en-US" sz="2100" dirty="0" smtClean="0">
              <a:solidFill>
                <a:srgbClr val="737572"/>
              </a:solidFill>
              <a:latin typeface="Roboto Light"/>
              <a:cs typeface="Roboto Light"/>
            </a:endParaRPr>
          </a:p>
          <a:p>
            <a:pPr marL="342900" lvl="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smtClean="0">
                <a:solidFill>
                  <a:srgbClr val="737572"/>
                </a:solidFill>
                <a:latin typeface="Roboto Light"/>
                <a:cs typeface="Roboto Light"/>
              </a:rPr>
              <a:t> </a:t>
            </a:r>
            <a:r>
              <a:rPr lang="en-US" sz="2100" dirty="0" err="1" smtClean="0">
                <a:solidFill>
                  <a:srgbClr val="737572"/>
                </a:solidFill>
                <a:latin typeface="Roboto Light"/>
                <a:cs typeface="Roboto Light"/>
              </a:rPr>
              <a:t>Cálculo</a:t>
            </a:r>
            <a:r>
              <a:rPr lang="en-US" sz="2100" dirty="0" smtClean="0">
                <a:solidFill>
                  <a:srgbClr val="737572"/>
                </a:solidFill>
                <a:latin typeface="Roboto Light"/>
                <a:cs typeface="Roboto Light"/>
              </a:rPr>
              <a:t> </a:t>
            </a:r>
            <a:r>
              <a:rPr lang="en-US" sz="2100" dirty="0">
                <a:solidFill>
                  <a:srgbClr val="737572"/>
                </a:solidFill>
                <a:latin typeface="Roboto Light"/>
                <a:cs typeface="Roboto Light"/>
              </a:rPr>
              <a:t>de </a:t>
            </a:r>
            <a:r>
              <a:rPr lang="en-US" sz="2100" dirty="0" err="1">
                <a:solidFill>
                  <a:srgbClr val="737572"/>
                </a:solidFill>
                <a:latin typeface="Roboto Light"/>
                <a:cs typeface="Roboto Light"/>
              </a:rPr>
              <a:t>parámetros</a:t>
            </a:r>
            <a:r>
              <a:rPr lang="en-US" sz="2100" dirty="0">
                <a:solidFill>
                  <a:srgbClr val="737572"/>
                </a:solidFill>
                <a:latin typeface="Roboto Light"/>
                <a:cs typeface="Roboto Light"/>
              </a:rPr>
              <a:t> y </a:t>
            </a:r>
            <a:r>
              <a:rPr lang="en-US" sz="2100" dirty="0" err="1">
                <a:solidFill>
                  <a:srgbClr val="737572"/>
                </a:solidFill>
                <a:latin typeface="Roboto Light"/>
                <a:cs typeface="Roboto Light"/>
              </a:rPr>
              <a:t>procesado</a:t>
            </a:r>
            <a:r>
              <a:rPr lang="en-US" sz="2100" dirty="0">
                <a:solidFill>
                  <a:srgbClr val="737572"/>
                </a:solidFill>
                <a:latin typeface="Roboto Light"/>
                <a:cs typeface="Roboto Light"/>
              </a:rPr>
              <a:t> de </a:t>
            </a:r>
            <a:r>
              <a:rPr lang="en-US" sz="2100" dirty="0" err="1">
                <a:solidFill>
                  <a:srgbClr val="737572"/>
                </a:solidFill>
                <a:latin typeface="Roboto Light"/>
                <a:cs typeface="Roboto Light"/>
              </a:rPr>
              <a:t>imágenes</a:t>
            </a:r>
            <a:r>
              <a:rPr lang="en-US" sz="2100" dirty="0">
                <a:solidFill>
                  <a:srgbClr val="737572"/>
                </a:solidFill>
                <a:latin typeface="Roboto Light"/>
                <a:cs typeface="Roboto Light"/>
              </a:rPr>
              <a:t> para la </a:t>
            </a:r>
            <a:r>
              <a:rPr lang="en-US" sz="2100" dirty="0" err="1">
                <a:solidFill>
                  <a:srgbClr val="737572"/>
                </a:solidFill>
                <a:latin typeface="Roboto Light"/>
                <a:cs typeface="Roboto Light"/>
              </a:rPr>
              <a:t>caracterización</a:t>
            </a:r>
            <a:r>
              <a:rPr lang="en-US" sz="2100" dirty="0">
                <a:solidFill>
                  <a:srgbClr val="737572"/>
                </a:solidFill>
                <a:latin typeface="Roboto Light"/>
                <a:cs typeface="Roboto Light"/>
              </a:rPr>
              <a:t> de </a:t>
            </a:r>
            <a:r>
              <a:rPr lang="en-US" sz="2100" dirty="0" smtClean="0">
                <a:solidFill>
                  <a:srgbClr val="737572"/>
                </a:solidFill>
                <a:latin typeface="Roboto Light"/>
                <a:cs typeface="Roboto Light"/>
              </a:rPr>
              <a:t> </a:t>
            </a:r>
            <a:r>
              <a:rPr lang="en-US" sz="2100" dirty="0" err="1" smtClean="0">
                <a:solidFill>
                  <a:srgbClr val="737572"/>
                </a:solidFill>
                <a:latin typeface="Roboto Light"/>
                <a:cs typeface="Roboto Light"/>
              </a:rPr>
              <a:t>texturas</a:t>
            </a:r>
            <a:endParaRPr lang="en-US" sz="2100" dirty="0">
              <a:solidFill>
                <a:srgbClr val="737572"/>
              </a:solidFill>
              <a:latin typeface="Roboto Light"/>
              <a:cs typeface="Roboto Light"/>
            </a:endParaRPr>
          </a:p>
          <a:p>
            <a:pPr marL="342900" lvl="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smtClean="0">
                <a:solidFill>
                  <a:srgbClr val="737572"/>
                </a:solidFill>
                <a:latin typeface="Roboto Light"/>
                <a:cs typeface="Roboto Light"/>
              </a:rPr>
              <a:t> </a:t>
            </a:r>
            <a:r>
              <a:rPr lang="en-US" sz="2100" dirty="0" err="1" smtClean="0">
                <a:solidFill>
                  <a:srgbClr val="737572"/>
                </a:solidFill>
                <a:latin typeface="Roboto Light"/>
                <a:cs typeface="Roboto Light"/>
              </a:rPr>
              <a:t>Caracterización</a:t>
            </a:r>
            <a:r>
              <a:rPr lang="en-US" sz="2100" dirty="0" smtClean="0">
                <a:solidFill>
                  <a:srgbClr val="737572"/>
                </a:solidFill>
                <a:latin typeface="Roboto Light"/>
                <a:cs typeface="Roboto Light"/>
              </a:rPr>
              <a:t> </a:t>
            </a:r>
            <a:r>
              <a:rPr lang="en-US" sz="2100" dirty="0" err="1">
                <a:solidFill>
                  <a:srgbClr val="737572"/>
                </a:solidFill>
                <a:latin typeface="Roboto Light"/>
                <a:cs typeface="Roboto Light"/>
              </a:rPr>
              <a:t>colorimétrica</a:t>
            </a:r>
            <a:r>
              <a:rPr lang="en-US" sz="2100" dirty="0">
                <a:solidFill>
                  <a:srgbClr val="737572"/>
                </a:solidFill>
                <a:latin typeface="Roboto Light"/>
                <a:cs typeface="Roboto Light"/>
              </a:rPr>
              <a:t> de </a:t>
            </a:r>
            <a:r>
              <a:rPr lang="en-US" sz="2100" dirty="0" err="1">
                <a:solidFill>
                  <a:srgbClr val="737572"/>
                </a:solidFill>
                <a:latin typeface="Roboto Light"/>
                <a:cs typeface="Roboto Light"/>
              </a:rPr>
              <a:t>recubrimientos</a:t>
            </a:r>
            <a:r>
              <a:rPr lang="en-US" sz="2100" dirty="0">
                <a:solidFill>
                  <a:srgbClr val="737572"/>
                </a:solidFill>
                <a:latin typeface="Roboto Light"/>
                <a:cs typeface="Roboto Light"/>
              </a:rPr>
              <a:t> </a:t>
            </a:r>
            <a:r>
              <a:rPr lang="en-US" sz="2100" dirty="0" err="1">
                <a:solidFill>
                  <a:srgbClr val="737572"/>
                </a:solidFill>
                <a:latin typeface="Roboto Light"/>
                <a:cs typeface="Roboto Light"/>
              </a:rPr>
              <a:t>metálicos</a:t>
            </a:r>
            <a:r>
              <a:rPr lang="en-US" sz="2100" dirty="0" smtClean="0">
                <a:solidFill>
                  <a:srgbClr val="737572"/>
                </a:solidFill>
                <a:latin typeface="Roboto Light"/>
                <a:cs typeface="Roboto Light"/>
              </a:rPr>
              <a:t>.</a:t>
            </a:r>
            <a:endParaRPr lang="en-US" sz="2100" dirty="0">
              <a:solidFill>
                <a:srgbClr val="737572"/>
              </a:solidFill>
              <a:latin typeface="Roboto Light"/>
              <a:cs typeface="Roboto Light"/>
            </a:endParaRPr>
          </a:p>
          <a:p>
            <a:pPr marL="342900" lvl="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 smtClean="0">
                <a:solidFill>
                  <a:srgbClr val="737572"/>
                </a:solidFill>
                <a:latin typeface="Roboto Light"/>
                <a:cs typeface="Roboto Light"/>
              </a:rPr>
              <a:t> </a:t>
            </a:r>
            <a:r>
              <a:rPr lang="en-US" sz="2100" dirty="0" err="1" smtClean="0">
                <a:solidFill>
                  <a:srgbClr val="737572"/>
                </a:solidFill>
                <a:latin typeface="Roboto Light"/>
                <a:cs typeface="Roboto Light"/>
              </a:rPr>
              <a:t>Medidas</a:t>
            </a:r>
            <a:r>
              <a:rPr lang="en-US" sz="2100" dirty="0" smtClean="0">
                <a:solidFill>
                  <a:srgbClr val="737572"/>
                </a:solidFill>
                <a:latin typeface="Roboto Light"/>
                <a:cs typeface="Roboto Light"/>
              </a:rPr>
              <a:t> </a:t>
            </a:r>
            <a:r>
              <a:rPr lang="en-US" sz="2100" dirty="0">
                <a:solidFill>
                  <a:srgbClr val="737572"/>
                </a:solidFill>
                <a:latin typeface="Roboto Light"/>
                <a:cs typeface="Roboto Light"/>
              </a:rPr>
              <a:t>y </a:t>
            </a:r>
            <a:r>
              <a:rPr lang="en-US" sz="2100" dirty="0" err="1">
                <a:solidFill>
                  <a:srgbClr val="737572"/>
                </a:solidFill>
                <a:latin typeface="Roboto Light"/>
                <a:cs typeface="Roboto Light"/>
              </a:rPr>
              <a:t>análisis</a:t>
            </a:r>
            <a:r>
              <a:rPr lang="en-US" sz="2100" dirty="0">
                <a:solidFill>
                  <a:srgbClr val="737572"/>
                </a:solidFill>
                <a:latin typeface="Roboto Light"/>
                <a:cs typeface="Roboto Light"/>
              </a:rPr>
              <a:t> de color </a:t>
            </a:r>
            <a:r>
              <a:rPr lang="en-US" sz="2100" dirty="0" err="1">
                <a:solidFill>
                  <a:srgbClr val="737572"/>
                </a:solidFill>
                <a:latin typeface="Roboto Light"/>
                <a:cs typeface="Roboto Light"/>
              </a:rPr>
              <a:t>como</a:t>
            </a:r>
            <a:r>
              <a:rPr lang="en-US" sz="2100" dirty="0">
                <a:solidFill>
                  <a:srgbClr val="737572"/>
                </a:solidFill>
                <a:latin typeface="Roboto Light"/>
                <a:cs typeface="Roboto Light"/>
              </a:rPr>
              <a:t> factor de </a:t>
            </a:r>
            <a:r>
              <a:rPr lang="en-US" sz="2100" dirty="0" err="1">
                <a:solidFill>
                  <a:srgbClr val="737572"/>
                </a:solidFill>
                <a:latin typeface="Roboto Light"/>
                <a:cs typeface="Roboto Light"/>
              </a:rPr>
              <a:t>bienestar</a:t>
            </a:r>
            <a:r>
              <a:rPr lang="en-US" sz="2100" dirty="0">
                <a:solidFill>
                  <a:srgbClr val="737572"/>
                </a:solidFill>
                <a:latin typeface="Roboto Light"/>
                <a:cs typeface="Roboto Light"/>
              </a:rPr>
              <a:t> en </a:t>
            </a:r>
            <a:r>
              <a:rPr lang="en-US" sz="2100" dirty="0" err="1" smtClean="0">
                <a:solidFill>
                  <a:srgbClr val="737572"/>
                </a:solidFill>
                <a:latin typeface="Roboto Light"/>
                <a:cs typeface="Roboto Light"/>
              </a:rPr>
              <a:t>vertebrados</a:t>
            </a:r>
            <a:endParaRPr lang="en-US" sz="2100" dirty="0" smtClean="0">
              <a:solidFill>
                <a:srgbClr val="737572"/>
              </a:solidFill>
              <a:latin typeface="Roboto Light"/>
              <a:cs typeface="Roboto Light"/>
            </a:endParaRPr>
          </a:p>
          <a:p>
            <a:pPr lvl="0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rgbClr val="737572"/>
              </a:solidFill>
              <a:latin typeface="Roboto Light"/>
              <a:cs typeface="Roboto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1983354"/>
            <a:ext cx="8715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sabemos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>
                <a:solidFill>
                  <a:srgbClr val="D53044"/>
                </a:solidFill>
              </a:rPr>
              <a:t>hacer</a:t>
            </a:r>
            <a:r>
              <a:rPr lang="en-US" altLang="es-ES" sz="4400" dirty="0">
                <a:solidFill>
                  <a:srgbClr val="D53044"/>
                </a:solidFill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01432" y="6495128"/>
            <a:ext cx="7288630" cy="4293483"/>
          </a:xfrm>
          <a:prstGeom prst="rect">
            <a:avLst/>
          </a:prstGeom>
          <a:noFill/>
        </p:spPr>
        <p:txBody>
          <a:bodyPr wrap="square"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100" dirty="0" smtClean="0">
              <a:latin typeface="Roboto Light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Roboto Light"/>
                <a:cs typeface="Roboto Light"/>
              </a:rPr>
              <a:t>T</a:t>
            </a:r>
            <a:r>
              <a:rPr lang="en-US" sz="2100" dirty="0" smtClean="0">
                <a:latin typeface="Roboto Light"/>
                <a:cs typeface="Roboto Light"/>
              </a:rPr>
              <a:t>est </a:t>
            </a:r>
            <a:r>
              <a:rPr lang="en-US" sz="2100" dirty="0">
                <a:latin typeface="Roboto Light"/>
                <a:cs typeface="Roboto Light"/>
              </a:rPr>
              <a:t>de </a:t>
            </a:r>
            <a:r>
              <a:rPr lang="en-US" sz="2100" dirty="0" err="1" smtClean="0">
                <a:latin typeface="Roboto Light"/>
                <a:cs typeface="Roboto Light"/>
              </a:rPr>
              <a:t>visión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  <a:r>
              <a:rPr lang="en-US" sz="2100" dirty="0">
                <a:latin typeface="Roboto Light"/>
                <a:cs typeface="Roboto Light"/>
              </a:rPr>
              <a:t>del </a:t>
            </a:r>
            <a:r>
              <a:rPr lang="en-US" sz="2100" dirty="0" smtClean="0">
                <a:latin typeface="Roboto Light"/>
                <a:cs typeface="Roboto Light"/>
              </a:rPr>
              <a:t>color </a:t>
            </a:r>
            <a:endParaRPr lang="en-US" sz="2100" dirty="0" smtClean="0">
              <a:latin typeface="Roboto Light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100" dirty="0">
              <a:latin typeface="Roboto Light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89993" y="2566696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1" name="AutoShape 12"/>
          <p:cNvSpPr>
            <a:spLocks/>
          </p:cNvSpPr>
          <p:nvPr/>
        </p:nvSpPr>
        <p:spPr bwMode="auto">
          <a:xfrm>
            <a:off x="3552825" y="3541713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898316" y="6110408"/>
            <a:ext cx="969486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4400" dirty="0">
                <a:solidFill>
                  <a:srgbClr val="D53044"/>
                </a:solidFill>
              </a:rPr>
              <a:t>¿</a:t>
            </a:r>
            <a:r>
              <a:rPr lang="en-US" altLang="es-ES" sz="4400" dirty="0" err="1">
                <a:solidFill>
                  <a:srgbClr val="D53044"/>
                </a:solidFill>
              </a:rPr>
              <a:t>Qué</a:t>
            </a:r>
            <a:r>
              <a:rPr lang="en-US" altLang="es-ES" sz="4400" dirty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equipos</a:t>
            </a:r>
            <a:r>
              <a:rPr lang="en-US" altLang="es-ES" sz="4400" dirty="0" smtClean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podemos</a:t>
            </a:r>
            <a:r>
              <a:rPr lang="en-US" altLang="es-ES" sz="4400" dirty="0" smtClean="0">
                <a:solidFill>
                  <a:srgbClr val="D53044"/>
                </a:solidFill>
              </a:rPr>
              <a:t> </a:t>
            </a:r>
            <a:r>
              <a:rPr lang="en-US" altLang="es-ES" sz="4400" dirty="0" err="1" smtClean="0">
                <a:solidFill>
                  <a:srgbClr val="D53044"/>
                </a:solidFill>
              </a:rPr>
              <a:t>compartir</a:t>
            </a:r>
            <a:r>
              <a:rPr lang="en-US" altLang="es-ES" sz="4400" dirty="0" smtClean="0">
                <a:solidFill>
                  <a:srgbClr val="D53044"/>
                </a:solidFill>
              </a:rPr>
              <a:t>?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17" name="AutoShape 12"/>
          <p:cNvSpPr>
            <a:spLocks/>
          </p:cNvSpPr>
          <p:nvPr/>
        </p:nvSpPr>
        <p:spPr bwMode="auto">
          <a:xfrm>
            <a:off x="362466" y="3586665"/>
            <a:ext cx="873125" cy="958850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76192" tIns="76192" rIns="76192" bIns="76192" anchor="ctr"/>
          <a:lstStyle>
            <a:lvl1pPr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684213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4300" smtClean="0">
              <a:solidFill>
                <a:srgbClr val="44CEB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743075" y="1168400"/>
            <a:ext cx="15293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dirty="0" smtClean="0">
                <a:solidFill>
                  <a:srgbClr val="D53044"/>
                </a:solidFill>
                <a:latin typeface="Roboto Black" charset="0"/>
              </a:rPr>
              <a:t>GRUPO DE TEXTURA Y COLOR EN IMÁGENES</a:t>
            </a:r>
            <a:endParaRPr lang="en-US" altLang="es-ES" sz="4000" dirty="0">
              <a:solidFill>
                <a:srgbClr val="D53044"/>
              </a:solidFill>
              <a:latin typeface="Roboto Black" charset="0"/>
            </a:endParaRPr>
          </a:p>
        </p:txBody>
      </p:sp>
      <p:pic>
        <p:nvPicPr>
          <p:cNvPr id="19" name="Picture 1" descr="D:\kodak\granada2013\100_42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473" y="7890695"/>
            <a:ext cx="4852210" cy="36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168" y="8199386"/>
            <a:ext cx="3602577" cy="341900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661" y="5512259"/>
            <a:ext cx="3995835" cy="224765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513" y="5759221"/>
            <a:ext cx="4579520" cy="2396615"/>
          </a:xfrm>
          <a:prstGeom prst="rect">
            <a:avLst/>
          </a:prstGeom>
        </p:spPr>
      </p:pic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6799300" y="2620949"/>
            <a:ext cx="822321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b="1" dirty="0" err="1">
                <a:latin typeface="Roboto Regular" charset="0"/>
              </a:rPr>
              <a:t>Somos</a:t>
            </a:r>
            <a:r>
              <a:rPr lang="en-US" altLang="es-ES" sz="2800" b="1" dirty="0">
                <a:latin typeface="Roboto Regular" charset="0"/>
              </a:rPr>
              <a:t> </a:t>
            </a:r>
            <a:r>
              <a:rPr lang="en-US" altLang="es-ES" sz="2800" b="1" dirty="0" err="1">
                <a:latin typeface="Roboto Regular" charset="0"/>
              </a:rPr>
              <a:t>expertos</a:t>
            </a:r>
            <a:r>
              <a:rPr lang="en-US" altLang="es-ES" sz="2800" b="1" dirty="0">
                <a:latin typeface="Roboto Regular" charset="0"/>
              </a:rPr>
              <a:t> en</a:t>
            </a:r>
            <a:r>
              <a:rPr lang="en-US" altLang="es-ES" sz="2800" b="1" dirty="0" smtClean="0">
                <a:latin typeface="Roboto Regular" charset="0"/>
              </a:rPr>
              <a:t>….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s-ES" sz="2800" b="1" dirty="0" smtClean="0">
              <a:latin typeface="Roboto Regular" charset="0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err="1">
                <a:solidFill>
                  <a:srgbClr val="737572"/>
                </a:solidFill>
                <a:latin typeface="Roboto Light"/>
                <a:cs typeface="Roboto Light"/>
              </a:rPr>
              <a:t>Experimentos</a:t>
            </a:r>
            <a:r>
              <a:rPr lang="en-US" sz="2100" dirty="0">
                <a:solidFill>
                  <a:srgbClr val="737572"/>
                </a:solidFill>
                <a:latin typeface="Roboto Light"/>
                <a:cs typeface="Roboto Light"/>
              </a:rPr>
              <a:t> </a:t>
            </a:r>
            <a:r>
              <a:rPr lang="en-US" sz="2100" dirty="0" err="1">
                <a:solidFill>
                  <a:srgbClr val="737572"/>
                </a:solidFill>
                <a:latin typeface="Roboto Light"/>
                <a:cs typeface="Roboto Light"/>
              </a:rPr>
              <a:t>psicofísicos</a:t>
            </a:r>
            <a:r>
              <a:rPr lang="en-US" sz="2100" dirty="0">
                <a:solidFill>
                  <a:srgbClr val="737572"/>
                </a:solidFill>
                <a:latin typeface="Roboto Light"/>
                <a:cs typeface="Roboto Light"/>
              </a:rPr>
              <a:t> para </a:t>
            </a:r>
            <a:r>
              <a:rPr lang="en-US" sz="2100" dirty="0" err="1">
                <a:solidFill>
                  <a:srgbClr val="737572"/>
                </a:solidFill>
                <a:latin typeface="Roboto Light"/>
                <a:cs typeface="Roboto Light"/>
              </a:rPr>
              <a:t>medidas</a:t>
            </a:r>
            <a:r>
              <a:rPr lang="en-US" sz="2100" dirty="0">
                <a:solidFill>
                  <a:srgbClr val="737572"/>
                </a:solidFill>
                <a:latin typeface="Roboto Light"/>
                <a:cs typeface="Roboto Light"/>
              </a:rPr>
              <a:t> </a:t>
            </a:r>
            <a:r>
              <a:rPr lang="en-US" sz="2100" dirty="0" err="1">
                <a:solidFill>
                  <a:srgbClr val="737572"/>
                </a:solidFill>
                <a:latin typeface="Roboto Light"/>
                <a:cs typeface="Roboto Light"/>
              </a:rPr>
              <a:t>visuales</a:t>
            </a:r>
            <a:r>
              <a:rPr lang="en-US" sz="2100" dirty="0">
                <a:solidFill>
                  <a:srgbClr val="737572"/>
                </a:solidFill>
                <a:latin typeface="Roboto Light"/>
                <a:cs typeface="Roboto Light"/>
              </a:rPr>
              <a:t> de </a:t>
            </a:r>
            <a:r>
              <a:rPr lang="en-US" sz="2100" dirty="0" err="1">
                <a:solidFill>
                  <a:srgbClr val="737572"/>
                </a:solidFill>
                <a:latin typeface="Roboto Light"/>
                <a:cs typeface="Roboto Light"/>
              </a:rPr>
              <a:t>diferencias</a:t>
            </a:r>
            <a:r>
              <a:rPr lang="en-US" sz="2100" dirty="0">
                <a:solidFill>
                  <a:srgbClr val="737572"/>
                </a:solidFill>
                <a:latin typeface="Roboto Light"/>
                <a:cs typeface="Roboto Light"/>
              </a:rPr>
              <a:t> de </a:t>
            </a:r>
            <a:r>
              <a:rPr lang="en-US" sz="2100" dirty="0" smtClean="0">
                <a:solidFill>
                  <a:srgbClr val="737572"/>
                </a:solidFill>
                <a:latin typeface="Roboto Light"/>
                <a:cs typeface="Roboto Light"/>
              </a:rPr>
              <a:t>color</a:t>
            </a: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err="1">
                <a:solidFill>
                  <a:srgbClr val="737572"/>
                </a:solidFill>
                <a:latin typeface="Roboto Light"/>
                <a:cs typeface="Roboto Light"/>
              </a:rPr>
              <a:t>E</a:t>
            </a:r>
            <a:r>
              <a:rPr lang="en-US" sz="2100" dirty="0" err="1" smtClean="0">
                <a:solidFill>
                  <a:srgbClr val="737572"/>
                </a:solidFill>
                <a:latin typeface="Roboto Light"/>
                <a:cs typeface="Roboto Light"/>
              </a:rPr>
              <a:t>mociones</a:t>
            </a:r>
            <a:r>
              <a:rPr lang="en-US" sz="2100" dirty="0" smtClean="0">
                <a:solidFill>
                  <a:srgbClr val="737572"/>
                </a:solidFill>
                <a:latin typeface="Roboto Light"/>
                <a:cs typeface="Roboto Light"/>
              </a:rPr>
              <a:t> </a:t>
            </a:r>
            <a:r>
              <a:rPr lang="en-US" sz="2100" dirty="0">
                <a:solidFill>
                  <a:srgbClr val="737572"/>
                </a:solidFill>
                <a:latin typeface="Roboto Light"/>
                <a:cs typeface="Roboto Light"/>
              </a:rPr>
              <a:t>de color para la </a:t>
            </a:r>
            <a:r>
              <a:rPr lang="en-US" sz="2100" dirty="0" err="1">
                <a:solidFill>
                  <a:srgbClr val="737572"/>
                </a:solidFill>
                <a:latin typeface="Roboto Light"/>
                <a:cs typeface="Roboto Light"/>
              </a:rPr>
              <a:t>incorporación</a:t>
            </a:r>
            <a:r>
              <a:rPr lang="en-US" sz="2100" dirty="0">
                <a:solidFill>
                  <a:srgbClr val="737572"/>
                </a:solidFill>
                <a:latin typeface="Roboto Light"/>
                <a:cs typeface="Roboto Light"/>
              </a:rPr>
              <a:t> de la </a:t>
            </a:r>
            <a:r>
              <a:rPr lang="en-US" sz="2100" dirty="0" err="1">
                <a:solidFill>
                  <a:srgbClr val="737572"/>
                </a:solidFill>
                <a:latin typeface="Roboto Light"/>
                <a:cs typeface="Roboto Light"/>
              </a:rPr>
              <a:t>textura</a:t>
            </a:r>
            <a:r>
              <a:rPr lang="en-US" sz="2100" dirty="0">
                <a:solidFill>
                  <a:srgbClr val="737572"/>
                </a:solidFill>
                <a:latin typeface="Roboto Light"/>
                <a:cs typeface="Roboto Light"/>
              </a:rPr>
              <a:t> en </a:t>
            </a:r>
            <a:r>
              <a:rPr lang="en-US" sz="2100" dirty="0" err="1">
                <a:solidFill>
                  <a:srgbClr val="737572"/>
                </a:solidFill>
                <a:latin typeface="Roboto Light"/>
                <a:cs typeface="Roboto Light"/>
              </a:rPr>
              <a:t>las</a:t>
            </a:r>
            <a:r>
              <a:rPr lang="en-US" sz="2100" dirty="0">
                <a:solidFill>
                  <a:srgbClr val="737572"/>
                </a:solidFill>
                <a:latin typeface="Roboto Light"/>
                <a:cs typeface="Roboto Light"/>
              </a:rPr>
              <a:t> </a:t>
            </a:r>
            <a:r>
              <a:rPr lang="en-US" sz="2100" dirty="0" err="1">
                <a:solidFill>
                  <a:srgbClr val="737572"/>
                </a:solidFill>
                <a:latin typeface="Roboto Light"/>
                <a:cs typeface="Roboto Light"/>
              </a:rPr>
              <a:t>fórmulas</a:t>
            </a:r>
            <a:r>
              <a:rPr lang="en-US" sz="2100" dirty="0">
                <a:solidFill>
                  <a:srgbClr val="737572"/>
                </a:solidFill>
                <a:latin typeface="Roboto Light"/>
                <a:cs typeface="Roboto Light"/>
              </a:rPr>
              <a:t> de </a:t>
            </a:r>
            <a:r>
              <a:rPr lang="en-US" sz="2100" dirty="0" err="1">
                <a:solidFill>
                  <a:srgbClr val="737572"/>
                </a:solidFill>
                <a:latin typeface="Roboto Light"/>
                <a:cs typeface="Roboto Light"/>
              </a:rPr>
              <a:t>diferencia</a:t>
            </a:r>
            <a:r>
              <a:rPr lang="en-US" sz="2100" dirty="0">
                <a:solidFill>
                  <a:srgbClr val="737572"/>
                </a:solidFill>
                <a:latin typeface="Roboto Light"/>
                <a:cs typeface="Roboto Light"/>
              </a:rPr>
              <a:t> de color</a:t>
            </a:r>
          </a:p>
        </p:txBody>
      </p:sp>
    </p:spTree>
    <p:extLst>
      <p:ext uri="{BB962C8B-B14F-4D97-AF65-F5344CB8AC3E}">
        <p14:creationId xmlns:p14="http://schemas.microsoft.com/office/powerpoint/2010/main" val="272228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7138" y="3098800"/>
            <a:ext cx="107299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400" dirty="0">
                <a:solidFill>
                  <a:srgbClr val="D53044"/>
                </a:solidFill>
              </a:rPr>
              <a:t>¿En qué estoy interesado en colaborar?</a:t>
            </a:r>
            <a:endParaRPr lang="en-US" altLang="es-ES" sz="4400" dirty="0">
              <a:solidFill>
                <a:srgbClr val="D53044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77975" y="5399088"/>
            <a:ext cx="11934825" cy="9233297"/>
          </a:xfrm>
          <a:prstGeom prst="rect">
            <a:avLst/>
          </a:prstGeom>
          <a:noFill/>
        </p:spPr>
        <p:txBody>
          <a:bodyPr wrap="square" spcCol="548640">
            <a:spAutoFit/>
          </a:bodyPr>
          <a:lstStyle/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 err="1" smtClean="0">
                <a:latin typeface="Roboto Light"/>
                <a:ea typeface="+mn-ea"/>
                <a:cs typeface="Roboto Light"/>
              </a:rPr>
              <a:t>Colaboraciones</a:t>
            </a:r>
            <a:endParaRPr lang="en-US" sz="2100" dirty="0">
              <a:latin typeface="Roboto Light"/>
              <a:ea typeface="+mn-ea"/>
              <a:cs typeface="Roboto Light"/>
            </a:endParaRPr>
          </a:p>
          <a:p>
            <a:pPr marL="342900" indent="-342900" defTabSz="1219261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marL="342900" indent="-342900">
              <a:buFont typeface="Arial"/>
              <a:buChar char="•"/>
            </a:pPr>
            <a:r>
              <a:rPr lang="es-ES" sz="2400" dirty="0" smtClean="0"/>
              <a:t>Grupo </a:t>
            </a:r>
            <a:r>
              <a:rPr lang="es-ES" sz="2400" dirty="0"/>
              <a:t>de Nutrición y Alimentación de Peces del Dpto. de Zoología de la Universidad </a:t>
            </a:r>
            <a:r>
              <a:rPr lang="es-ES" sz="2400" dirty="0" smtClean="0"/>
              <a:t>de Granada</a:t>
            </a:r>
            <a:r>
              <a:rPr lang="en-US" sz="2100" dirty="0">
                <a:latin typeface="Roboto Light"/>
                <a:cs typeface="Roboto Light"/>
              </a:rPr>
              <a:t> </a:t>
            </a:r>
            <a:r>
              <a:rPr lang="en-US" sz="2100" dirty="0" smtClean="0">
                <a:latin typeface="Roboto Light"/>
                <a:cs typeface="Roboto Light"/>
              </a:rPr>
              <a:t>(</a:t>
            </a:r>
            <a:r>
              <a:rPr lang="en-US" sz="2100" dirty="0" err="1" smtClean="0">
                <a:latin typeface="Roboto Light"/>
                <a:cs typeface="Roboto Light"/>
              </a:rPr>
              <a:t>Dra.Ana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cs typeface="Roboto Light"/>
              </a:rPr>
              <a:t>Sanz</a:t>
            </a:r>
            <a:r>
              <a:rPr lang="en-US" sz="2100" dirty="0" smtClean="0">
                <a:latin typeface="Roboto Light"/>
                <a:cs typeface="Roboto Light"/>
              </a:rPr>
              <a:t> </a:t>
            </a:r>
            <a:r>
              <a:rPr lang="en-US" sz="2100" dirty="0" err="1" smtClean="0">
                <a:latin typeface="Roboto Light"/>
                <a:cs typeface="Roboto Light"/>
              </a:rPr>
              <a:t>Rus</a:t>
            </a:r>
            <a:r>
              <a:rPr lang="en-US" sz="2100" dirty="0" smtClean="0">
                <a:latin typeface="Roboto Light"/>
                <a:cs typeface="Roboto Light"/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s-ES" sz="2400" dirty="0"/>
              <a:t>Departamento de Química Analítica de la Universidad de Granada </a:t>
            </a:r>
            <a:r>
              <a:rPr lang="es-ES" sz="2400" dirty="0" smtClean="0"/>
              <a:t>(Dr. Alejandro </a:t>
            </a:r>
            <a:r>
              <a:rPr lang="es-ES" sz="2400" dirty="0" err="1" smtClean="0"/>
              <a:t>Lapresta</a:t>
            </a:r>
            <a:r>
              <a:rPr lang="es-ES" sz="2400" dirty="0" smtClean="0"/>
              <a:t>)</a:t>
            </a:r>
            <a:endParaRPr lang="en-US" sz="2100" dirty="0" smtClean="0">
              <a:latin typeface="Roboto Light"/>
              <a:cs typeface="Roboto Light"/>
            </a:endParaRPr>
          </a:p>
          <a:p>
            <a:pPr marL="342900" indent="-342900">
              <a:buFont typeface="Arial"/>
              <a:buChar char="•"/>
            </a:pPr>
            <a:r>
              <a:rPr lang="es-ES" sz="2400" dirty="0" err="1" smtClean="0"/>
              <a:t>AkzoNobel</a:t>
            </a:r>
            <a:r>
              <a:rPr lang="es-ES" sz="2400" dirty="0" smtClean="0"/>
              <a:t> (empresa multinacional dedicada </a:t>
            </a:r>
            <a:r>
              <a:rPr lang="es-ES" sz="2400" dirty="0"/>
              <a:t>a la fabricación y comercialización de recubrimientos metálicos para </a:t>
            </a:r>
            <a:r>
              <a:rPr lang="es-ES" sz="2400" dirty="0" smtClean="0"/>
              <a:t>la industria </a:t>
            </a:r>
            <a:r>
              <a:rPr lang="es-ES" sz="2400" dirty="0" err="1"/>
              <a:t>automovilistica</a:t>
            </a:r>
            <a:r>
              <a:rPr lang="es-ES" sz="2400" dirty="0"/>
              <a:t> y aeronáutica, con sede en Holanda</a:t>
            </a:r>
            <a:r>
              <a:rPr lang="es-ES" sz="2400" dirty="0" smtClean="0"/>
              <a:t>)</a:t>
            </a:r>
            <a:r>
              <a:rPr lang="es-ES" sz="2400" dirty="0"/>
              <a:t> </a:t>
            </a:r>
            <a:r>
              <a:rPr lang="es-ES" sz="2400" dirty="0" smtClean="0"/>
              <a:t>(</a:t>
            </a:r>
            <a:r>
              <a:rPr lang="es-ES" sz="2400" dirty="0"/>
              <a:t>Dr. </a:t>
            </a:r>
            <a:r>
              <a:rPr lang="es-ES" sz="2400" dirty="0" err="1" smtClean="0"/>
              <a:t>Kirchne</a:t>
            </a:r>
            <a:r>
              <a:rPr lang="es-ES" sz="2400" dirty="0" smtClean="0"/>
              <a:t> )</a:t>
            </a:r>
          </a:p>
          <a:p>
            <a:pPr marL="342900" indent="-342900">
              <a:buFont typeface="Arial"/>
              <a:buChar char="•"/>
            </a:pPr>
            <a:r>
              <a:rPr lang="es-ES" sz="2400" dirty="0" err="1"/>
              <a:t>Fraunhofer</a:t>
            </a:r>
            <a:r>
              <a:rPr lang="es-ES" sz="2400" dirty="0"/>
              <a:t> </a:t>
            </a:r>
            <a:r>
              <a:rPr lang="es-ES" sz="2400" dirty="0" err="1"/>
              <a:t>Institute</a:t>
            </a:r>
            <a:r>
              <a:rPr lang="es-ES" sz="2400" dirty="0"/>
              <a:t> </a:t>
            </a:r>
            <a:r>
              <a:rPr lang="es-ES" sz="2400" dirty="0" err="1"/>
              <a:t>for</a:t>
            </a:r>
            <a:r>
              <a:rPr lang="es-ES" sz="2400" dirty="0"/>
              <a:t> </a:t>
            </a:r>
            <a:r>
              <a:rPr lang="es-ES" sz="2400" dirty="0" err="1"/>
              <a:t>Computer</a:t>
            </a:r>
            <a:r>
              <a:rPr lang="es-ES" sz="2400" dirty="0"/>
              <a:t> </a:t>
            </a:r>
            <a:r>
              <a:rPr lang="es-ES" sz="2400" dirty="0" err="1"/>
              <a:t>Graphics</a:t>
            </a:r>
            <a:r>
              <a:rPr lang="es-ES" sz="2400" dirty="0"/>
              <a:t> </a:t>
            </a:r>
            <a:r>
              <a:rPr lang="es-ES" sz="2400" dirty="0" err="1"/>
              <a:t>Research</a:t>
            </a:r>
            <a:r>
              <a:rPr lang="es-ES" sz="2400" dirty="0"/>
              <a:t> (IGD</a:t>
            </a:r>
            <a:r>
              <a:rPr lang="es-ES" sz="2400" dirty="0" smtClean="0"/>
              <a:t>), </a:t>
            </a:r>
            <a:r>
              <a:rPr lang="es-ES" sz="2400" dirty="0" err="1" smtClean="0"/>
              <a:t>Darmstadt</a:t>
            </a:r>
            <a:r>
              <a:rPr lang="es-ES" sz="2400" dirty="0" smtClean="0"/>
              <a:t>, Alemania </a:t>
            </a:r>
            <a:endParaRPr lang="es-ES" sz="2400" dirty="0" smtClean="0"/>
          </a:p>
          <a:p>
            <a:r>
              <a:rPr lang="es-ES" sz="2400" dirty="0" smtClean="0"/>
              <a:t>     (</a:t>
            </a:r>
            <a:r>
              <a:rPr lang="es-ES" sz="2400" dirty="0" smtClean="0"/>
              <a:t>Dr</a:t>
            </a:r>
            <a:r>
              <a:rPr lang="es-ES" sz="2400" dirty="0"/>
              <a:t>. </a:t>
            </a:r>
            <a:r>
              <a:rPr lang="es-ES" sz="2400" dirty="0" err="1" smtClean="0"/>
              <a:t>Urban</a:t>
            </a:r>
            <a:r>
              <a:rPr lang="es-ES" sz="24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s-ES" sz="2400" dirty="0"/>
              <a:t>Universidad Nacional de Ciencia y Tecnología de </a:t>
            </a:r>
            <a:r>
              <a:rPr lang="es-ES" sz="2400" dirty="0" err="1" smtClean="0"/>
              <a:t>Taiwan</a:t>
            </a:r>
            <a:r>
              <a:rPr lang="es-ES" sz="2400" dirty="0" smtClean="0"/>
              <a:t>, China (</a:t>
            </a:r>
            <a:r>
              <a:rPr lang="es-ES" sz="2400" dirty="0"/>
              <a:t>Dr. </a:t>
            </a:r>
            <a:r>
              <a:rPr lang="es-ES" sz="2400" dirty="0" err="1" smtClean="0"/>
              <a:t>Ou</a:t>
            </a:r>
            <a:r>
              <a:rPr lang="es-ES" sz="2400" dirty="0" smtClean="0"/>
              <a:t>) </a:t>
            </a:r>
          </a:p>
          <a:p>
            <a:pPr marL="342900" indent="-342900">
              <a:buFont typeface="Arial"/>
              <a:buChar char="•"/>
            </a:pPr>
            <a:r>
              <a:rPr lang="es-ES" sz="2400" dirty="0" smtClean="0"/>
              <a:t>Universidad </a:t>
            </a:r>
            <a:r>
              <a:rPr lang="es-ES" sz="2400" dirty="0"/>
              <a:t>de </a:t>
            </a:r>
            <a:r>
              <a:rPr lang="es-ES" sz="2400" dirty="0" err="1"/>
              <a:t>Novi</a:t>
            </a:r>
            <a:r>
              <a:rPr lang="es-ES" sz="2400" dirty="0"/>
              <a:t> </a:t>
            </a:r>
            <a:r>
              <a:rPr lang="es-ES" sz="2400" dirty="0" err="1"/>
              <a:t>Sad</a:t>
            </a:r>
            <a:r>
              <a:rPr lang="es-ES" sz="2400" dirty="0"/>
              <a:t> </a:t>
            </a:r>
            <a:r>
              <a:rPr lang="es-ES" sz="2400" dirty="0" smtClean="0"/>
              <a:t>,Serbia (Dr</a:t>
            </a:r>
            <a:r>
              <a:rPr lang="es-ES" sz="2400" dirty="0"/>
              <a:t>. </a:t>
            </a:r>
            <a:r>
              <a:rPr lang="es-ES" sz="2400" dirty="0" err="1" smtClean="0"/>
              <a:t>Novakovic</a:t>
            </a:r>
            <a:r>
              <a:rPr lang="es-ES" sz="2400" dirty="0" smtClean="0"/>
              <a:t> y Dra. Tomic)</a:t>
            </a:r>
          </a:p>
          <a:p>
            <a:pPr marL="342900" indent="-342900">
              <a:buFont typeface="Arial"/>
              <a:buChar char="•"/>
            </a:pPr>
            <a:r>
              <a:rPr lang="es-ES" sz="2400" dirty="0"/>
              <a:t>Universidad de Leeds, UK (</a:t>
            </a:r>
            <a:r>
              <a:rPr lang="es-ES" sz="2400" dirty="0" err="1"/>
              <a:t>Dr.Lou</a:t>
            </a:r>
            <a:r>
              <a:rPr lang="es-ES" sz="24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s-ES" sz="2400" dirty="0" smtClean="0"/>
              <a:t>Rochester </a:t>
            </a:r>
            <a:r>
              <a:rPr lang="es-ES" sz="2400" dirty="0" err="1"/>
              <a:t>Institute</a:t>
            </a:r>
            <a:r>
              <a:rPr lang="es-ES" sz="2400" dirty="0"/>
              <a:t> of </a:t>
            </a:r>
            <a:r>
              <a:rPr lang="es-ES" sz="2400" dirty="0" err="1"/>
              <a:t>Technology</a:t>
            </a:r>
            <a:r>
              <a:rPr lang="es-ES" sz="2400" dirty="0"/>
              <a:t>, NY, </a:t>
            </a:r>
            <a:r>
              <a:rPr lang="es-ES" sz="2400" dirty="0" smtClean="0"/>
              <a:t>USA, (</a:t>
            </a:r>
            <a:r>
              <a:rPr lang="es-ES" sz="2400" dirty="0"/>
              <a:t>Dr. R.S. </a:t>
            </a:r>
            <a:r>
              <a:rPr lang="es-ES" sz="2400" dirty="0" err="1"/>
              <a:t>Berns</a:t>
            </a:r>
            <a:r>
              <a:rPr lang="es-ES" sz="2400" dirty="0"/>
              <a:t> </a:t>
            </a:r>
            <a:r>
              <a:rPr lang="es-ES" sz="24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s-ES" sz="2400" dirty="0" err="1"/>
              <a:t>Univesitá</a:t>
            </a:r>
            <a:r>
              <a:rPr lang="es-ES" sz="2400" dirty="0"/>
              <a:t> </a:t>
            </a:r>
            <a:r>
              <a:rPr lang="es-ES" sz="2400" dirty="0" err="1"/>
              <a:t>degli</a:t>
            </a:r>
            <a:r>
              <a:rPr lang="es-ES" sz="2400" dirty="0"/>
              <a:t> </a:t>
            </a:r>
            <a:r>
              <a:rPr lang="es-ES" sz="2400" dirty="0" err="1"/>
              <a:t>Studi</a:t>
            </a:r>
            <a:r>
              <a:rPr lang="es-ES" sz="2400" dirty="0"/>
              <a:t> di Parma, </a:t>
            </a:r>
            <a:r>
              <a:rPr lang="es-ES" sz="2400" dirty="0" smtClean="0"/>
              <a:t>Italia (Dr</a:t>
            </a:r>
            <a:r>
              <a:rPr lang="es-ES" sz="2400" dirty="0"/>
              <a:t>. R.C. Carter y Dr. </a:t>
            </a:r>
            <a:r>
              <a:rPr lang="es-ES" sz="2400" dirty="0" err="1" smtClean="0"/>
              <a:t>Oleari</a:t>
            </a:r>
            <a:r>
              <a:rPr lang="es-ES" sz="24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s-ES" sz="2400" dirty="0" err="1" smtClean="0"/>
              <a:t>Unversity</a:t>
            </a:r>
            <a:r>
              <a:rPr lang="es-ES" sz="2400" dirty="0" smtClean="0"/>
              <a:t> Jean </a:t>
            </a:r>
            <a:r>
              <a:rPr lang="es-ES" sz="2400" dirty="0" err="1" smtClean="0"/>
              <a:t>Monnet</a:t>
            </a:r>
            <a:r>
              <a:rPr lang="es-ES" sz="2400" dirty="0" smtClean="0"/>
              <a:t> de St. </a:t>
            </a:r>
            <a:r>
              <a:rPr lang="es-ES" sz="2400" dirty="0" err="1" smtClean="0"/>
              <a:t>Etienne</a:t>
            </a:r>
            <a:r>
              <a:rPr lang="es-ES" sz="2400" dirty="0" smtClean="0"/>
              <a:t>, Francia (Dr. Alain </a:t>
            </a:r>
            <a:r>
              <a:rPr lang="es-ES" sz="2400" dirty="0" err="1" smtClean="0"/>
              <a:t>Tremeau</a:t>
            </a:r>
            <a:r>
              <a:rPr lang="es-ES" sz="24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s-ES" sz="2400" dirty="0" err="1"/>
              <a:t>U</a:t>
            </a:r>
            <a:r>
              <a:rPr lang="es-ES" sz="2400" dirty="0" err="1" smtClean="0"/>
              <a:t>niversity</a:t>
            </a:r>
            <a:r>
              <a:rPr lang="es-ES" sz="2400" dirty="0" smtClean="0"/>
              <a:t> of </a:t>
            </a:r>
            <a:r>
              <a:rPr lang="es-ES" sz="2400" dirty="0"/>
              <a:t>E</a:t>
            </a:r>
            <a:r>
              <a:rPr lang="es-ES" sz="2400" dirty="0" smtClean="0"/>
              <a:t>astern </a:t>
            </a:r>
            <a:r>
              <a:rPr lang="es-ES" sz="2400" dirty="0" err="1" smtClean="0"/>
              <a:t>Finland</a:t>
            </a:r>
            <a:r>
              <a:rPr lang="es-ES" sz="2400" dirty="0" smtClean="0"/>
              <a:t>, Finlandia (Dr.</a:t>
            </a:r>
            <a:r>
              <a:rPr lang="es-ES" sz="2400" dirty="0"/>
              <a:t> </a:t>
            </a:r>
            <a:r>
              <a:rPr lang="es-ES" sz="2400" dirty="0" err="1"/>
              <a:t>Hauta-</a:t>
            </a:r>
            <a:r>
              <a:rPr lang="es-ES" sz="2400" dirty="0" err="1" smtClean="0"/>
              <a:t>Kasari</a:t>
            </a:r>
            <a:r>
              <a:rPr lang="es-ES" sz="2400" dirty="0" smtClean="0"/>
              <a:t> y Dra. </a:t>
            </a:r>
            <a:r>
              <a:rPr lang="es-ES" sz="2400" dirty="0" err="1" smtClean="0"/>
              <a:t>Gebejes</a:t>
            </a:r>
            <a:r>
              <a:rPr lang="es-ES" sz="24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s-ES" sz="2400" dirty="0" err="1"/>
              <a:t>U</a:t>
            </a:r>
            <a:r>
              <a:rPr lang="es-ES" sz="2400" dirty="0" err="1" smtClean="0"/>
              <a:t>niversity</a:t>
            </a:r>
            <a:r>
              <a:rPr lang="es-ES" sz="2400" dirty="0" smtClean="0"/>
              <a:t> of </a:t>
            </a:r>
            <a:r>
              <a:rPr lang="es-ES" sz="2400" dirty="0" err="1" smtClean="0"/>
              <a:t>Ljubljana</a:t>
            </a:r>
            <a:r>
              <a:rPr lang="es-ES" sz="2400" dirty="0" smtClean="0"/>
              <a:t>, Eslovenia (Dr.</a:t>
            </a:r>
            <a:r>
              <a:rPr lang="es-ES" sz="2400" dirty="0"/>
              <a:t> </a:t>
            </a:r>
            <a:r>
              <a:rPr lang="es-ES" sz="2400" dirty="0" err="1" smtClean="0"/>
              <a:t>Hladnik</a:t>
            </a:r>
            <a:r>
              <a:rPr lang="es-ES" sz="2400" dirty="0" smtClean="0"/>
              <a:t>)</a:t>
            </a:r>
          </a:p>
          <a:p>
            <a:r>
              <a:rPr lang="en-US" sz="2100" dirty="0" smtClean="0">
                <a:latin typeface="Roboto Light"/>
                <a:cs typeface="Roboto Light"/>
              </a:rPr>
              <a:t> </a:t>
            </a:r>
            <a:endParaRPr lang="en-US" sz="2100" dirty="0">
              <a:latin typeface="Roboto Light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  <a:p>
            <a:pPr defTabSz="121926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latin typeface="Roboto Light"/>
              <a:ea typeface="+mn-ea"/>
              <a:cs typeface="Roboto Ligh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27163" y="1270000"/>
            <a:ext cx="150812" cy="903288"/>
          </a:xfrm>
          <a:prstGeom prst="rect">
            <a:avLst/>
          </a:prstGeom>
          <a:solidFill>
            <a:srgbClr val="3A3B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s-ES_tradnl" altLang="es-ES" sz="3600" smtClean="0">
              <a:solidFill>
                <a:schemeClr val="accent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2490788" y="2609850"/>
            <a:ext cx="2998787" cy="2998788"/>
          </a:xfrm>
          <a:prstGeom prst="diamond">
            <a:avLst/>
          </a:prstGeom>
          <a:solidFill>
            <a:srgbClr val="D53044">
              <a:alpha val="94901"/>
            </a:srgbClr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3600">
              <a:latin typeface="Calibri" pitchFamily="34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307137" y="3868241"/>
            <a:ext cx="115474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2800" b="1" dirty="0" smtClean="0">
                <a:latin typeface="Roboto Regular" charset="0"/>
              </a:rPr>
              <a:t>En </a:t>
            </a:r>
            <a:r>
              <a:rPr lang="en-US" altLang="es-ES" sz="2800" b="1" dirty="0" err="1" smtClean="0">
                <a:latin typeface="Roboto Regular" charset="0"/>
              </a:rPr>
              <a:t>investigaciones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donde</a:t>
            </a:r>
            <a:r>
              <a:rPr lang="en-US" altLang="es-ES" sz="2800" b="1" dirty="0" smtClean="0">
                <a:latin typeface="Roboto Regular" charset="0"/>
              </a:rPr>
              <a:t> el </a:t>
            </a:r>
            <a:r>
              <a:rPr lang="en-US" altLang="es-ES" sz="2800" b="1" dirty="0" err="1" smtClean="0">
                <a:latin typeface="Roboto Regular" charset="0"/>
              </a:rPr>
              <a:t>estudio</a:t>
            </a:r>
            <a:r>
              <a:rPr lang="en-US" altLang="es-ES" sz="2800" b="1" dirty="0" smtClean="0">
                <a:latin typeface="Roboto Regular" charset="0"/>
              </a:rPr>
              <a:t> y </a:t>
            </a:r>
            <a:r>
              <a:rPr lang="en-US" altLang="es-ES" sz="2800" b="1" dirty="0" err="1" smtClean="0">
                <a:latin typeface="Roboto Regular" charset="0"/>
              </a:rPr>
              <a:t>análisis</a:t>
            </a:r>
            <a:r>
              <a:rPr lang="en-US" altLang="es-ES" sz="2800" b="1" dirty="0" smtClean="0">
                <a:latin typeface="Roboto Regular" charset="0"/>
              </a:rPr>
              <a:t> del color y la </a:t>
            </a:r>
            <a:r>
              <a:rPr lang="en-US" altLang="es-ES" sz="2800" b="1" dirty="0" err="1" smtClean="0">
                <a:latin typeface="Roboto Regular" charset="0"/>
              </a:rPr>
              <a:t>textura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sean</a:t>
            </a:r>
            <a:r>
              <a:rPr lang="en-US" altLang="es-ES" sz="2800" b="1" dirty="0" smtClean="0">
                <a:latin typeface="Roboto Regular" charset="0"/>
              </a:rPr>
              <a:t> </a:t>
            </a:r>
            <a:r>
              <a:rPr lang="en-US" altLang="es-ES" sz="2800" b="1" dirty="0" err="1" smtClean="0">
                <a:latin typeface="Roboto Regular" charset="0"/>
              </a:rPr>
              <a:t>factores</a:t>
            </a:r>
            <a:r>
              <a:rPr lang="en-US" altLang="es-ES" sz="2800" b="1" dirty="0" smtClean="0">
                <a:latin typeface="Roboto Regular" charset="0"/>
              </a:rPr>
              <a:t> a </a:t>
            </a:r>
            <a:r>
              <a:rPr lang="en-US" altLang="es-ES" sz="2800" b="1" dirty="0" err="1" smtClean="0">
                <a:latin typeface="Roboto Regular" charset="0"/>
              </a:rPr>
              <a:t>tener</a:t>
            </a:r>
            <a:r>
              <a:rPr lang="en-US" altLang="es-ES" sz="2800" b="1" dirty="0" smtClean="0">
                <a:latin typeface="Roboto Regular" charset="0"/>
              </a:rPr>
              <a:t> en </a:t>
            </a:r>
            <a:r>
              <a:rPr lang="en-US" altLang="es-ES" sz="2800" b="1" dirty="0" err="1" smtClean="0">
                <a:latin typeface="Roboto Regular" charset="0"/>
              </a:rPr>
              <a:t>cuenta</a:t>
            </a:r>
            <a:endParaRPr lang="en-US" altLang="es-ES" sz="2800" b="1" dirty="0">
              <a:latin typeface="Roboto Regular" charset="0"/>
            </a:endParaRPr>
          </a:p>
        </p:txBody>
      </p:sp>
      <p:sp>
        <p:nvSpPr>
          <p:cNvPr id="13" name="AutoShape 131"/>
          <p:cNvSpPr>
            <a:spLocks/>
          </p:cNvSpPr>
          <p:nvPr/>
        </p:nvSpPr>
        <p:spPr bwMode="auto">
          <a:xfrm>
            <a:off x="3619500" y="3621088"/>
            <a:ext cx="673100" cy="76676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  <a:extLst/>
        </p:spPr>
        <p:txBody>
          <a:bodyPr lIns="28571" tIns="28571" rIns="28571" bIns="28571" anchor="ctr"/>
          <a:lstStyle>
            <a:lvl1pPr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defTabSz="255588"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 sz="1500" smtClean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373713" y="12017252"/>
            <a:ext cx="833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Roboto Thin"/>
                <a:ea typeface="Tahoma" panose="020B0604030504040204" pitchFamily="34" charset="0"/>
                <a:cs typeface="Tahoma" panose="020B0604030504040204" pitchFamily="34" charset="0"/>
              </a:rPr>
              <a:t> Jornadas (d)Efecto Pasillo Facultad de Ciencias</a:t>
            </a:r>
            <a:endParaRPr lang="es-ES" sz="2400" dirty="0">
              <a:solidFill>
                <a:schemeClr val="bg1">
                  <a:lumMod val="50000"/>
                </a:schemeClr>
              </a:solidFill>
              <a:latin typeface="Roboto Thin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492" y="11726778"/>
            <a:ext cx="893982" cy="893982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43075" y="1397002"/>
            <a:ext cx="15293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1pPr>
            <a:lvl2pPr marL="37931725" indent="-37474525">
              <a:spcBef>
                <a:spcPct val="20000"/>
              </a:spcBef>
              <a:buFont typeface="Arial" pitchFamily="34" charset="0"/>
              <a:buChar char="–"/>
              <a:defRPr sz="27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2pPr>
            <a:lvl3pPr marL="1827213" indent="-912813">
              <a:spcBef>
                <a:spcPct val="2000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3pPr>
            <a:lvl4pPr marL="2741613" indent="-1370013">
              <a:spcBef>
                <a:spcPct val="20000"/>
              </a:spcBef>
              <a:buFont typeface="Arial" pitchFamily="34" charset="0"/>
              <a:buChar char="–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4pPr>
            <a:lvl5pPr marL="3656013" indent="-1827213">
              <a:spcBef>
                <a:spcPct val="20000"/>
              </a:spcBef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5pPr>
            <a:lvl6pPr marL="41132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6pPr>
            <a:lvl7pPr marL="45704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7pPr>
            <a:lvl8pPr marL="50276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8pPr>
            <a:lvl9pPr marL="5484813" indent="-1827213" defTabSz="1219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500">
                <a:solidFill>
                  <a:schemeClr val="tx1"/>
                </a:solidFill>
                <a:latin typeface="Roboto Light" charset="0"/>
                <a:ea typeface="ＭＳ Ｐゴシック" pitchFamily="34" charset="-128"/>
                <a:cs typeface="Roboto Light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dirty="0" smtClean="0">
                <a:solidFill>
                  <a:srgbClr val="D53044"/>
                </a:solidFill>
                <a:latin typeface="Roboto Black" charset="0"/>
              </a:rPr>
              <a:t>GRUPO DE TEXTURA Y COLOR EN IMÁGENES</a:t>
            </a:r>
            <a:endParaRPr lang="en-US" altLang="es-ES" sz="4000" dirty="0">
              <a:solidFill>
                <a:srgbClr val="D53044"/>
              </a:solidFill>
              <a:latin typeface="Roboto Black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459" y="7945296"/>
            <a:ext cx="5103889" cy="4071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usiness March5 v2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6D6F6B"/>
      </a:accent6>
      <a:hlink>
        <a:srgbClr val="1E9272"/>
      </a:hlink>
      <a:folHlink>
        <a:srgbClr val="AC26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AAAA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9011</TotalTime>
  <Words>587</Words>
  <Application>Microsoft Office PowerPoint</Application>
  <PresentationFormat>Personalizado</PresentationFormat>
  <Paragraphs>92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5" baseType="lpstr">
      <vt:lpstr>ＭＳ Ｐゴシック</vt:lpstr>
      <vt:lpstr>Arial</vt:lpstr>
      <vt:lpstr>Calibri</vt:lpstr>
      <vt:lpstr>Gill Sans</vt:lpstr>
      <vt:lpstr>Roboto Black</vt:lpstr>
      <vt:lpstr>Roboto Light</vt:lpstr>
      <vt:lpstr>Roboto Regular</vt:lpstr>
      <vt:lpstr>Roboto Thin</vt:lpstr>
      <vt:lpstr>Tahoma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Oficina de Gestión de la Comunicación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presentación corporativa Universidad de Granada 4:3</dc:title>
  <dc:creator>Ángel Rodríguez Valverde</dc:creator>
  <cp:lastModifiedBy>Usuario de Windows</cp:lastModifiedBy>
  <cp:revision>746</cp:revision>
  <dcterms:created xsi:type="dcterms:W3CDTF">2017-04-03T06:52:49Z</dcterms:created>
  <dcterms:modified xsi:type="dcterms:W3CDTF">2018-06-14T11:14:56Z</dcterms:modified>
</cp:coreProperties>
</file>